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heme/themeOverride1.xml" ContentType="application/vnd.openxmlformats-officedocument.themeOverride+xml"/>
  <Override PartName="/ppt/tags/tag56.xml" ContentType="application/vnd.openxmlformats-officedocument.presentationml.tags+xml"/>
  <Override PartName="/ppt/tags/tag57.xml" ContentType="application/vnd.openxmlformats-officedocument.presentationml.tags+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4.xml" ContentType="application/vnd.openxmlformats-officedocument.them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heme/theme5.xml" ContentType="application/vnd.openxmlformats-officedocument.theme+xml"/>
  <Override PartName="/ppt/notesSlides/notesSlide1.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30.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3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5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8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6" r:id="rId2"/>
    <p:sldMasterId id="2147483752" r:id="rId3"/>
    <p:sldMasterId id="2147483799" r:id="rId4"/>
  </p:sldMasterIdLst>
  <p:notesMasterIdLst>
    <p:notesMasterId r:id="rId104"/>
  </p:notesMasterIdLst>
  <p:sldIdLst>
    <p:sldId id="256" r:id="rId5"/>
    <p:sldId id="2761" r:id="rId6"/>
    <p:sldId id="258" r:id="rId7"/>
    <p:sldId id="259" r:id="rId8"/>
    <p:sldId id="260" r:id="rId9"/>
    <p:sldId id="261" r:id="rId10"/>
    <p:sldId id="263" r:id="rId11"/>
    <p:sldId id="264" r:id="rId12"/>
    <p:sldId id="2847" r:id="rId13"/>
    <p:sldId id="266" r:id="rId14"/>
    <p:sldId id="267" r:id="rId15"/>
    <p:sldId id="2850" r:id="rId16"/>
    <p:sldId id="2851" r:id="rId17"/>
    <p:sldId id="271" r:id="rId18"/>
    <p:sldId id="272" r:id="rId19"/>
    <p:sldId id="273" r:id="rId20"/>
    <p:sldId id="2928" r:id="rId21"/>
    <p:sldId id="2777" r:id="rId22"/>
    <p:sldId id="274" r:id="rId23"/>
    <p:sldId id="277" r:id="rId24"/>
    <p:sldId id="278" r:id="rId25"/>
    <p:sldId id="279" r:id="rId26"/>
    <p:sldId id="280" r:id="rId27"/>
    <p:sldId id="2747" r:id="rId28"/>
    <p:sldId id="281" r:id="rId29"/>
    <p:sldId id="284" r:id="rId30"/>
    <p:sldId id="286" r:id="rId31"/>
    <p:sldId id="2869" r:id="rId32"/>
    <p:sldId id="287" r:id="rId33"/>
    <p:sldId id="2763" r:id="rId34"/>
    <p:sldId id="2779" r:id="rId35"/>
    <p:sldId id="290" r:id="rId36"/>
    <p:sldId id="292" r:id="rId37"/>
    <p:sldId id="2872" r:id="rId38"/>
    <p:sldId id="293" r:id="rId39"/>
    <p:sldId id="296" r:id="rId40"/>
    <p:sldId id="294" r:id="rId41"/>
    <p:sldId id="2873" r:id="rId42"/>
    <p:sldId id="297" r:id="rId43"/>
    <p:sldId id="298" r:id="rId44"/>
    <p:sldId id="299" r:id="rId45"/>
    <p:sldId id="300" r:id="rId46"/>
    <p:sldId id="302" r:id="rId47"/>
    <p:sldId id="303" r:id="rId48"/>
    <p:sldId id="304" r:id="rId49"/>
    <p:sldId id="308" r:id="rId50"/>
    <p:sldId id="2874" r:id="rId51"/>
    <p:sldId id="2875" r:id="rId52"/>
    <p:sldId id="307" r:id="rId53"/>
    <p:sldId id="309" r:id="rId54"/>
    <p:sldId id="310" r:id="rId55"/>
    <p:sldId id="311" r:id="rId56"/>
    <p:sldId id="313" r:id="rId57"/>
    <p:sldId id="314" r:id="rId58"/>
    <p:sldId id="315" r:id="rId59"/>
    <p:sldId id="316" r:id="rId60"/>
    <p:sldId id="317" r:id="rId61"/>
    <p:sldId id="2780" r:id="rId62"/>
    <p:sldId id="319" r:id="rId63"/>
    <p:sldId id="2876" r:id="rId64"/>
    <p:sldId id="2877" r:id="rId65"/>
    <p:sldId id="2878" r:id="rId66"/>
    <p:sldId id="323" r:id="rId67"/>
    <p:sldId id="324" r:id="rId68"/>
    <p:sldId id="2879" r:id="rId69"/>
    <p:sldId id="326" r:id="rId70"/>
    <p:sldId id="327" r:id="rId71"/>
    <p:sldId id="329" r:id="rId72"/>
    <p:sldId id="330" r:id="rId73"/>
    <p:sldId id="2880" r:id="rId74"/>
    <p:sldId id="334" r:id="rId75"/>
    <p:sldId id="336" r:id="rId76"/>
    <p:sldId id="2881" r:id="rId77"/>
    <p:sldId id="2882" r:id="rId78"/>
    <p:sldId id="2883" r:id="rId79"/>
    <p:sldId id="341" r:id="rId80"/>
    <p:sldId id="343" r:id="rId81"/>
    <p:sldId id="344" r:id="rId82"/>
    <p:sldId id="345" r:id="rId83"/>
    <p:sldId id="346" r:id="rId84"/>
    <p:sldId id="2781" r:id="rId85"/>
    <p:sldId id="348" r:id="rId86"/>
    <p:sldId id="349" r:id="rId87"/>
    <p:sldId id="351" r:id="rId88"/>
    <p:sldId id="350" r:id="rId89"/>
    <p:sldId id="352" r:id="rId90"/>
    <p:sldId id="354" r:id="rId91"/>
    <p:sldId id="355" r:id="rId92"/>
    <p:sldId id="2884" r:id="rId93"/>
    <p:sldId id="2885" r:id="rId94"/>
    <p:sldId id="358" r:id="rId95"/>
    <p:sldId id="359" r:id="rId96"/>
    <p:sldId id="360" r:id="rId97"/>
    <p:sldId id="361" r:id="rId98"/>
    <p:sldId id="2886" r:id="rId99"/>
    <p:sldId id="363" r:id="rId100"/>
    <p:sldId id="364" r:id="rId101"/>
    <p:sldId id="2929" r:id="rId102"/>
    <p:sldId id="375" r:id="rId103"/>
  </p:sldIdLst>
  <p:sldSz cx="9144000" cy="6858000" type="screen4x3"/>
  <p:notesSz cx="7077075" cy="9369425"/>
  <p:embeddedFontLst>
    <p:embeddedFont>
      <p:font typeface="Open Sans" panose="020B0606030504020204" pitchFamily="34" charset="0"/>
      <p:regular r:id="rId105"/>
      <p:bold r:id="rId106"/>
      <p:italic r:id="rId107"/>
      <p:boldItalic r:id="rId108"/>
    </p:embeddedFont>
    <p:embeddedFont>
      <p:font typeface="Tahoma" panose="020B0604030504040204" pitchFamily="34" charset="0"/>
      <p:regular r:id="rId109"/>
      <p:bold r:id="rId11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38" roundtripDataSignature="AMtx7mjARJcNgLZRcKuuULooedROysxxE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D96AF43-9233-DF4F-6BE8-D8CFA56FC5CC}" name="Linda Gross" initials="LG" userId="f6ace9be95c44e7a"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81B9F53-7D9F-405D-B387-50A1EC0944BD}">
  <a:tblStyle styleId="{981B9F53-7D9F-405D-B387-50A1EC0944BD}" styleName="Table_0">
    <a:wholeTbl>
      <a:tcTxStyle b="off" i="off">
        <a:font>
          <a:latin typeface="Tahoma"/>
          <a:ea typeface="Tahoma"/>
          <a:cs typeface="Tahoma"/>
        </a:font>
        <a:schemeClr val="dk1"/>
      </a:tcTxStyle>
      <a:tcStyle>
        <a:tcBdr>
          <a:left>
            <a:ln w="12700" cap="flat" cmpd="sng">
              <a:solidFill>
                <a:schemeClr val="accent1"/>
              </a:solidFill>
              <a:prstDash val="solid"/>
              <a:round/>
              <a:headEnd type="none" w="sm" len="sm"/>
              <a:tailEnd type="none" w="sm" len="sm"/>
            </a:ln>
          </a:left>
          <a:right>
            <a:ln w="12700" cap="flat" cmpd="sng">
              <a:solidFill>
                <a:schemeClr val="accent1"/>
              </a:solidFill>
              <a:prstDash val="solid"/>
              <a:round/>
              <a:headEnd type="none" w="sm" len="sm"/>
              <a:tailEnd type="none" w="sm" len="sm"/>
            </a:ln>
          </a:right>
          <a:top>
            <a:ln w="12700" cap="flat" cmpd="sng">
              <a:solidFill>
                <a:schemeClr val="accent1"/>
              </a:solidFill>
              <a:prstDash val="solid"/>
              <a:round/>
              <a:headEnd type="none" w="sm" len="sm"/>
              <a:tailEnd type="none" w="sm" len="sm"/>
            </a:ln>
          </a:top>
          <a:bottom>
            <a:ln w="12700" cap="flat" cmpd="sng">
              <a:solidFill>
                <a:schemeClr val="accent1"/>
              </a:solidFill>
              <a:prstDash val="solid"/>
              <a:round/>
              <a:headEnd type="none" w="sm" len="sm"/>
              <a:tailEnd type="none" w="sm" len="sm"/>
            </a:ln>
          </a:bottom>
          <a:insideH>
            <a:ln w="12700" cap="flat" cmpd="sng">
              <a:solidFill>
                <a:schemeClr val="accent1"/>
              </a:solidFill>
              <a:prstDash val="solid"/>
              <a:round/>
              <a:headEnd type="none" w="sm" len="sm"/>
              <a:tailEnd type="none" w="sm" len="sm"/>
            </a:ln>
          </a:insideH>
          <a:insideV>
            <a:ln w="12700" cap="flat" cmpd="sng">
              <a:solidFill>
                <a:schemeClr val="accen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tcStyle>
        <a:tcBdr/>
      </a:tcStyle>
    </a:lastCol>
    <a:firstCol>
      <a:tcTxStyle b="on" i="off"/>
      <a:tcStyle>
        <a:tcBdr/>
      </a:tcStyle>
    </a:firstCol>
    <a:lastRow>
      <a:tcTxStyle b="on" i="off"/>
      <a:tcStyle>
        <a:tcBdr>
          <a:top>
            <a:ln w="25400" cap="flat" cmpd="sng">
              <a:solidFill>
                <a:schemeClr val="accent1"/>
              </a:solidFill>
              <a:prstDash val="solid"/>
              <a:round/>
              <a:headEnd type="none" w="sm" len="sm"/>
              <a:tailEnd type="none" w="sm" len="sm"/>
            </a:ln>
          </a:top>
        </a:tcBdr>
        <a:fill>
          <a:solidFill>
            <a:srgbClr val="E8ECF4"/>
          </a:solidFill>
        </a:fill>
      </a:tcStyle>
    </a:lastRow>
    <a:seCell>
      <a:tcTxStyle/>
      <a:tcStyle>
        <a:tcBdr/>
      </a:tcStyle>
    </a:seCell>
    <a:swCell>
      <a:tcTxStyle/>
      <a:tcStyle>
        <a:tcBdr/>
      </a:tcStyle>
    </a:swCell>
    <a:firstRow>
      <a:tcTxStyle b="on" i="off"/>
      <a:tcStyle>
        <a:tcBdr/>
        <a:fill>
          <a:solidFill>
            <a:srgbClr val="E8ECF4"/>
          </a:solidFill>
        </a:fill>
      </a:tcStyle>
    </a:firstRow>
    <a:neCell>
      <a:tcTxStyle/>
      <a:tcStyle>
        <a:tcBdr/>
      </a:tcStyle>
    </a:neCell>
    <a:nwCell>
      <a:tcTxStyle/>
      <a:tcStyle>
        <a:tcBdr/>
      </a:tcStyle>
    </a:nwCell>
  </a:tblStyle>
  <a:tblStyle styleId="{B7540E0A-8D8B-4B39-86A3-9EE834703000}" styleName="Table_1">
    <a:wholeTbl>
      <a:tcTxStyle b="off" i="off">
        <a:font>
          <a:latin typeface="Tahoma"/>
          <a:ea typeface="Tahoma"/>
          <a:cs typeface="Tahoma"/>
        </a:font>
        <a:schemeClr val="dk1"/>
      </a:tcTxStyle>
      <a:tcStyle>
        <a:tcBdr>
          <a:left>
            <a:ln w="12700" cap="flat" cmpd="sng">
              <a:solidFill>
                <a:schemeClr val="accent1"/>
              </a:solidFill>
              <a:prstDash val="solid"/>
              <a:round/>
              <a:headEnd type="none" w="sm" len="sm"/>
              <a:tailEnd type="none" w="sm" len="sm"/>
            </a:ln>
          </a:left>
          <a:right>
            <a:ln w="12700" cap="flat" cmpd="sng">
              <a:solidFill>
                <a:schemeClr val="accent1"/>
              </a:solidFill>
              <a:prstDash val="solid"/>
              <a:round/>
              <a:headEnd type="none" w="sm" len="sm"/>
              <a:tailEnd type="none" w="sm" len="sm"/>
            </a:ln>
          </a:right>
          <a:top>
            <a:ln w="12700" cap="flat" cmpd="sng">
              <a:solidFill>
                <a:schemeClr val="accent1"/>
              </a:solidFill>
              <a:prstDash val="solid"/>
              <a:round/>
              <a:headEnd type="none" w="sm" len="sm"/>
              <a:tailEnd type="none" w="sm" len="sm"/>
            </a:ln>
          </a:top>
          <a:bottom>
            <a:ln w="12700" cap="flat" cmpd="sng">
              <a:solidFill>
                <a:schemeClr val="accent1"/>
              </a:solidFill>
              <a:prstDash val="solid"/>
              <a:round/>
              <a:headEnd type="none" w="sm" len="sm"/>
              <a:tailEnd type="none" w="sm" len="sm"/>
            </a:ln>
          </a:bottom>
          <a:insideH>
            <a:ln w="12700" cap="flat" cmpd="sng">
              <a:solidFill>
                <a:schemeClr val="accent1"/>
              </a:solidFill>
              <a:prstDash val="solid"/>
              <a:round/>
              <a:headEnd type="none" w="sm" len="sm"/>
              <a:tailEnd type="none" w="sm" len="sm"/>
            </a:ln>
          </a:insideH>
          <a:insideV>
            <a:ln w="12700"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20000"/>
            </a:schemeClr>
          </a:solidFill>
        </a:fill>
      </a:tcStyle>
    </a:band1H>
    <a:band2H>
      <a:tcTxStyle/>
      <a:tcStyle>
        <a:tcBdr/>
      </a:tcStyle>
    </a:band2H>
    <a:band1V>
      <a:tcTxStyle/>
      <a:tcStyle>
        <a:tcBdr/>
        <a:fill>
          <a:solidFill>
            <a:schemeClr val="accent1">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1"/>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accent1"/>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 styleId="{4F174743-33E8-45B2-AAE5-25D8D7A35633}" styleName="Table_2">
    <a:wholeTbl>
      <a:tcTxStyle b="off" i="off">
        <a:font>
          <a:latin typeface="Tahoma"/>
          <a:ea typeface="Tahoma"/>
          <a:cs typeface="Tahoma"/>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C5DA7C0-E8CC-4055-9F43-3C6EF5DF0A83}" styleName="Table_3">
    <a:wholeTbl>
      <a:tcTxStyle b="off" i="off">
        <a:font>
          <a:latin typeface="Tahoma"/>
          <a:ea typeface="Tahoma"/>
          <a:cs typeface="Tahoma"/>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FF3E9"/>
          </a:solidFill>
        </a:fill>
      </a:tcStyle>
    </a:wholeTbl>
    <a:band1H>
      <a:tcTxStyle/>
      <a:tcStyle>
        <a:tcBdr/>
        <a:fill>
          <a:solidFill>
            <a:srgbClr val="DEE7D0"/>
          </a:solidFill>
        </a:fill>
      </a:tcStyle>
    </a:band1H>
    <a:band2H>
      <a:tcTxStyle/>
      <a:tcStyle>
        <a:tcBdr/>
      </a:tcStyle>
    </a:band2H>
    <a:band1V>
      <a:tcTxStyle/>
      <a:tcStyle>
        <a:tcBdr/>
        <a:fill>
          <a:solidFill>
            <a:srgbClr val="DEE7D0"/>
          </a:solidFill>
        </a:fill>
      </a:tcStyle>
    </a:band1V>
    <a:band2V>
      <a:tcTxStyle/>
      <a:tcStyle>
        <a:tcBdr/>
      </a:tcStyle>
    </a:band2V>
    <a:lastCol>
      <a:tcTxStyle b="on" i="off">
        <a:font>
          <a:latin typeface="Tahoma"/>
          <a:ea typeface="Tahoma"/>
          <a:cs typeface="Tahoma"/>
        </a:font>
        <a:schemeClr val="lt1"/>
      </a:tcTxStyle>
      <a:tcStyle>
        <a:tcBdr/>
        <a:fill>
          <a:solidFill>
            <a:schemeClr val="accent3"/>
          </a:solidFill>
        </a:fill>
      </a:tcStyle>
    </a:lastCol>
    <a:firstCol>
      <a:tcTxStyle b="on" i="off">
        <a:font>
          <a:latin typeface="Tahoma"/>
          <a:ea typeface="Tahoma"/>
          <a:cs typeface="Tahoma"/>
        </a:font>
        <a:schemeClr val="lt1"/>
      </a:tcTxStyle>
      <a:tcStyle>
        <a:tcBdr/>
        <a:fill>
          <a:solidFill>
            <a:schemeClr val="accent3"/>
          </a:solidFill>
        </a:fill>
      </a:tcStyle>
    </a:firstCol>
    <a:lastRow>
      <a:tcTxStyle b="on" i="off">
        <a:font>
          <a:latin typeface="Tahoma"/>
          <a:ea typeface="Tahoma"/>
          <a:cs typeface="Tahoma"/>
        </a:font>
        <a:schemeClr val="lt1"/>
      </a:tcTxStyle>
      <a:tcStyle>
        <a:tcBdr>
          <a:top>
            <a:ln w="38100" cap="flat" cmpd="sng">
              <a:solidFill>
                <a:schemeClr val="lt1"/>
              </a:solidFill>
              <a:prstDash val="solid"/>
              <a:round/>
              <a:headEnd type="none" w="sm" len="sm"/>
              <a:tailEnd type="none" w="sm" len="sm"/>
            </a:ln>
          </a:top>
        </a:tcBdr>
        <a:fill>
          <a:solidFill>
            <a:schemeClr val="accent3"/>
          </a:solidFill>
        </a:fill>
      </a:tcStyle>
    </a:lastRow>
    <a:seCell>
      <a:tcTxStyle/>
      <a:tcStyle>
        <a:tcBdr/>
      </a:tcStyle>
    </a:seCell>
    <a:swCell>
      <a:tcTxStyle/>
      <a:tcStyle>
        <a:tcBdr/>
      </a:tcStyle>
    </a:swCell>
    <a:firstRow>
      <a:tcTxStyle b="on" i="off">
        <a:font>
          <a:latin typeface="Tahoma"/>
          <a:ea typeface="Tahoma"/>
          <a:cs typeface="Tahoma"/>
        </a:font>
        <a:schemeClr val="lt1"/>
      </a:tcTxStyle>
      <a:tcStyle>
        <a:tcBdr>
          <a:bottom>
            <a:ln w="38100" cap="flat" cmpd="sng">
              <a:solidFill>
                <a:schemeClr val="lt1"/>
              </a:solidFill>
              <a:prstDash val="solid"/>
              <a:round/>
              <a:headEnd type="none" w="sm" len="sm"/>
              <a:tailEnd type="none" w="sm" len="sm"/>
            </a:ln>
          </a:bottom>
        </a:tcBdr>
        <a:fill>
          <a:solidFill>
            <a:schemeClr val="accent3"/>
          </a:solidFill>
        </a:fill>
      </a:tcStyle>
    </a:firstRow>
    <a:neCell>
      <a:tcTxStyle/>
      <a:tcStyle>
        <a:tcBdr/>
      </a:tcStyle>
    </a:neCell>
    <a:nwCell>
      <a:tcTxStyle/>
      <a:tcStyle>
        <a:tcBdr/>
      </a:tcStyle>
    </a:nwCell>
  </a:tblStyle>
  <a:tblStyle styleId="{0DC98469-242A-4137-B043-89BA8CF3C3C8}" styleName="Table_4">
    <a:wholeTbl>
      <a:tcTxStyle b="off" i="off">
        <a:font>
          <a:latin typeface="Tahoma"/>
          <a:ea typeface="Tahoma"/>
          <a:cs typeface="Tahoma"/>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Tahoma"/>
          <a:ea typeface="Tahoma"/>
          <a:cs typeface="Tahoma"/>
        </a:font>
        <a:schemeClr val="lt1"/>
      </a:tcTxStyle>
      <a:tcStyle>
        <a:tcBdr/>
        <a:fill>
          <a:solidFill>
            <a:schemeClr val="accent1"/>
          </a:solidFill>
        </a:fill>
      </a:tcStyle>
    </a:lastCol>
    <a:firstCol>
      <a:tcTxStyle b="on" i="off">
        <a:font>
          <a:latin typeface="Tahoma"/>
          <a:ea typeface="Tahoma"/>
          <a:cs typeface="Tahoma"/>
        </a:font>
        <a:schemeClr val="lt1"/>
      </a:tcTxStyle>
      <a:tcStyle>
        <a:tcBdr/>
        <a:fill>
          <a:solidFill>
            <a:schemeClr val="accent1"/>
          </a:solidFill>
        </a:fill>
      </a:tcStyle>
    </a:firstCol>
    <a:lastRow>
      <a:tcTxStyle b="on" i="off">
        <a:font>
          <a:latin typeface="Tahoma"/>
          <a:ea typeface="Tahoma"/>
          <a:cs typeface="Tahoma"/>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Tahoma"/>
          <a:ea typeface="Tahoma"/>
          <a:cs typeface="Tahoma"/>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03" autoAdjust="0"/>
    <p:restoredTop sz="82722" autoAdjust="0"/>
  </p:normalViewPr>
  <p:slideViewPr>
    <p:cSldViewPr snapToGrid="0">
      <p:cViewPr varScale="1">
        <p:scale>
          <a:sx n="92" d="100"/>
          <a:sy n="92" d="100"/>
        </p:scale>
        <p:origin x="1856"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38" Type="http://customschemas.google.com/relationships/presentationmetadata" Target="metadata"/><Relationship Id="rId16" Type="http://schemas.openxmlformats.org/officeDocument/2006/relationships/slide" Target="slides/slide12.xml"/><Relationship Id="rId107" Type="http://schemas.openxmlformats.org/officeDocument/2006/relationships/font" Target="fonts/font3.fntdata"/><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39" Type="http://schemas.openxmlformats.org/officeDocument/2006/relationships/presProps" Target="pres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font" Target="fonts/font4.fntdata"/><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font" Target="fonts/font2.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43" Type="http://schemas.microsoft.com/office/2018/10/relationships/authors" Target="author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font" Target="fonts/font5.fntdata"/><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notesMaster" Target="notesMasters/notesMaster1.xml"/><Relationship Id="rId141"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font" Target="fonts/font6.fntdata"/><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font" Target="fonts/font1.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42"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1A2E13-737E-4376-850E-C28B8680E60A}" type="doc">
      <dgm:prSet loTypeId="urn:microsoft.com/office/officeart/2005/8/layout/bProcess3" loCatId="process" qsTypeId="urn:microsoft.com/office/officeart/2005/8/quickstyle/simple4" qsCatId="simple" csTypeId="urn:microsoft.com/office/officeart/2005/8/colors/accent1_1" csCatId="accent1" phldr="1"/>
      <dgm:spPr/>
      <dgm:t>
        <a:bodyPr/>
        <a:lstStyle/>
        <a:p>
          <a:endParaRPr lang="en-US"/>
        </a:p>
      </dgm:t>
    </dgm:pt>
    <dgm:pt modelId="{8B184AD8-405C-4B35-B905-C94B38F5ED2E}">
      <dgm:prSet phldrT="[Text]" custT="1"/>
      <dgm:spPr/>
      <dgm:t>
        <a:bodyPr/>
        <a:lstStyle/>
        <a:p>
          <a:r>
            <a:rPr lang="en-US" sz="1200" b="1" dirty="0"/>
            <a:t>Prepare</a:t>
          </a:r>
        </a:p>
      </dgm:t>
    </dgm:pt>
    <dgm:pt modelId="{02F39E1A-A9CB-4D06-A1B5-C668852FDB64}" type="parTrans" cxnId="{DB727824-F74B-4058-9086-5666616882A2}">
      <dgm:prSet/>
      <dgm:spPr/>
      <dgm:t>
        <a:bodyPr/>
        <a:lstStyle/>
        <a:p>
          <a:endParaRPr lang="en-US" sz="2000"/>
        </a:p>
      </dgm:t>
    </dgm:pt>
    <dgm:pt modelId="{5C689EDC-CC02-4F8A-8CF2-F5A88E61F2C7}" type="sibTrans" cxnId="{DB727824-F74B-4058-9086-5666616882A2}">
      <dgm:prSet/>
      <dgm:spPr/>
      <dgm:t>
        <a:bodyPr/>
        <a:lstStyle/>
        <a:p>
          <a:endParaRPr lang="en-US" sz="2000" dirty="0"/>
        </a:p>
      </dgm:t>
    </dgm:pt>
    <dgm:pt modelId="{D9E45141-BD1E-4A41-9E8D-184ACFA28F89}">
      <dgm:prSet phldrT="[Text]" custT="1"/>
      <dgm:spPr>
        <a:ln w="76200">
          <a:noFill/>
        </a:ln>
      </dgm:spPr>
      <dgm:t>
        <a:bodyPr/>
        <a:lstStyle/>
        <a:p>
          <a:r>
            <a:rPr lang="en-US" sz="1200" b="1" dirty="0"/>
            <a:t>Categorize</a:t>
          </a:r>
        </a:p>
      </dgm:t>
    </dgm:pt>
    <dgm:pt modelId="{17510B65-46DA-40FD-A85F-9A52EDD44B54}" type="parTrans" cxnId="{5A715B4F-A428-4DEC-85EE-4DC454C6CB7D}">
      <dgm:prSet/>
      <dgm:spPr/>
      <dgm:t>
        <a:bodyPr/>
        <a:lstStyle/>
        <a:p>
          <a:endParaRPr lang="en-US" sz="2000"/>
        </a:p>
      </dgm:t>
    </dgm:pt>
    <dgm:pt modelId="{4C50F2BA-1243-4AE9-861E-8FF5AE3A5E83}" type="sibTrans" cxnId="{5A715B4F-A428-4DEC-85EE-4DC454C6CB7D}">
      <dgm:prSet/>
      <dgm:spPr/>
      <dgm:t>
        <a:bodyPr/>
        <a:lstStyle/>
        <a:p>
          <a:endParaRPr lang="en-US" sz="2000" dirty="0"/>
        </a:p>
      </dgm:t>
    </dgm:pt>
    <dgm:pt modelId="{750E1E17-F158-4928-A813-EC0D92BADB42}">
      <dgm:prSet phldrT="[Text]" custT="1"/>
      <dgm:spPr>
        <a:ln w="76200">
          <a:noFill/>
        </a:ln>
      </dgm:spPr>
      <dgm:t>
        <a:bodyPr/>
        <a:lstStyle/>
        <a:p>
          <a:r>
            <a:rPr lang="en-US" sz="1200" b="1" dirty="0"/>
            <a:t>Getting Started</a:t>
          </a:r>
        </a:p>
      </dgm:t>
    </dgm:pt>
    <dgm:pt modelId="{DB5068AF-C72D-4C3A-93B8-642F3C09135B}" type="parTrans" cxnId="{6011829B-5F38-4C47-B17E-51D39C49B715}">
      <dgm:prSet/>
      <dgm:spPr/>
      <dgm:t>
        <a:bodyPr/>
        <a:lstStyle/>
        <a:p>
          <a:endParaRPr lang="en-US" sz="2000"/>
        </a:p>
      </dgm:t>
    </dgm:pt>
    <dgm:pt modelId="{B079AFEC-533F-4DD9-8B7C-6F73A65EC280}" type="sibTrans" cxnId="{6011829B-5F38-4C47-B17E-51D39C49B715}">
      <dgm:prSet/>
      <dgm:spPr/>
      <dgm:t>
        <a:bodyPr/>
        <a:lstStyle/>
        <a:p>
          <a:endParaRPr lang="en-US" sz="2000" dirty="0"/>
        </a:p>
      </dgm:t>
    </dgm:pt>
    <dgm:pt modelId="{2C736703-CF5D-4C57-9F2F-FCE7ABE4C8A6}">
      <dgm:prSet phldrT="[Text]" custT="1"/>
      <dgm:spPr>
        <a:ln w="76200">
          <a:noFill/>
        </a:ln>
      </dgm:spPr>
      <dgm:t>
        <a:bodyPr/>
        <a:lstStyle/>
        <a:p>
          <a:r>
            <a:rPr lang="en-US" sz="1200" b="1" dirty="0"/>
            <a:t>Select</a:t>
          </a:r>
        </a:p>
      </dgm:t>
    </dgm:pt>
    <dgm:pt modelId="{767FA026-3F3A-44A1-8BF7-7ADA048B1951}" type="parTrans" cxnId="{F4231A56-A7DA-4AB0-8DA3-DC68D0F097CF}">
      <dgm:prSet/>
      <dgm:spPr/>
      <dgm:t>
        <a:bodyPr/>
        <a:lstStyle/>
        <a:p>
          <a:endParaRPr lang="en-US" sz="2000"/>
        </a:p>
      </dgm:t>
    </dgm:pt>
    <dgm:pt modelId="{07ACC68C-94C5-4846-9515-63EF9C643CD8}" type="sibTrans" cxnId="{F4231A56-A7DA-4AB0-8DA3-DC68D0F097CF}">
      <dgm:prSet/>
      <dgm:spPr/>
      <dgm:t>
        <a:bodyPr/>
        <a:lstStyle/>
        <a:p>
          <a:endParaRPr lang="en-US" sz="2000" dirty="0"/>
        </a:p>
      </dgm:t>
    </dgm:pt>
    <dgm:pt modelId="{40C2C847-8CF3-4536-93EC-3F5282D620FA}">
      <dgm:prSet phldrT="[Text]" custT="1"/>
      <dgm:spPr>
        <a:ln w="76200">
          <a:solidFill>
            <a:srgbClr val="FF0000"/>
          </a:solidFill>
        </a:ln>
      </dgm:spPr>
      <dgm:t>
        <a:bodyPr/>
        <a:lstStyle/>
        <a:p>
          <a:r>
            <a:rPr lang="en-US" sz="1200" b="1" dirty="0"/>
            <a:t>Implement</a:t>
          </a:r>
        </a:p>
      </dgm:t>
    </dgm:pt>
    <dgm:pt modelId="{13464C8A-E63E-4363-BFA5-C9BB9B523A7A}" type="parTrans" cxnId="{0768B6FB-9EA1-453B-9AAF-3E599E2E417E}">
      <dgm:prSet/>
      <dgm:spPr/>
      <dgm:t>
        <a:bodyPr/>
        <a:lstStyle/>
        <a:p>
          <a:endParaRPr lang="en-US" sz="2000"/>
        </a:p>
      </dgm:t>
    </dgm:pt>
    <dgm:pt modelId="{FC38957C-BEF2-46AD-ADAF-60D9657924C2}" type="sibTrans" cxnId="{0768B6FB-9EA1-453B-9AAF-3E599E2E417E}">
      <dgm:prSet/>
      <dgm:spPr/>
      <dgm:t>
        <a:bodyPr/>
        <a:lstStyle/>
        <a:p>
          <a:endParaRPr lang="en-US" sz="2000" dirty="0"/>
        </a:p>
      </dgm:t>
    </dgm:pt>
    <dgm:pt modelId="{F4E5D7A8-CA0A-48CD-8032-A91F98917301}">
      <dgm:prSet phldrT="[Text]" custT="1"/>
      <dgm:spPr>
        <a:ln w="76200">
          <a:noFill/>
        </a:ln>
      </dgm:spPr>
      <dgm:t>
        <a:bodyPr/>
        <a:lstStyle/>
        <a:p>
          <a:r>
            <a:rPr lang="en-US" sz="1200" b="1" dirty="0"/>
            <a:t>Assess</a:t>
          </a:r>
        </a:p>
      </dgm:t>
    </dgm:pt>
    <dgm:pt modelId="{1A940596-01F3-46E1-A069-17EBA7CA8AC2}" type="parTrans" cxnId="{F914993D-88E5-44C6-9E19-DC1A2631EB09}">
      <dgm:prSet/>
      <dgm:spPr/>
      <dgm:t>
        <a:bodyPr/>
        <a:lstStyle/>
        <a:p>
          <a:endParaRPr lang="en-US" sz="2000"/>
        </a:p>
      </dgm:t>
    </dgm:pt>
    <dgm:pt modelId="{9745D8E4-1C51-4AA7-BBBB-CE84D215D5E1}" type="sibTrans" cxnId="{F914993D-88E5-44C6-9E19-DC1A2631EB09}">
      <dgm:prSet/>
      <dgm:spPr/>
      <dgm:t>
        <a:bodyPr/>
        <a:lstStyle/>
        <a:p>
          <a:endParaRPr lang="en-US" sz="2000" dirty="0"/>
        </a:p>
      </dgm:t>
    </dgm:pt>
    <dgm:pt modelId="{6DCE8126-E3DD-4DA1-8FF0-CD0933D570B8}">
      <dgm:prSet phldrT="[Text]" custT="1"/>
      <dgm:spPr>
        <a:ln w="76200">
          <a:noFill/>
        </a:ln>
      </dgm:spPr>
      <dgm:t>
        <a:bodyPr/>
        <a:lstStyle/>
        <a:p>
          <a:r>
            <a:rPr lang="en-US" sz="1200" b="1" dirty="0"/>
            <a:t>Authorize</a:t>
          </a:r>
        </a:p>
      </dgm:t>
    </dgm:pt>
    <dgm:pt modelId="{79A21A06-9843-4161-83F1-AFA803610165}" type="parTrans" cxnId="{EF3DC96D-A86C-414F-9147-A7981B7FF65D}">
      <dgm:prSet/>
      <dgm:spPr/>
      <dgm:t>
        <a:bodyPr/>
        <a:lstStyle/>
        <a:p>
          <a:endParaRPr lang="en-US" sz="2000"/>
        </a:p>
      </dgm:t>
    </dgm:pt>
    <dgm:pt modelId="{5D56279D-6AB8-40FB-B507-832632E9C96D}" type="sibTrans" cxnId="{EF3DC96D-A86C-414F-9147-A7981B7FF65D}">
      <dgm:prSet/>
      <dgm:spPr/>
      <dgm:t>
        <a:bodyPr/>
        <a:lstStyle/>
        <a:p>
          <a:endParaRPr lang="en-US" sz="2000" dirty="0"/>
        </a:p>
      </dgm:t>
    </dgm:pt>
    <dgm:pt modelId="{0F3997A0-F4E5-4E2F-8040-DEAC4082AEE4}">
      <dgm:prSet phldrT="[Text]" custT="1"/>
      <dgm:spPr>
        <a:ln w="76200">
          <a:noFill/>
        </a:ln>
      </dgm:spPr>
      <dgm:t>
        <a:bodyPr/>
        <a:lstStyle/>
        <a:p>
          <a:r>
            <a:rPr lang="en-US" sz="1200" b="1" dirty="0"/>
            <a:t>Monitor</a:t>
          </a:r>
        </a:p>
      </dgm:t>
    </dgm:pt>
    <dgm:pt modelId="{7E4D000A-23B0-4653-850D-69A9BF7FCE03}" type="parTrans" cxnId="{F275BDEC-E393-474C-ADE4-214E24286A59}">
      <dgm:prSet/>
      <dgm:spPr/>
      <dgm:t>
        <a:bodyPr/>
        <a:lstStyle/>
        <a:p>
          <a:endParaRPr lang="en-US"/>
        </a:p>
      </dgm:t>
    </dgm:pt>
    <dgm:pt modelId="{CD839727-CB92-4119-82CF-CDC7A5BEC7F0}" type="sibTrans" cxnId="{F275BDEC-E393-474C-ADE4-214E24286A59}">
      <dgm:prSet/>
      <dgm:spPr/>
      <dgm:t>
        <a:bodyPr/>
        <a:lstStyle/>
        <a:p>
          <a:endParaRPr lang="en-US"/>
        </a:p>
      </dgm:t>
    </dgm:pt>
    <dgm:pt modelId="{36E45DE1-6046-4455-A7E7-3FE7A4968277}" type="pres">
      <dgm:prSet presAssocID="{321A2E13-737E-4376-850E-C28B8680E60A}" presName="Name0" presStyleCnt="0">
        <dgm:presLayoutVars>
          <dgm:dir/>
          <dgm:resizeHandles val="exact"/>
        </dgm:presLayoutVars>
      </dgm:prSet>
      <dgm:spPr/>
    </dgm:pt>
    <dgm:pt modelId="{F7A477D0-6DDE-4589-9118-387D4800AC19}" type="pres">
      <dgm:prSet presAssocID="{750E1E17-F158-4928-A813-EC0D92BADB42}" presName="node" presStyleLbl="node1" presStyleIdx="0" presStyleCnt="8">
        <dgm:presLayoutVars>
          <dgm:bulletEnabled val="1"/>
        </dgm:presLayoutVars>
      </dgm:prSet>
      <dgm:spPr/>
    </dgm:pt>
    <dgm:pt modelId="{DBDBC523-9D57-4D4F-86DF-2C3DF69860E0}" type="pres">
      <dgm:prSet presAssocID="{B079AFEC-533F-4DD9-8B7C-6F73A65EC280}" presName="sibTrans" presStyleLbl="sibTrans1D1" presStyleIdx="0" presStyleCnt="7"/>
      <dgm:spPr/>
    </dgm:pt>
    <dgm:pt modelId="{205F7B78-4EFF-4FCD-9025-4A63E74480AC}" type="pres">
      <dgm:prSet presAssocID="{B079AFEC-533F-4DD9-8B7C-6F73A65EC280}" presName="connectorText" presStyleLbl="sibTrans1D1" presStyleIdx="0" presStyleCnt="7"/>
      <dgm:spPr/>
    </dgm:pt>
    <dgm:pt modelId="{CAA1336C-A8C7-4124-AC4A-A9FD54D8EA33}" type="pres">
      <dgm:prSet presAssocID="{8B184AD8-405C-4B35-B905-C94B38F5ED2E}" presName="node" presStyleLbl="node1" presStyleIdx="1" presStyleCnt="8">
        <dgm:presLayoutVars>
          <dgm:bulletEnabled val="1"/>
        </dgm:presLayoutVars>
      </dgm:prSet>
      <dgm:spPr/>
    </dgm:pt>
    <dgm:pt modelId="{DF20F269-E0F1-42ED-90D4-4858328EC147}" type="pres">
      <dgm:prSet presAssocID="{5C689EDC-CC02-4F8A-8CF2-F5A88E61F2C7}" presName="sibTrans" presStyleLbl="sibTrans1D1" presStyleIdx="1" presStyleCnt="7"/>
      <dgm:spPr/>
    </dgm:pt>
    <dgm:pt modelId="{EBABE4D6-3CA0-4D35-BD5E-6A2E81BB7885}" type="pres">
      <dgm:prSet presAssocID="{5C689EDC-CC02-4F8A-8CF2-F5A88E61F2C7}" presName="connectorText" presStyleLbl="sibTrans1D1" presStyleIdx="1" presStyleCnt="7"/>
      <dgm:spPr/>
    </dgm:pt>
    <dgm:pt modelId="{9D5E5C44-9F38-41F2-8EE7-FA2396FA1FB3}" type="pres">
      <dgm:prSet presAssocID="{D9E45141-BD1E-4A41-9E8D-184ACFA28F89}" presName="node" presStyleLbl="node1" presStyleIdx="2" presStyleCnt="8">
        <dgm:presLayoutVars>
          <dgm:bulletEnabled val="1"/>
        </dgm:presLayoutVars>
      </dgm:prSet>
      <dgm:spPr/>
    </dgm:pt>
    <dgm:pt modelId="{B504766D-E95E-49F6-BC3A-6B6CBE2F059A}" type="pres">
      <dgm:prSet presAssocID="{4C50F2BA-1243-4AE9-861E-8FF5AE3A5E83}" presName="sibTrans" presStyleLbl="sibTrans1D1" presStyleIdx="2" presStyleCnt="7"/>
      <dgm:spPr/>
    </dgm:pt>
    <dgm:pt modelId="{882B0D5C-C47F-47B9-9D47-524959EEEF4D}" type="pres">
      <dgm:prSet presAssocID="{4C50F2BA-1243-4AE9-861E-8FF5AE3A5E83}" presName="connectorText" presStyleLbl="sibTrans1D1" presStyleIdx="2" presStyleCnt="7"/>
      <dgm:spPr/>
    </dgm:pt>
    <dgm:pt modelId="{D65F4250-DE1C-4500-8080-7E3B7E522741}" type="pres">
      <dgm:prSet presAssocID="{2C736703-CF5D-4C57-9F2F-FCE7ABE4C8A6}" presName="node" presStyleLbl="node1" presStyleIdx="3" presStyleCnt="8">
        <dgm:presLayoutVars>
          <dgm:bulletEnabled val="1"/>
        </dgm:presLayoutVars>
      </dgm:prSet>
      <dgm:spPr/>
    </dgm:pt>
    <dgm:pt modelId="{A98DFC26-48E8-47BA-ADD0-189B670B6C3D}" type="pres">
      <dgm:prSet presAssocID="{07ACC68C-94C5-4846-9515-63EF9C643CD8}" presName="sibTrans" presStyleLbl="sibTrans1D1" presStyleIdx="3" presStyleCnt="7"/>
      <dgm:spPr/>
    </dgm:pt>
    <dgm:pt modelId="{93742FFF-2102-4D4C-B65B-CFB5D587DFF1}" type="pres">
      <dgm:prSet presAssocID="{07ACC68C-94C5-4846-9515-63EF9C643CD8}" presName="connectorText" presStyleLbl="sibTrans1D1" presStyleIdx="3" presStyleCnt="7"/>
      <dgm:spPr/>
    </dgm:pt>
    <dgm:pt modelId="{E78F0D11-61BD-432C-A0C7-DA619BA89B83}" type="pres">
      <dgm:prSet presAssocID="{40C2C847-8CF3-4536-93EC-3F5282D620FA}" presName="node" presStyleLbl="node1" presStyleIdx="4" presStyleCnt="8">
        <dgm:presLayoutVars>
          <dgm:bulletEnabled val="1"/>
        </dgm:presLayoutVars>
      </dgm:prSet>
      <dgm:spPr/>
    </dgm:pt>
    <dgm:pt modelId="{F4509DB1-13AD-4009-85BD-2E81B63DA7BB}" type="pres">
      <dgm:prSet presAssocID="{FC38957C-BEF2-46AD-ADAF-60D9657924C2}" presName="sibTrans" presStyleLbl="sibTrans1D1" presStyleIdx="4" presStyleCnt="7"/>
      <dgm:spPr/>
    </dgm:pt>
    <dgm:pt modelId="{700822BE-0758-462C-A1BB-A32333B85D3B}" type="pres">
      <dgm:prSet presAssocID="{FC38957C-BEF2-46AD-ADAF-60D9657924C2}" presName="connectorText" presStyleLbl="sibTrans1D1" presStyleIdx="4" presStyleCnt="7"/>
      <dgm:spPr/>
    </dgm:pt>
    <dgm:pt modelId="{562ABA18-BAE5-4896-B89F-F495D57763B7}" type="pres">
      <dgm:prSet presAssocID="{F4E5D7A8-CA0A-48CD-8032-A91F98917301}" presName="node" presStyleLbl="node1" presStyleIdx="5" presStyleCnt="8">
        <dgm:presLayoutVars>
          <dgm:bulletEnabled val="1"/>
        </dgm:presLayoutVars>
      </dgm:prSet>
      <dgm:spPr/>
    </dgm:pt>
    <dgm:pt modelId="{224DA104-5EBB-453C-9743-729876335959}" type="pres">
      <dgm:prSet presAssocID="{9745D8E4-1C51-4AA7-BBBB-CE84D215D5E1}" presName="sibTrans" presStyleLbl="sibTrans1D1" presStyleIdx="5" presStyleCnt="7"/>
      <dgm:spPr/>
    </dgm:pt>
    <dgm:pt modelId="{CEA308EF-8155-452D-BA39-60DF49FFE611}" type="pres">
      <dgm:prSet presAssocID="{9745D8E4-1C51-4AA7-BBBB-CE84D215D5E1}" presName="connectorText" presStyleLbl="sibTrans1D1" presStyleIdx="5" presStyleCnt="7"/>
      <dgm:spPr/>
    </dgm:pt>
    <dgm:pt modelId="{3B388487-17A1-4FD2-840D-0F49D5217BF6}" type="pres">
      <dgm:prSet presAssocID="{6DCE8126-E3DD-4DA1-8FF0-CD0933D570B8}" presName="node" presStyleLbl="node1" presStyleIdx="6" presStyleCnt="8">
        <dgm:presLayoutVars>
          <dgm:bulletEnabled val="1"/>
        </dgm:presLayoutVars>
      </dgm:prSet>
      <dgm:spPr/>
    </dgm:pt>
    <dgm:pt modelId="{10354A3E-4F43-48FC-AE56-81F709E73EBD}" type="pres">
      <dgm:prSet presAssocID="{5D56279D-6AB8-40FB-B507-832632E9C96D}" presName="sibTrans" presStyleLbl="sibTrans1D1" presStyleIdx="6" presStyleCnt="7"/>
      <dgm:spPr/>
    </dgm:pt>
    <dgm:pt modelId="{E2F35471-D459-474D-AC0C-DDE3CD6429CC}" type="pres">
      <dgm:prSet presAssocID="{5D56279D-6AB8-40FB-B507-832632E9C96D}" presName="connectorText" presStyleLbl="sibTrans1D1" presStyleIdx="6" presStyleCnt="7"/>
      <dgm:spPr/>
    </dgm:pt>
    <dgm:pt modelId="{31EFC3F2-C3FD-44C3-8A82-D7E4AC465AB2}" type="pres">
      <dgm:prSet presAssocID="{0F3997A0-F4E5-4E2F-8040-DEAC4082AEE4}" presName="node" presStyleLbl="node1" presStyleIdx="7" presStyleCnt="8">
        <dgm:presLayoutVars>
          <dgm:bulletEnabled val="1"/>
        </dgm:presLayoutVars>
      </dgm:prSet>
      <dgm:spPr/>
    </dgm:pt>
  </dgm:ptLst>
  <dgm:cxnLst>
    <dgm:cxn modelId="{068A090D-F13A-44CE-A6B9-2417C96C9550}" type="presOf" srcId="{5C689EDC-CC02-4F8A-8CF2-F5A88E61F2C7}" destId="{DF20F269-E0F1-42ED-90D4-4858328EC147}" srcOrd="0" destOrd="0" presId="urn:microsoft.com/office/officeart/2005/8/layout/bProcess3"/>
    <dgm:cxn modelId="{33511B1B-C0D8-4BCE-8BC8-45FE3A8DB39F}" type="presOf" srcId="{07ACC68C-94C5-4846-9515-63EF9C643CD8}" destId="{93742FFF-2102-4D4C-B65B-CFB5D587DFF1}" srcOrd="1" destOrd="0" presId="urn:microsoft.com/office/officeart/2005/8/layout/bProcess3"/>
    <dgm:cxn modelId="{FA55261B-577E-4EE6-A5D9-3AB13E3A20CC}" type="presOf" srcId="{B079AFEC-533F-4DD9-8B7C-6F73A65EC280}" destId="{DBDBC523-9D57-4D4F-86DF-2C3DF69860E0}" srcOrd="0" destOrd="0" presId="urn:microsoft.com/office/officeart/2005/8/layout/bProcess3"/>
    <dgm:cxn modelId="{DB727824-F74B-4058-9086-5666616882A2}" srcId="{321A2E13-737E-4376-850E-C28B8680E60A}" destId="{8B184AD8-405C-4B35-B905-C94B38F5ED2E}" srcOrd="1" destOrd="0" parTransId="{02F39E1A-A9CB-4D06-A1B5-C668852FDB64}" sibTransId="{5C689EDC-CC02-4F8A-8CF2-F5A88E61F2C7}"/>
    <dgm:cxn modelId="{02AD2428-AE56-450F-82CE-CE494F52415B}" type="presOf" srcId="{4C50F2BA-1243-4AE9-861E-8FF5AE3A5E83}" destId="{882B0D5C-C47F-47B9-9D47-524959EEEF4D}" srcOrd="1" destOrd="0" presId="urn:microsoft.com/office/officeart/2005/8/layout/bProcess3"/>
    <dgm:cxn modelId="{76B8C729-5C8E-4B16-A97C-2465AAE554D6}" type="presOf" srcId="{2C736703-CF5D-4C57-9F2F-FCE7ABE4C8A6}" destId="{D65F4250-DE1C-4500-8080-7E3B7E522741}" srcOrd="0" destOrd="0" presId="urn:microsoft.com/office/officeart/2005/8/layout/bProcess3"/>
    <dgm:cxn modelId="{9E37292F-973B-4AD8-AFC9-093736CC23E1}" type="presOf" srcId="{07ACC68C-94C5-4846-9515-63EF9C643CD8}" destId="{A98DFC26-48E8-47BA-ADD0-189B670B6C3D}" srcOrd="0" destOrd="0" presId="urn:microsoft.com/office/officeart/2005/8/layout/bProcess3"/>
    <dgm:cxn modelId="{F914993D-88E5-44C6-9E19-DC1A2631EB09}" srcId="{321A2E13-737E-4376-850E-C28B8680E60A}" destId="{F4E5D7A8-CA0A-48CD-8032-A91F98917301}" srcOrd="5" destOrd="0" parTransId="{1A940596-01F3-46E1-A069-17EBA7CA8AC2}" sibTransId="{9745D8E4-1C51-4AA7-BBBB-CE84D215D5E1}"/>
    <dgm:cxn modelId="{39165940-B1E5-46EA-BB28-B122B716FBC6}" type="presOf" srcId="{0F3997A0-F4E5-4E2F-8040-DEAC4082AEE4}" destId="{31EFC3F2-C3FD-44C3-8A82-D7E4AC465AB2}" srcOrd="0" destOrd="0" presId="urn:microsoft.com/office/officeart/2005/8/layout/bProcess3"/>
    <dgm:cxn modelId="{5A715B4F-A428-4DEC-85EE-4DC454C6CB7D}" srcId="{321A2E13-737E-4376-850E-C28B8680E60A}" destId="{D9E45141-BD1E-4A41-9E8D-184ACFA28F89}" srcOrd="2" destOrd="0" parTransId="{17510B65-46DA-40FD-A85F-9A52EDD44B54}" sibTransId="{4C50F2BA-1243-4AE9-861E-8FF5AE3A5E83}"/>
    <dgm:cxn modelId="{7F6E4955-176A-49BE-BC48-9F0633DF9873}" type="presOf" srcId="{5D56279D-6AB8-40FB-B507-832632E9C96D}" destId="{10354A3E-4F43-48FC-AE56-81F709E73EBD}" srcOrd="0" destOrd="0" presId="urn:microsoft.com/office/officeart/2005/8/layout/bProcess3"/>
    <dgm:cxn modelId="{F4231A56-A7DA-4AB0-8DA3-DC68D0F097CF}" srcId="{321A2E13-737E-4376-850E-C28B8680E60A}" destId="{2C736703-CF5D-4C57-9F2F-FCE7ABE4C8A6}" srcOrd="3" destOrd="0" parTransId="{767FA026-3F3A-44A1-8BF7-7ADA048B1951}" sibTransId="{07ACC68C-94C5-4846-9515-63EF9C643CD8}"/>
    <dgm:cxn modelId="{8582DA5B-DA98-49A0-9FFF-B14C598F42E8}" type="presOf" srcId="{F4E5D7A8-CA0A-48CD-8032-A91F98917301}" destId="{562ABA18-BAE5-4896-B89F-F495D57763B7}" srcOrd="0" destOrd="0" presId="urn:microsoft.com/office/officeart/2005/8/layout/bProcess3"/>
    <dgm:cxn modelId="{EF3DC96D-A86C-414F-9147-A7981B7FF65D}" srcId="{321A2E13-737E-4376-850E-C28B8680E60A}" destId="{6DCE8126-E3DD-4DA1-8FF0-CD0933D570B8}" srcOrd="6" destOrd="0" parTransId="{79A21A06-9843-4161-83F1-AFA803610165}" sibTransId="{5D56279D-6AB8-40FB-B507-832632E9C96D}"/>
    <dgm:cxn modelId="{26615195-A5AF-4023-9B2C-D1D125F0ACAB}" type="presOf" srcId="{FC38957C-BEF2-46AD-ADAF-60D9657924C2}" destId="{F4509DB1-13AD-4009-85BD-2E81B63DA7BB}" srcOrd="0" destOrd="0" presId="urn:microsoft.com/office/officeart/2005/8/layout/bProcess3"/>
    <dgm:cxn modelId="{54873498-F0BA-4EBA-A44A-DA37ABFE8DE2}" type="presOf" srcId="{750E1E17-F158-4928-A813-EC0D92BADB42}" destId="{F7A477D0-6DDE-4589-9118-387D4800AC19}" srcOrd="0" destOrd="0" presId="urn:microsoft.com/office/officeart/2005/8/layout/bProcess3"/>
    <dgm:cxn modelId="{6011829B-5F38-4C47-B17E-51D39C49B715}" srcId="{321A2E13-737E-4376-850E-C28B8680E60A}" destId="{750E1E17-F158-4928-A813-EC0D92BADB42}" srcOrd="0" destOrd="0" parTransId="{DB5068AF-C72D-4C3A-93B8-642F3C09135B}" sibTransId="{B079AFEC-533F-4DD9-8B7C-6F73A65EC280}"/>
    <dgm:cxn modelId="{AB1DF59F-10A2-458A-B7C7-6513902BFE7F}" type="presOf" srcId="{4C50F2BA-1243-4AE9-861E-8FF5AE3A5E83}" destId="{B504766D-E95E-49F6-BC3A-6B6CBE2F059A}" srcOrd="0" destOrd="0" presId="urn:microsoft.com/office/officeart/2005/8/layout/bProcess3"/>
    <dgm:cxn modelId="{5A8CFCB7-90B9-460A-9368-CCEAD7FE43A9}" type="presOf" srcId="{8B184AD8-405C-4B35-B905-C94B38F5ED2E}" destId="{CAA1336C-A8C7-4124-AC4A-A9FD54D8EA33}" srcOrd="0" destOrd="0" presId="urn:microsoft.com/office/officeart/2005/8/layout/bProcess3"/>
    <dgm:cxn modelId="{3B1B71BE-1696-422C-BBA5-AD1BC81D6205}" type="presOf" srcId="{321A2E13-737E-4376-850E-C28B8680E60A}" destId="{36E45DE1-6046-4455-A7E7-3FE7A4968277}" srcOrd="0" destOrd="0" presId="urn:microsoft.com/office/officeart/2005/8/layout/bProcess3"/>
    <dgm:cxn modelId="{E9302FCB-A041-4EE5-9E3E-52D3AB053848}" type="presOf" srcId="{D9E45141-BD1E-4A41-9E8D-184ACFA28F89}" destId="{9D5E5C44-9F38-41F2-8EE7-FA2396FA1FB3}" srcOrd="0" destOrd="0" presId="urn:microsoft.com/office/officeart/2005/8/layout/bProcess3"/>
    <dgm:cxn modelId="{A1B039CC-9307-48E0-810D-E7E46A696950}" type="presOf" srcId="{FC38957C-BEF2-46AD-ADAF-60D9657924C2}" destId="{700822BE-0758-462C-A1BB-A32333B85D3B}" srcOrd="1" destOrd="0" presId="urn:microsoft.com/office/officeart/2005/8/layout/bProcess3"/>
    <dgm:cxn modelId="{8F2B2BCF-7971-4D3B-856A-30C506A50CCD}" type="presOf" srcId="{B079AFEC-533F-4DD9-8B7C-6F73A65EC280}" destId="{205F7B78-4EFF-4FCD-9025-4A63E74480AC}" srcOrd="1" destOrd="0" presId="urn:microsoft.com/office/officeart/2005/8/layout/bProcess3"/>
    <dgm:cxn modelId="{501DD0E1-75A3-4CA5-A1E9-7A467F903199}" type="presOf" srcId="{9745D8E4-1C51-4AA7-BBBB-CE84D215D5E1}" destId="{224DA104-5EBB-453C-9743-729876335959}" srcOrd="0" destOrd="0" presId="urn:microsoft.com/office/officeart/2005/8/layout/bProcess3"/>
    <dgm:cxn modelId="{E0ECD1E9-7390-4A13-ADC7-0273163D1E5B}" type="presOf" srcId="{9745D8E4-1C51-4AA7-BBBB-CE84D215D5E1}" destId="{CEA308EF-8155-452D-BA39-60DF49FFE611}" srcOrd="1" destOrd="0" presId="urn:microsoft.com/office/officeart/2005/8/layout/bProcess3"/>
    <dgm:cxn modelId="{F275BDEC-E393-474C-ADE4-214E24286A59}" srcId="{321A2E13-737E-4376-850E-C28B8680E60A}" destId="{0F3997A0-F4E5-4E2F-8040-DEAC4082AEE4}" srcOrd="7" destOrd="0" parTransId="{7E4D000A-23B0-4653-850D-69A9BF7FCE03}" sibTransId="{CD839727-CB92-4119-82CF-CDC7A5BEC7F0}"/>
    <dgm:cxn modelId="{AA8778ED-6141-42EA-B777-13C474D4FC37}" type="presOf" srcId="{5D56279D-6AB8-40FB-B507-832632E9C96D}" destId="{E2F35471-D459-474D-AC0C-DDE3CD6429CC}" srcOrd="1" destOrd="0" presId="urn:microsoft.com/office/officeart/2005/8/layout/bProcess3"/>
    <dgm:cxn modelId="{B44978F7-7C3F-4997-8A94-C8F63FB879BF}" type="presOf" srcId="{40C2C847-8CF3-4536-93EC-3F5282D620FA}" destId="{E78F0D11-61BD-432C-A0C7-DA619BA89B83}" srcOrd="0" destOrd="0" presId="urn:microsoft.com/office/officeart/2005/8/layout/bProcess3"/>
    <dgm:cxn modelId="{01E759F9-949A-406A-AA68-93409139F157}" type="presOf" srcId="{5C689EDC-CC02-4F8A-8CF2-F5A88E61F2C7}" destId="{EBABE4D6-3CA0-4D35-BD5E-6A2E81BB7885}" srcOrd="1" destOrd="0" presId="urn:microsoft.com/office/officeart/2005/8/layout/bProcess3"/>
    <dgm:cxn modelId="{7ECE06FB-1A1B-4348-9176-F1DA84A8582F}" type="presOf" srcId="{6DCE8126-E3DD-4DA1-8FF0-CD0933D570B8}" destId="{3B388487-17A1-4FD2-840D-0F49D5217BF6}" srcOrd="0" destOrd="0" presId="urn:microsoft.com/office/officeart/2005/8/layout/bProcess3"/>
    <dgm:cxn modelId="{0768B6FB-9EA1-453B-9AAF-3E599E2E417E}" srcId="{321A2E13-737E-4376-850E-C28B8680E60A}" destId="{40C2C847-8CF3-4536-93EC-3F5282D620FA}" srcOrd="4" destOrd="0" parTransId="{13464C8A-E63E-4363-BFA5-C9BB9B523A7A}" sibTransId="{FC38957C-BEF2-46AD-ADAF-60D9657924C2}"/>
    <dgm:cxn modelId="{80F8E99F-6118-4BD1-BF05-35D96AB869CB}" type="presParOf" srcId="{36E45DE1-6046-4455-A7E7-3FE7A4968277}" destId="{F7A477D0-6DDE-4589-9118-387D4800AC19}" srcOrd="0" destOrd="0" presId="urn:microsoft.com/office/officeart/2005/8/layout/bProcess3"/>
    <dgm:cxn modelId="{63533405-9365-4479-98FC-8601409A8D86}" type="presParOf" srcId="{36E45DE1-6046-4455-A7E7-3FE7A4968277}" destId="{DBDBC523-9D57-4D4F-86DF-2C3DF69860E0}" srcOrd="1" destOrd="0" presId="urn:microsoft.com/office/officeart/2005/8/layout/bProcess3"/>
    <dgm:cxn modelId="{76833194-4F0A-4498-92C7-770323315BA7}" type="presParOf" srcId="{DBDBC523-9D57-4D4F-86DF-2C3DF69860E0}" destId="{205F7B78-4EFF-4FCD-9025-4A63E74480AC}" srcOrd="0" destOrd="0" presId="urn:microsoft.com/office/officeart/2005/8/layout/bProcess3"/>
    <dgm:cxn modelId="{9E74A023-6FC5-4D5C-A2EC-A5B00F4C078E}" type="presParOf" srcId="{36E45DE1-6046-4455-A7E7-3FE7A4968277}" destId="{CAA1336C-A8C7-4124-AC4A-A9FD54D8EA33}" srcOrd="2" destOrd="0" presId="urn:microsoft.com/office/officeart/2005/8/layout/bProcess3"/>
    <dgm:cxn modelId="{C2443CDF-23BA-43C6-92B0-1DC61BAA4E61}" type="presParOf" srcId="{36E45DE1-6046-4455-A7E7-3FE7A4968277}" destId="{DF20F269-E0F1-42ED-90D4-4858328EC147}" srcOrd="3" destOrd="0" presId="urn:microsoft.com/office/officeart/2005/8/layout/bProcess3"/>
    <dgm:cxn modelId="{D1FC2AAC-BE93-4D12-A713-F8BC7CBEC013}" type="presParOf" srcId="{DF20F269-E0F1-42ED-90D4-4858328EC147}" destId="{EBABE4D6-3CA0-4D35-BD5E-6A2E81BB7885}" srcOrd="0" destOrd="0" presId="urn:microsoft.com/office/officeart/2005/8/layout/bProcess3"/>
    <dgm:cxn modelId="{F8C8BA82-D90E-4597-A2D6-4E50227860C8}" type="presParOf" srcId="{36E45DE1-6046-4455-A7E7-3FE7A4968277}" destId="{9D5E5C44-9F38-41F2-8EE7-FA2396FA1FB3}" srcOrd="4" destOrd="0" presId="urn:microsoft.com/office/officeart/2005/8/layout/bProcess3"/>
    <dgm:cxn modelId="{20721FEB-57C6-4AD1-996B-6EEE13F3154A}" type="presParOf" srcId="{36E45DE1-6046-4455-A7E7-3FE7A4968277}" destId="{B504766D-E95E-49F6-BC3A-6B6CBE2F059A}" srcOrd="5" destOrd="0" presId="urn:microsoft.com/office/officeart/2005/8/layout/bProcess3"/>
    <dgm:cxn modelId="{82A4892B-0524-40A1-8848-D4B304EDB956}" type="presParOf" srcId="{B504766D-E95E-49F6-BC3A-6B6CBE2F059A}" destId="{882B0D5C-C47F-47B9-9D47-524959EEEF4D}" srcOrd="0" destOrd="0" presId="urn:microsoft.com/office/officeart/2005/8/layout/bProcess3"/>
    <dgm:cxn modelId="{E55D4D30-928E-4B9C-9D53-37C860020DB6}" type="presParOf" srcId="{36E45DE1-6046-4455-A7E7-3FE7A4968277}" destId="{D65F4250-DE1C-4500-8080-7E3B7E522741}" srcOrd="6" destOrd="0" presId="urn:microsoft.com/office/officeart/2005/8/layout/bProcess3"/>
    <dgm:cxn modelId="{DD2EB555-6680-4200-8A10-D2E99494CAD9}" type="presParOf" srcId="{36E45DE1-6046-4455-A7E7-3FE7A4968277}" destId="{A98DFC26-48E8-47BA-ADD0-189B670B6C3D}" srcOrd="7" destOrd="0" presId="urn:microsoft.com/office/officeart/2005/8/layout/bProcess3"/>
    <dgm:cxn modelId="{770615A1-310D-45B4-8A7B-CDB33AA4EDC0}" type="presParOf" srcId="{A98DFC26-48E8-47BA-ADD0-189B670B6C3D}" destId="{93742FFF-2102-4D4C-B65B-CFB5D587DFF1}" srcOrd="0" destOrd="0" presId="urn:microsoft.com/office/officeart/2005/8/layout/bProcess3"/>
    <dgm:cxn modelId="{41E643BA-4427-4630-91A9-287643508521}" type="presParOf" srcId="{36E45DE1-6046-4455-A7E7-3FE7A4968277}" destId="{E78F0D11-61BD-432C-A0C7-DA619BA89B83}" srcOrd="8" destOrd="0" presId="urn:microsoft.com/office/officeart/2005/8/layout/bProcess3"/>
    <dgm:cxn modelId="{FB3169BB-68DB-4636-8D29-091B07604279}" type="presParOf" srcId="{36E45DE1-6046-4455-A7E7-3FE7A4968277}" destId="{F4509DB1-13AD-4009-85BD-2E81B63DA7BB}" srcOrd="9" destOrd="0" presId="urn:microsoft.com/office/officeart/2005/8/layout/bProcess3"/>
    <dgm:cxn modelId="{14DB5CAB-4CC6-4306-9A0D-86CB9093F79B}" type="presParOf" srcId="{F4509DB1-13AD-4009-85BD-2E81B63DA7BB}" destId="{700822BE-0758-462C-A1BB-A32333B85D3B}" srcOrd="0" destOrd="0" presId="urn:microsoft.com/office/officeart/2005/8/layout/bProcess3"/>
    <dgm:cxn modelId="{0FF1F000-DA94-44C0-8B3E-DF20D989F29D}" type="presParOf" srcId="{36E45DE1-6046-4455-A7E7-3FE7A4968277}" destId="{562ABA18-BAE5-4896-B89F-F495D57763B7}" srcOrd="10" destOrd="0" presId="urn:microsoft.com/office/officeart/2005/8/layout/bProcess3"/>
    <dgm:cxn modelId="{0B480131-7E8E-4D08-9AED-F2A51A435920}" type="presParOf" srcId="{36E45DE1-6046-4455-A7E7-3FE7A4968277}" destId="{224DA104-5EBB-453C-9743-729876335959}" srcOrd="11" destOrd="0" presId="urn:microsoft.com/office/officeart/2005/8/layout/bProcess3"/>
    <dgm:cxn modelId="{9C08715B-E23F-4ECA-85EB-6E4C59A3B7D4}" type="presParOf" srcId="{224DA104-5EBB-453C-9743-729876335959}" destId="{CEA308EF-8155-452D-BA39-60DF49FFE611}" srcOrd="0" destOrd="0" presId="urn:microsoft.com/office/officeart/2005/8/layout/bProcess3"/>
    <dgm:cxn modelId="{9215547F-9D0F-40F4-8699-C03251DA3778}" type="presParOf" srcId="{36E45DE1-6046-4455-A7E7-3FE7A4968277}" destId="{3B388487-17A1-4FD2-840D-0F49D5217BF6}" srcOrd="12" destOrd="0" presId="urn:microsoft.com/office/officeart/2005/8/layout/bProcess3"/>
    <dgm:cxn modelId="{550D059B-A58D-4378-9A29-1E480185B16E}" type="presParOf" srcId="{36E45DE1-6046-4455-A7E7-3FE7A4968277}" destId="{10354A3E-4F43-48FC-AE56-81F709E73EBD}" srcOrd="13" destOrd="0" presId="urn:microsoft.com/office/officeart/2005/8/layout/bProcess3"/>
    <dgm:cxn modelId="{08B355C8-4AED-4370-A869-FCF88A118A7C}" type="presParOf" srcId="{10354A3E-4F43-48FC-AE56-81F709E73EBD}" destId="{E2F35471-D459-474D-AC0C-DDE3CD6429CC}" srcOrd="0" destOrd="0" presId="urn:microsoft.com/office/officeart/2005/8/layout/bProcess3"/>
    <dgm:cxn modelId="{E080A16B-A1EC-49DA-9856-A4F8FA2DD346}" type="presParOf" srcId="{36E45DE1-6046-4455-A7E7-3FE7A4968277}" destId="{31EFC3F2-C3FD-44C3-8A82-D7E4AC465AB2}" srcOrd="14" destOrd="0" presId="urn:microsoft.com/office/officeart/2005/8/layout/bProcess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0145CB-7893-4AA2-8368-FBEF98F25136}" type="doc">
      <dgm:prSet loTypeId="urn:microsoft.com/office/officeart/2005/8/layout/chevron1" loCatId="process" qsTypeId="urn:microsoft.com/office/officeart/2005/8/quickstyle/simple5" qsCatId="simple" csTypeId="urn:microsoft.com/office/officeart/2005/8/colors/accent2_2" csCatId="accent2" phldr="1"/>
      <dgm:spPr/>
      <dgm:t>
        <a:bodyPr/>
        <a:lstStyle/>
        <a:p>
          <a:endParaRPr lang="en-US"/>
        </a:p>
      </dgm:t>
    </dgm:pt>
    <dgm:pt modelId="{DF618719-5B81-4C95-9CFC-D2CAE80DE2E7}">
      <dgm:prSet phldrT="[Text]" custT="1"/>
      <dgm:spPr/>
      <dgm:t>
        <a:bodyPr/>
        <a:lstStyle/>
        <a:p>
          <a:r>
            <a:rPr lang="en-US" sz="1200" b="1" dirty="0"/>
            <a:t>Implement and document each control</a:t>
          </a:r>
        </a:p>
      </dgm:t>
    </dgm:pt>
    <dgm:pt modelId="{285F0595-7732-467B-8CDA-2458201FBF1E}" type="parTrans" cxnId="{F8CEBB57-92E6-47E9-8204-D211D7660560}">
      <dgm:prSet/>
      <dgm:spPr/>
      <dgm:t>
        <a:bodyPr/>
        <a:lstStyle/>
        <a:p>
          <a:endParaRPr lang="en-US" sz="1100"/>
        </a:p>
      </dgm:t>
    </dgm:pt>
    <dgm:pt modelId="{3D636F0B-6888-4A6B-985E-B63009B7A8FA}" type="sibTrans" cxnId="{F8CEBB57-92E6-47E9-8204-D211D7660560}">
      <dgm:prSet/>
      <dgm:spPr/>
      <dgm:t>
        <a:bodyPr/>
        <a:lstStyle/>
        <a:p>
          <a:endParaRPr lang="en-US" sz="1100" dirty="0"/>
        </a:p>
      </dgm:t>
    </dgm:pt>
    <dgm:pt modelId="{6229C651-AE0D-4AF7-8D5B-1C6817109C28}">
      <dgm:prSet phldrT="[Text]" custT="1"/>
      <dgm:spPr/>
      <dgm:t>
        <a:bodyPr/>
        <a:lstStyle/>
        <a:p>
          <a:r>
            <a:rPr lang="en-US" sz="1200" b="1" dirty="0"/>
            <a:t>Implement controls in accordance with cybersecurity architectures</a:t>
          </a:r>
        </a:p>
      </dgm:t>
    </dgm:pt>
    <dgm:pt modelId="{4CD6EAE9-D339-477E-8A34-13E94CBB84CE}" type="parTrans" cxnId="{23A6AB26-484B-44B5-B010-FA5908C7060F}">
      <dgm:prSet/>
      <dgm:spPr/>
      <dgm:t>
        <a:bodyPr/>
        <a:lstStyle/>
        <a:p>
          <a:endParaRPr lang="en-US" sz="1100"/>
        </a:p>
      </dgm:t>
    </dgm:pt>
    <dgm:pt modelId="{FBC1C42F-4CD8-46A9-8B33-0518FE38BEA8}" type="sibTrans" cxnId="{23A6AB26-484B-44B5-B010-FA5908C7060F}">
      <dgm:prSet/>
      <dgm:spPr/>
      <dgm:t>
        <a:bodyPr/>
        <a:lstStyle/>
        <a:p>
          <a:endParaRPr lang="en-US" sz="1100" dirty="0"/>
        </a:p>
      </dgm:t>
    </dgm:pt>
    <dgm:pt modelId="{03FE3BED-DFC4-4EE8-88C4-CF768B8DE42E}">
      <dgm:prSet phldrT="[Text]" custT="1"/>
      <dgm:spPr/>
      <dgm:t>
        <a:bodyPr/>
        <a:lstStyle/>
        <a:p>
          <a:r>
            <a:rPr lang="en-US" sz="1200" b="1" dirty="0"/>
            <a:t>Perform internal assessment of control compliances</a:t>
          </a:r>
        </a:p>
      </dgm:t>
    </dgm:pt>
    <dgm:pt modelId="{B66F137F-E007-4486-8341-DECAFBB8B6E8}" type="parTrans" cxnId="{DBE31EC1-9232-44BD-B510-358C0BF269FA}">
      <dgm:prSet/>
      <dgm:spPr/>
      <dgm:t>
        <a:bodyPr/>
        <a:lstStyle/>
        <a:p>
          <a:endParaRPr lang="en-US" sz="1100"/>
        </a:p>
      </dgm:t>
    </dgm:pt>
    <dgm:pt modelId="{9DB9CFE8-A632-4D93-822F-0FD71A3E9CAC}" type="sibTrans" cxnId="{DBE31EC1-9232-44BD-B510-358C0BF269FA}">
      <dgm:prSet/>
      <dgm:spPr/>
      <dgm:t>
        <a:bodyPr/>
        <a:lstStyle/>
        <a:p>
          <a:endParaRPr lang="en-US" sz="1100"/>
        </a:p>
      </dgm:t>
    </dgm:pt>
    <dgm:pt modelId="{594278E1-1EDD-44D7-9B78-EA1E78129006}" type="pres">
      <dgm:prSet presAssocID="{FF0145CB-7893-4AA2-8368-FBEF98F25136}" presName="Name0" presStyleCnt="0">
        <dgm:presLayoutVars>
          <dgm:dir/>
          <dgm:animLvl val="lvl"/>
          <dgm:resizeHandles val="exact"/>
        </dgm:presLayoutVars>
      </dgm:prSet>
      <dgm:spPr/>
    </dgm:pt>
    <dgm:pt modelId="{8D610E95-077C-43D9-A08A-41C0DA3994EE}" type="pres">
      <dgm:prSet presAssocID="{DF618719-5B81-4C95-9CFC-D2CAE80DE2E7}" presName="parTxOnly" presStyleLbl="node1" presStyleIdx="0" presStyleCnt="3" custScaleX="119709" custScaleY="129190">
        <dgm:presLayoutVars>
          <dgm:chMax val="0"/>
          <dgm:chPref val="0"/>
          <dgm:bulletEnabled val="1"/>
        </dgm:presLayoutVars>
      </dgm:prSet>
      <dgm:spPr/>
    </dgm:pt>
    <dgm:pt modelId="{B72761A9-E5C3-4FC2-83D7-703813C7AB1C}" type="pres">
      <dgm:prSet presAssocID="{3D636F0B-6888-4A6B-985E-B63009B7A8FA}" presName="parTxOnlySpace" presStyleCnt="0"/>
      <dgm:spPr/>
    </dgm:pt>
    <dgm:pt modelId="{7EB4C440-397D-4D72-B075-67D3D95B9CED}" type="pres">
      <dgm:prSet presAssocID="{6229C651-AE0D-4AF7-8D5B-1C6817109C28}" presName="parTxOnly" presStyleLbl="node1" presStyleIdx="1" presStyleCnt="3" custScaleX="115895" custScaleY="134144">
        <dgm:presLayoutVars>
          <dgm:chMax val="0"/>
          <dgm:chPref val="0"/>
          <dgm:bulletEnabled val="1"/>
        </dgm:presLayoutVars>
      </dgm:prSet>
      <dgm:spPr/>
    </dgm:pt>
    <dgm:pt modelId="{4193942C-9423-483E-800D-44C9B07B18C6}" type="pres">
      <dgm:prSet presAssocID="{FBC1C42F-4CD8-46A9-8B33-0518FE38BEA8}" presName="parTxOnlySpace" presStyleCnt="0"/>
      <dgm:spPr/>
    </dgm:pt>
    <dgm:pt modelId="{D5854D9F-C93C-49CE-A448-AD80C9B1EC64}" type="pres">
      <dgm:prSet presAssocID="{03FE3BED-DFC4-4EE8-88C4-CF768B8DE42E}" presName="parTxOnly" presStyleLbl="node1" presStyleIdx="2" presStyleCnt="3" custScaleX="154331" custScaleY="117297">
        <dgm:presLayoutVars>
          <dgm:chMax val="0"/>
          <dgm:chPref val="0"/>
          <dgm:bulletEnabled val="1"/>
        </dgm:presLayoutVars>
      </dgm:prSet>
      <dgm:spPr/>
    </dgm:pt>
  </dgm:ptLst>
  <dgm:cxnLst>
    <dgm:cxn modelId="{BB1F780E-8107-45DA-AB1A-799AF6942EED}" type="presOf" srcId="{6229C651-AE0D-4AF7-8D5B-1C6817109C28}" destId="{7EB4C440-397D-4D72-B075-67D3D95B9CED}" srcOrd="0" destOrd="0" presId="urn:microsoft.com/office/officeart/2005/8/layout/chevron1"/>
    <dgm:cxn modelId="{23A6AB26-484B-44B5-B010-FA5908C7060F}" srcId="{FF0145CB-7893-4AA2-8368-FBEF98F25136}" destId="{6229C651-AE0D-4AF7-8D5B-1C6817109C28}" srcOrd="1" destOrd="0" parTransId="{4CD6EAE9-D339-477E-8A34-13E94CBB84CE}" sibTransId="{FBC1C42F-4CD8-46A9-8B33-0518FE38BEA8}"/>
    <dgm:cxn modelId="{85E57E39-85E2-453C-AA39-EF242284576D}" type="presOf" srcId="{DF618719-5B81-4C95-9CFC-D2CAE80DE2E7}" destId="{8D610E95-077C-43D9-A08A-41C0DA3994EE}" srcOrd="0" destOrd="0" presId="urn:microsoft.com/office/officeart/2005/8/layout/chevron1"/>
    <dgm:cxn modelId="{F8CEBB57-92E6-47E9-8204-D211D7660560}" srcId="{FF0145CB-7893-4AA2-8368-FBEF98F25136}" destId="{DF618719-5B81-4C95-9CFC-D2CAE80DE2E7}" srcOrd="0" destOrd="0" parTransId="{285F0595-7732-467B-8CDA-2458201FBF1E}" sibTransId="{3D636F0B-6888-4A6B-985E-B63009B7A8FA}"/>
    <dgm:cxn modelId="{12BCB7A2-BF53-4E1C-9B54-4DFCFCFCA3E7}" type="presOf" srcId="{03FE3BED-DFC4-4EE8-88C4-CF768B8DE42E}" destId="{D5854D9F-C93C-49CE-A448-AD80C9B1EC64}" srcOrd="0" destOrd="0" presId="urn:microsoft.com/office/officeart/2005/8/layout/chevron1"/>
    <dgm:cxn modelId="{88AFF2AF-382B-4B54-B26B-8C0F0038C678}" type="presOf" srcId="{FF0145CB-7893-4AA2-8368-FBEF98F25136}" destId="{594278E1-1EDD-44D7-9B78-EA1E78129006}" srcOrd="0" destOrd="0" presId="urn:microsoft.com/office/officeart/2005/8/layout/chevron1"/>
    <dgm:cxn modelId="{DBE31EC1-9232-44BD-B510-358C0BF269FA}" srcId="{FF0145CB-7893-4AA2-8368-FBEF98F25136}" destId="{03FE3BED-DFC4-4EE8-88C4-CF768B8DE42E}" srcOrd="2" destOrd="0" parTransId="{B66F137F-E007-4486-8341-DECAFBB8B6E8}" sibTransId="{9DB9CFE8-A632-4D93-822F-0FD71A3E9CAC}"/>
    <dgm:cxn modelId="{8BD773D3-B9C7-44F4-A986-636FFDDB96ED}" type="presParOf" srcId="{594278E1-1EDD-44D7-9B78-EA1E78129006}" destId="{8D610E95-077C-43D9-A08A-41C0DA3994EE}" srcOrd="0" destOrd="0" presId="urn:microsoft.com/office/officeart/2005/8/layout/chevron1"/>
    <dgm:cxn modelId="{290CEA0D-C8E0-43A2-BC70-A7938725A813}" type="presParOf" srcId="{594278E1-1EDD-44D7-9B78-EA1E78129006}" destId="{B72761A9-E5C3-4FC2-83D7-703813C7AB1C}" srcOrd="1" destOrd="0" presId="urn:microsoft.com/office/officeart/2005/8/layout/chevron1"/>
    <dgm:cxn modelId="{5FED8F2B-63A3-48EF-B9E0-AA2243F521F8}" type="presParOf" srcId="{594278E1-1EDD-44D7-9B78-EA1E78129006}" destId="{7EB4C440-397D-4D72-B075-67D3D95B9CED}" srcOrd="2" destOrd="0" presId="urn:microsoft.com/office/officeart/2005/8/layout/chevron1"/>
    <dgm:cxn modelId="{D2B85268-1C9B-40FE-B873-B4BDBB862038}" type="presParOf" srcId="{594278E1-1EDD-44D7-9B78-EA1E78129006}" destId="{4193942C-9423-483E-800D-44C9B07B18C6}" srcOrd="3" destOrd="0" presId="urn:microsoft.com/office/officeart/2005/8/layout/chevron1"/>
    <dgm:cxn modelId="{A7E13046-0C85-4A08-B8F3-E3628EF5947F}" type="presParOf" srcId="{594278E1-1EDD-44D7-9B78-EA1E78129006}" destId="{D5854D9F-C93C-49CE-A448-AD80C9B1EC64}" srcOrd="4" destOrd="0" presId="urn:microsoft.com/office/officeart/2005/8/layout/chevron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86FAB6B-CA5E-4B31-92D2-F57337B4B650}" type="doc">
      <dgm:prSet loTypeId="urn:microsoft.com/office/officeart/2008/layout/LinedList" loCatId="list" qsTypeId="urn:microsoft.com/office/officeart/2005/8/quickstyle/simple3" qsCatId="simple" csTypeId="urn:microsoft.com/office/officeart/2005/8/colors/colorful5" csCatId="colorful" phldr="1"/>
      <dgm:spPr/>
      <dgm:t>
        <a:bodyPr/>
        <a:lstStyle/>
        <a:p>
          <a:endParaRPr lang="en-US"/>
        </a:p>
      </dgm:t>
    </dgm:pt>
    <dgm:pt modelId="{E04C8157-0A3D-4E5E-A9D1-DEB16839F75F}">
      <dgm:prSet/>
      <dgm:spPr/>
      <dgm:t>
        <a:bodyPr/>
        <a:lstStyle/>
        <a:p>
          <a:r>
            <a:rPr lang="en-US" dirty="0"/>
            <a:t>Configuration standards for DOD IA and IA-enabled devices/systems. </a:t>
          </a:r>
        </a:p>
      </dgm:t>
    </dgm:pt>
    <dgm:pt modelId="{063A20FA-6B50-46A2-BE4B-4435A3883609}" type="parTrans" cxnId="{C1D0E4AF-D383-4196-825C-CF47AE5A7C9B}">
      <dgm:prSet/>
      <dgm:spPr/>
      <dgm:t>
        <a:bodyPr/>
        <a:lstStyle/>
        <a:p>
          <a:endParaRPr lang="en-US"/>
        </a:p>
      </dgm:t>
    </dgm:pt>
    <dgm:pt modelId="{53483324-C893-48CE-9452-5DE792ECEC94}" type="sibTrans" cxnId="{C1D0E4AF-D383-4196-825C-CF47AE5A7C9B}">
      <dgm:prSet/>
      <dgm:spPr/>
      <dgm:t>
        <a:bodyPr/>
        <a:lstStyle/>
        <a:p>
          <a:endParaRPr lang="en-US"/>
        </a:p>
      </dgm:t>
    </dgm:pt>
    <dgm:pt modelId="{B9C86ECC-DEF0-4955-A2C5-D860209F04A0}">
      <dgm:prSet/>
      <dgm:spPr/>
      <dgm:t>
        <a:bodyPr/>
        <a:lstStyle/>
        <a:p>
          <a:r>
            <a:rPr lang="en-US" dirty="0"/>
            <a:t>Most STIGs are created by vendors based on a technology’s DoD SRG (Security Requirements Guide).</a:t>
          </a:r>
        </a:p>
      </dgm:t>
    </dgm:pt>
    <dgm:pt modelId="{41F7DB55-F21F-4EFE-9065-35AC0A5B352C}" type="parTrans" cxnId="{20355908-5B86-4A23-9742-FC4F3B83B6FE}">
      <dgm:prSet/>
      <dgm:spPr/>
      <dgm:t>
        <a:bodyPr/>
        <a:lstStyle/>
        <a:p>
          <a:endParaRPr lang="en-US"/>
        </a:p>
      </dgm:t>
    </dgm:pt>
    <dgm:pt modelId="{61EF905C-2764-4951-A161-99BC533976DE}" type="sibTrans" cxnId="{20355908-5B86-4A23-9742-FC4F3B83B6FE}">
      <dgm:prSet/>
      <dgm:spPr/>
      <dgm:t>
        <a:bodyPr/>
        <a:lstStyle/>
        <a:p>
          <a:endParaRPr lang="en-US"/>
        </a:p>
      </dgm:t>
    </dgm:pt>
    <dgm:pt modelId="{0767F5B5-BE46-488F-BD59-6BD7F6280090}">
      <dgm:prSet/>
      <dgm:spPr/>
      <dgm:t>
        <a:bodyPr/>
        <a:lstStyle/>
        <a:p>
          <a:r>
            <a:rPr lang="en-US" dirty="0"/>
            <a:t>STIGs are generally updated on a quarterly basis.</a:t>
          </a:r>
        </a:p>
      </dgm:t>
    </dgm:pt>
    <dgm:pt modelId="{23356718-EC5C-4A3B-BAD8-A9EF1A6E319B}" type="parTrans" cxnId="{3040CC19-22F1-476D-9354-87A410F06773}">
      <dgm:prSet/>
      <dgm:spPr/>
      <dgm:t>
        <a:bodyPr/>
        <a:lstStyle/>
        <a:p>
          <a:endParaRPr lang="en-US"/>
        </a:p>
      </dgm:t>
    </dgm:pt>
    <dgm:pt modelId="{E8DFA3D8-B2E3-4AC3-ADF1-9735101BE6AE}" type="sibTrans" cxnId="{3040CC19-22F1-476D-9354-87A410F06773}">
      <dgm:prSet/>
      <dgm:spPr/>
      <dgm:t>
        <a:bodyPr/>
        <a:lstStyle/>
        <a:p>
          <a:endParaRPr lang="en-US"/>
        </a:p>
      </dgm:t>
    </dgm:pt>
    <dgm:pt modelId="{93D14836-29A2-4186-9FCA-FEBCAA5B7F62}">
      <dgm:prSet/>
      <dgm:spPr/>
      <dgm:t>
        <a:bodyPr/>
        <a:lstStyle/>
        <a:p>
          <a:r>
            <a:rPr lang="en-US" dirty="0"/>
            <a:t>Contains technical guidance to "lock down" information systems/software that might otherwise be vulnerable to a malicious computer attack.</a:t>
          </a:r>
        </a:p>
      </dgm:t>
    </dgm:pt>
    <dgm:pt modelId="{939283F0-5C94-48BD-882B-02EE7D1CEC01}" type="parTrans" cxnId="{64A330A0-3574-4A8E-8C59-DD7861FB30DE}">
      <dgm:prSet/>
      <dgm:spPr/>
      <dgm:t>
        <a:bodyPr/>
        <a:lstStyle/>
        <a:p>
          <a:endParaRPr lang="en-US"/>
        </a:p>
      </dgm:t>
    </dgm:pt>
    <dgm:pt modelId="{F2B16351-33B3-4550-B140-FCF669C1C7AC}" type="sibTrans" cxnId="{64A330A0-3574-4A8E-8C59-DD7861FB30DE}">
      <dgm:prSet/>
      <dgm:spPr/>
      <dgm:t>
        <a:bodyPr/>
        <a:lstStyle/>
        <a:p>
          <a:endParaRPr lang="en-US"/>
        </a:p>
      </dgm:t>
    </dgm:pt>
    <dgm:pt modelId="{B9DF57B2-3A65-4B58-BAF5-E18E9158300A}" type="pres">
      <dgm:prSet presAssocID="{586FAB6B-CA5E-4B31-92D2-F57337B4B650}" presName="vert0" presStyleCnt="0">
        <dgm:presLayoutVars>
          <dgm:dir/>
          <dgm:animOne val="branch"/>
          <dgm:animLvl val="lvl"/>
        </dgm:presLayoutVars>
      </dgm:prSet>
      <dgm:spPr/>
    </dgm:pt>
    <dgm:pt modelId="{D36DDADC-4B4A-4D7A-88BC-C99681D80661}" type="pres">
      <dgm:prSet presAssocID="{E04C8157-0A3D-4E5E-A9D1-DEB16839F75F}" presName="thickLine" presStyleLbl="alignNode1" presStyleIdx="0" presStyleCnt="4"/>
      <dgm:spPr/>
    </dgm:pt>
    <dgm:pt modelId="{C5661D7F-BDF3-4A93-B414-3F02F7E28D9D}" type="pres">
      <dgm:prSet presAssocID="{E04C8157-0A3D-4E5E-A9D1-DEB16839F75F}" presName="horz1" presStyleCnt="0"/>
      <dgm:spPr/>
    </dgm:pt>
    <dgm:pt modelId="{548C9DF2-D5EA-433C-A265-4262B3A94F81}" type="pres">
      <dgm:prSet presAssocID="{E04C8157-0A3D-4E5E-A9D1-DEB16839F75F}" presName="tx1" presStyleLbl="revTx" presStyleIdx="0" presStyleCnt="4"/>
      <dgm:spPr/>
    </dgm:pt>
    <dgm:pt modelId="{3250233A-73F8-44EB-BFC9-7A3B1C6F9BEA}" type="pres">
      <dgm:prSet presAssocID="{E04C8157-0A3D-4E5E-A9D1-DEB16839F75F}" presName="vert1" presStyleCnt="0"/>
      <dgm:spPr/>
    </dgm:pt>
    <dgm:pt modelId="{BE91EEBB-1F39-438C-B37D-FC6D607267EA}" type="pres">
      <dgm:prSet presAssocID="{93D14836-29A2-4186-9FCA-FEBCAA5B7F62}" presName="thickLine" presStyleLbl="alignNode1" presStyleIdx="1" presStyleCnt="4"/>
      <dgm:spPr/>
    </dgm:pt>
    <dgm:pt modelId="{1E030852-7B13-495C-9FCB-AE71815D42C1}" type="pres">
      <dgm:prSet presAssocID="{93D14836-29A2-4186-9FCA-FEBCAA5B7F62}" presName="horz1" presStyleCnt="0"/>
      <dgm:spPr/>
    </dgm:pt>
    <dgm:pt modelId="{6CF0DC1B-0680-4FDF-8561-232CB252C2E4}" type="pres">
      <dgm:prSet presAssocID="{93D14836-29A2-4186-9FCA-FEBCAA5B7F62}" presName="tx1" presStyleLbl="revTx" presStyleIdx="1" presStyleCnt="4"/>
      <dgm:spPr/>
    </dgm:pt>
    <dgm:pt modelId="{AE1BB03A-C198-4198-A324-F9647C445363}" type="pres">
      <dgm:prSet presAssocID="{93D14836-29A2-4186-9FCA-FEBCAA5B7F62}" presName="vert1" presStyleCnt="0"/>
      <dgm:spPr/>
    </dgm:pt>
    <dgm:pt modelId="{5A595B7E-44C5-4BAB-B974-D44A486D742A}" type="pres">
      <dgm:prSet presAssocID="{B9C86ECC-DEF0-4955-A2C5-D860209F04A0}" presName="thickLine" presStyleLbl="alignNode1" presStyleIdx="2" presStyleCnt="4"/>
      <dgm:spPr/>
    </dgm:pt>
    <dgm:pt modelId="{CE3B7136-83F4-4F77-B370-B9F52351B66A}" type="pres">
      <dgm:prSet presAssocID="{B9C86ECC-DEF0-4955-A2C5-D860209F04A0}" presName="horz1" presStyleCnt="0"/>
      <dgm:spPr/>
    </dgm:pt>
    <dgm:pt modelId="{1AC98D66-8893-41B5-8F17-21D158202BB3}" type="pres">
      <dgm:prSet presAssocID="{B9C86ECC-DEF0-4955-A2C5-D860209F04A0}" presName="tx1" presStyleLbl="revTx" presStyleIdx="2" presStyleCnt="4"/>
      <dgm:spPr/>
    </dgm:pt>
    <dgm:pt modelId="{F805AEF7-74C9-4D86-B58E-34D8C61F9ACC}" type="pres">
      <dgm:prSet presAssocID="{B9C86ECC-DEF0-4955-A2C5-D860209F04A0}" presName="vert1" presStyleCnt="0"/>
      <dgm:spPr/>
    </dgm:pt>
    <dgm:pt modelId="{DE1CA2CF-CC60-4115-B6DC-ADED5819F30A}" type="pres">
      <dgm:prSet presAssocID="{0767F5B5-BE46-488F-BD59-6BD7F6280090}" presName="thickLine" presStyleLbl="alignNode1" presStyleIdx="3" presStyleCnt="4"/>
      <dgm:spPr/>
    </dgm:pt>
    <dgm:pt modelId="{95AC66A4-A114-45CD-B901-59D018647329}" type="pres">
      <dgm:prSet presAssocID="{0767F5B5-BE46-488F-BD59-6BD7F6280090}" presName="horz1" presStyleCnt="0"/>
      <dgm:spPr/>
    </dgm:pt>
    <dgm:pt modelId="{EA511EE9-AD43-4BEB-AB9E-7832EE27BDD6}" type="pres">
      <dgm:prSet presAssocID="{0767F5B5-BE46-488F-BD59-6BD7F6280090}" presName="tx1" presStyleLbl="revTx" presStyleIdx="3" presStyleCnt="4"/>
      <dgm:spPr/>
    </dgm:pt>
    <dgm:pt modelId="{52425A1E-3EFB-48B8-9432-3B76F4E6D8CA}" type="pres">
      <dgm:prSet presAssocID="{0767F5B5-BE46-488F-BD59-6BD7F6280090}" presName="vert1" presStyleCnt="0"/>
      <dgm:spPr/>
    </dgm:pt>
  </dgm:ptLst>
  <dgm:cxnLst>
    <dgm:cxn modelId="{20355908-5B86-4A23-9742-FC4F3B83B6FE}" srcId="{586FAB6B-CA5E-4B31-92D2-F57337B4B650}" destId="{B9C86ECC-DEF0-4955-A2C5-D860209F04A0}" srcOrd="2" destOrd="0" parTransId="{41F7DB55-F21F-4EFE-9065-35AC0A5B352C}" sibTransId="{61EF905C-2764-4951-A161-99BC533976DE}"/>
    <dgm:cxn modelId="{3040CC19-22F1-476D-9354-87A410F06773}" srcId="{586FAB6B-CA5E-4B31-92D2-F57337B4B650}" destId="{0767F5B5-BE46-488F-BD59-6BD7F6280090}" srcOrd="3" destOrd="0" parTransId="{23356718-EC5C-4A3B-BAD8-A9EF1A6E319B}" sibTransId="{E8DFA3D8-B2E3-4AC3-ADF1-9735101BE6AE}"/>
    <dgm:cxn modelId="{BEC1A534-853F-48F9-A413-E82EB3FCC4CB}" type="presOf" srcId="{586FAB6B-CA5E-4B31-92D2-F57337B4B650}" destId="{B9DF57B2-3A65-4B58-BAF5-E18E9158300A}" srcOrd="0" destOrd="0" presId="urn:microsoft.com/office/officeart/2008/layout/LinedList"/>
    <dgm:cxn modelId="{2F15B13B-E2FB-4AFF-BD7D-CB3EE5F1AC32}" type="presOf" srcId="{E04C8157-0A3D-4E5E-A9D1-DEB16839F75F}" destId="{548C9DF2-D5EA-433C-A265-4262B3A94F81}" srcOrd="0" destOrd="0" presId="urn:microsoft.com/office/officeart/2008/layout/LinedList"/>
    <dgm:cxn modelId="{0456543F-9729-4BEA-8BCD-CF845F8F7DF6}" type="presOf" srcId="{B9C86ECC-DEF0-4955-A2C5-D860209F04A0}" destId="{1AC98D66-8893-41B5-8F17-21D158202BB3}" srcOrd="0" destOrd="0" presId="urn:microsoft.com/office/officeart/2008/layout/LinedList"/>
    <dgm:cxn modelId="{3F5ED352-2DC1-4EC5-8848-228044C663AC}" type="presOf" srcId="{0767F5B5-BE46-488F-BD59-6BD7F6280090}" destId="{EA511EE9-AD43-4BEB-AB9E-7832EE27BDD6}" srcOrd="0" destOrd="0" presId="urn:microsoft.com/office/officeart/2008/layout/LinedList"/>
    <dgm:cxn modelId="{8381619D-4E50-46A3-8DB5-39F0FA56023D}" type="presOf" srcId="{93D14836-29A2-4186-9FCA-FEBCAA5B7F62}" destId="{6CF0DC1B-0680-4FDF-8561-232CB252C2E4}" srcOrd="0" destOrd="0" presId="urn:microsoft.com/office/officeart/2008/layout/LinedList"/>
    <dgm:cxn modelId="{64A330A0-3574-4A8E-8C59-DD7861FB30DE}" srcId="{586FAB6B-CA5E-4B31-92D2-F57337B4B650}" destId="{93D14836-29A2-4186-9FCA-FEBCAA5B7F62}" srcOrd="1" destOrd="0" parTransId="{939283F0-5C94-48BD-882B-02EE7D1CEC01}" sibTransId="{F2B16351-33B3-4550-B140-FCF669C1C7AC}"/>
    <dgm:cxn modelId="{C1D0E4AF-D383-4196-825C-CF47AE5A7C9B}" srcId="{586FAB6B-CA5E-4B31-92D2-F57337B4B650}" destId="{E04C8157-0A3D-4E5E-A9D1-DEB16839F75F}" srcOrd="0" destOrd="0" parTransId="{063A20FA-6B50-46A2-BE4B-4435A3883609}" sibTransId="{53483324-C893-48CE-9452-5DE792ECEC94}"/>
    <dgm:cxn modelId="{3E9B9C39-F985-4AF6-8E84-7D0C95CC7C20}" type="presParOf" srcId="{B9DF57B2-3A65-4B58-BAF5-E18E9158300A}" destId="{D36DDADC-4B4A-4D7A-88BC-C99681D80661}" srcOrd="0" destOrd="0" presId="urn:microsoft.com/office/officeart/2008/layout/LinedList"/>
    <dgm:cxn modelId="{5BAAE001-7F5C-4F7F-8E61-6866D995D52B}" type="presParOf" srcId="{B9DF57B2-3A65-4B58-BAF5-E18E9158300A}" destId="{C5661D7F-BDF3-4A93-B414-3F02F7E28D9D}" srcOrd="1" destOrd="0" presId="urn:microsoft.com/office/officeart/2008/layout/LinedList"/>
    <dgm:cxn modelId="{FFFE08CE-6D1B-4FBA-90E8-748B76F37BEC}" type="presParOf" srcId="{C5661D7F-BDF3-4A93-B414-3F02F7E28D9D}" destId="{548C9DF2-D5EA-433C-A265-4262B3A94F81}" srcOrd="0" destOrd="0" presId="urn:microsoft.com/office/officeart/2008/layout/LinedList"/>
    <dgm:cxn modelId="{7525A243-914B-4CC7-AC5F-0E684EEB77B1}" type="presParOf" srcId="{C5661D7F-BDF3-4A93-B414-3F02F7E28D9D}" destId="{3250233A-73F8-44EB-BFC9-7A3B1C6F9BEA}" srcOrd="1" destOrd="0" presId="urn:microsoft.com/office/officeart/2008/layout/LinedList"/>
    <dgm:cxn modelId="{47648465-BFC3-4519-B897-07703F41B6AE}" type="presParOf" srcId="{B9DF57B2-3A65-4B58-BAF5-E18E9158300A}" destId="{BE91EEBB-1F39-438C-B37D-FC6D607267EA}" srcOrd="2" destOrd="0" presId="urn:microsoft.com/office/officeart/2008/layout/LinedList"/>
    <dgm:cxn modelId="{3EB17443-D8A3-4C55-8A69-51276CEA0392}" type="presParOf" srcId="{B9DF57B2-3A65-4B58-BAF5-E18E9158300A}" destId="{1E030852-7B13-495C-9FCB-AE71815D42C1}" srcOrd="3" destOrd="0" presId="urn:microsoft.com/office/officeart/2008/layout/LinedList"/>
    <dgm:cxn modelId="{F5C3F41A-BF41-4E53-8151-3CC1E01D0750}" type="presParOf" srcId="{1E030852-7B13-495C-9FCB-AE71815D42C1}" destId="{6CF0DC1B-0680-4FDF-8561-232CB252C2E4}" srcOrd="0" destOrd="0" presId="urn:microsoft.com/office/officeart/2008/layout/LinedList"/>
    <dgm:cxn modelId="{B96B743D-351F-4C10-A0BD-09BC81C51E43}" type="presParOf" srcId="{1E030852-7B13-495C-9FCB-AE71815D42C1}" destId="{AE1BB03A-C198-4198-A324-F9647C445363}" srcOrd="1" destOrd="0" presId="urn:microsoft.com/office/officeart/2008/layout/LinedList"/>
    <dgm:cxn modelId="{04F480E3-DE97-4471-9BCB-D536E3D999DB}" type="presParOf" srcId="{B9DF57B2-3A65-4B58-BAF5-E18E9158300A}" destId="{5A595B7E-44C5-4BAB-B974-D44A486D742A}" srcOrd="4" destOrd="0" presId="urn:microsoft.com/office/officeart/2008/layout/LinedList"/>
    <dgm:cxn modelId="{072E051C-F334-4297-A9B7-BB1AE635DC81}" type="presParOf" srcId="{B9DF57B2-3A65-4B58-BAF5-E18E9158300A}" destId="{CE3B7136-83F4-4F77-B370-B9F52351B66A}" srcOrd="5" destOrd="0" presId="urn:microsoft.com/office/officeart/2008/layout/LinedList"/>
    <dgm:cxn modelId="{CEDC1D08-5A1D-4B2C-ACD8-33BCAFCA0A4E}" type="presParOf" srcId="{CE3B7136-83F4-4F77-B370-B9F52351B66A}" destId="{1AC98D66-8893-41B5-8F17-21D158202BB3}" srcOrd="0" destOrd="0" presId="urn:microsoft.com/office/officeart/2008/layout/LinedList"/>
    <dgm:cxn modelId="{B3C02EA6-3488-4CD6-A4CD-EDEFA682FF69}" type="presParOf" srcId="{CE3B7136-83F4-4F77-B370-B9F52351B66A}" destId="{F805AEF7-74C9-4D86-B58E-34D8C61F9ACC}" srcOrd="1" destOrd="0" presId="urn:microsoft.com/office/officeart/2008/layout/LinedList"/>
    <dgm:cxn modelId="{60B35C1D-E89F-49E2-BF68-EDFBA0F8B6C2}" type="presParOf" srcId="{B9DF57B2-3A65-4B58-BAF5-E18E9158300A}" destId="{DE1CA2CF-CC60-4115-B6DC-ADED5819F30A}" srcOrd="6" destOrd="0" presId="urn:microsoft.com/office/officeart/2008/layout/LinedList"/>
    <dgm:cxn modelId="{B66B310E-18D0-4BED-B019-B578003C5470}" type="presParOf" srcId="{B9DF57B2-3A65-4B58-BAF5-E18E9158300A}" destId="{95AC66A4-A114-45CD-B901-59D018647329}" srcOrd="7" destOrd="0" presId="urn:microsoft.com/office/officeart/2008/layout/LinedList"/>
    <dgm:cxn modelId="{ECEC6CCC-961C-478E-A50A-7350E03B549E}" type="presParOf" srcId="{95AC66A4-A114-45CD-B901-59D018647329}" destId="{EA511EE9-AD43-4BEB-AB9E-7832EE27BDD6}" srcOrd="0" destOrd="0" presId="urn:microsoft.com/office/officeart/2008/layout/LinedList"/>
    <dgm:cxn modelId="{D7A69337-F06E-4CC4-BD62-8AA33F51BB54}" type="presParOf" srcId="{95AC66A4-A114-45CD-B901-59D018647329}" destId="{52425A1E-3EFB-48B8-9432-3B76F4E6D8CA}"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1A2E13-737E-4376-850E-C28B8680E60A}" type="doc">
      <dgm:prSet loTypeId="urn:microsoft.com/office/officeart/2005/8/layout/bProcess3" loCatId="process" qsTypeId="urn:microsoft.com/office/officeart/2005/8/quickstyle/simple4" qsCatId="simple" csTypeId="urn:microsoft.com/office/officeart/2005/8/colors/accent1_1" csCatId="accent1" phldr="1"/>
      <dgm:spPr/>
      <dgm:t>
        <a:bodyPr/>
        <a:lstStyle/>
        <a:p>
          <a:endParaRPr lang="en-US"/>
        </a:p>
      </dgm:t>
    </dgm:pt>
    <dgm:pt modelId="{8B184AD8-405C-4B35-B905-C94B38F5ED2E}">
      <dgm:prSet phldrT="[Text]" custT="1"/>
      <dgm:spPr/>
      <dgm:t>
        <a:bodyPr/>
        <a:lstStyle/>
        <a:p>
          <a:r>
            <a:rPr lang="en-US" sz="1200" b="1" dirty="0"/>
            <a:t>Prepare</a:t>
          </a:r>
        </a:p>
      </dgm:t>
    </dgm:pt>
    <dgm:pt modelId="{02F39E1A-A9CB-4D06-A1B5-C668852FDB64}" type="parTrans" cxnId="{DB727824-F74B-4058-9086-5666616882A2}">
      <dgm:prSet/>
      <dgm:spPr/>
      <dgm:t>
        <a:bodyPr/>
        <a:lstStyle/>
        <a:p>
          <a:endParaRPr lang="en-US" sz="2000"/>
        </a:p>
      </dgm:t>
    </dgm:pt>
    <dgm:pt modelId="{5C689EDC-CC02-4F8A-8CF2-F5A88E61F2C7}" type="sibTrans" cxnId="{DB727824-F74B-4058-9086-5666616882A2}">
      <dgm:prSet/>
      <dgm:spPr/>
      <dgm:t>
        <a:bodyPr/>
        <a:lstStyle/>
        <a:p>
          <a:endParaRPr lang="en-US" sz="2000" dirty="0"/>
        </a:p>
      </dgm:t>
    </dgm:pt>
    <dgm:pt modelId="{D9E45141-BD1E-4A41-9E8D-184ACFA28F89}">
      <dgm:prSet phldrT="[Text]" custT="1"/>
      <dgm:spPr>
        <a:ln w="76200">
          <a:noFill/>
        </a:ln>
      </dgm:spPr>
      <dgm:t>
        <a:bodyPr/>
        <a:lstStyle/>
        <a:p>
          <a:r>
            <a:rPr lang="en-US" sz="1200" b="1" dirty="0"/>
            <a:t>Categorize</a:t>
          </a:r>
        </a:p>
      </dgm:t>
    </dgm:pt>
    <dgm:pt modelId="{17510B65-46DA-40FD-A85F-9A52EDD44B54}" type="parTrans" cxnId="{5A715B4F-A428-4DEC-85EE-4DC454C6CB7D}">
      <dgm:prSet/>
      <dgm:spPr/>
      <dgm:t>
        <a:bodyPr/>
        <a:lstStyle/>
        <a:p>
          <a:endParaRPr lang="en-US" sz="2000"/>
        </a:p>
      </dgm:t>
    </dgm:pt>
    <dgm:pt modelId="{4C50F2BA-1243-4AE9-861E-8FF5AE3A5E83}" type="sibTrans" cxnId="{5A715B4F-A428-4DEC-85EE-4DC454C6CB7D}">
      <dgm:prSet/>
      <dgm:spPr/>
      <dgm:t>
        <a:bodyPr/>
        <a:lstStyle/>
        <a:p>
          <a:endParaRPr lang="en-US" sz="2000" dirty="0"/>
        </a:p>
      </dgm:t>
    </dgm:pt>
    <dgm:pt modelId="{750E1E17-F158-4928-A813-EC0D92BADB42}">
      <dgm:prSet phldrT="[Text]" custT="1"/>
      <dgm:spPr>
        <a:ln w="76200">
          <a:noFill/>
        </a:ln>
      </dgm:spPr>
      <dgm:t>
        <a:bodyPr/>
        <a:lstStyle/>
        <a:p>
          <a:r>
            <a:rPr lang="en-US" sz="1200" b="1" dirty="0"/>
            <a:t>Getting Started</a:t>
          </a:r>
        </a:p>
      </dgm:t>
    </dgm:pt>
    <dgm:pt modelId="{DB5068AF-C72D-4C3A-93B8-642F3C09135B}" type="parTrans" cxnId="{6011829B-5F38-4C47-B17E-51D39C49B715}">
      <dgm:prSet/>
      <dgm:spPr/>
      <dgm:t>
        <a:bodyPr/>
        <a:lstStyle/>
        <a:p>
          <a:endParaRPr lang="en-US" sz="2000"/>
        </a:p>
      </dgm:t>
    </dgm:pt>
    <dgm:pt modelId="{B079AFEC-533F-4DD9-8B7C-6F73A65EC280}" type="sibTrans" cxnId="{6011829B-5F38-4C47-B17E-51D39C49B715}">
      <dgm:prSet/>
      <dgm:spPr/>
      <dgm:t>
        <a:bodyPr/>
        <a:lstStyle/>
        <a:p>
          <a:endParaRPr lang="en-US" sz="2000" dirty="0"/>
        </a:p>
      </dgm:t>
    </dgm:pt>
    <dgm:pt modelId="{2C736703-CF5D-4C57-9F2F-FCE7ABE4C8A6}">
      <dgm:prSet phldrT="[Text]" custT="1"/>
      <dgm:spPr>
        <a:ln w="76200">
          <a:noFill/>
        </a:ln>
      </dgm:spPr>
      <dgm:t>
        <a:bodyPr/>
        <a:lstStyle/>
        <a:p>
          <a:r>
            <a:rPr lang="en-US" sz="1200" b="1" dirty="0"/>
            <a:t>Select</a:t>
          </a:r>
        </a:p>
      </dgm:t>
    </dgm:pt>
    <dgm:pt modelId="{767FA026-3F3A-44A1-8BF7-7ADA048B1951}" type="parTrans" cxnId="{F4231A56-A7DA-4AB0-8DA3-DC68D0F097CF}">
      <dgm:prSet/>
      <dgm:spPr/>
      <dgm:t>
        <a:bodyPr/>
        <a:lstStyle/>
        <a:p>
          <a:endParaRPr lang="en-US" sz="2000"/>
        </a:p>
      </dgm:t>
    </dgm:pt>
    <dgm:pt modelId="{07ACC68C-94C5-4846-9515-63EF9C643CD8}" type="sibTrans" cxnId="{F4231A56-A7DA-4AB0-8DA3-DC68D0F097CF}">
      <dgm:prSet/>
      <dgm:spPr/>
      <dgm:t>
        <a:bodyPr/>
        <a:lstStyle/>
        <a:p>
          <a:endParaRPr lang="en-US" sz="2000" dirty="0"/>
        </a:p>
      </dgm:t>
    </dgm:pt>
    <dgm:pt modelId="{40C2C847-8CF3-4536-93EC-3F5282D620FA}">
      <dgm:prSet phldrT="[Text]" custT="1"/>
      <dgm:spPr/>
      <dgm:t>
        <a:bodyPr/>
        <a:lstStyle/>
        <a:p>
          <a:r>
            <a:rPr lang="en-US" sz="1200" b="1" dirty="0"/>
            <a:t>Implement</a:t>
          </a:r>
        </a:p>
      </dgm:t>
    </dgm:pt>
    <dgm:pt modelId="{13464C8A-E63E-4363-BFA5-C9BB9B523A7A}" type="parTrans" cxnId="{0768B6FB-9EA1-453B-9AAF-3E599E2E417E}">
      <dgm:prSet/>
      <dgm:spPr/>
      <dgm:t>
        <a:bodyPr/>
        <a:lstStyle/>
        <a:p>
          <a:endParaRPr lang="en-US" sz="2000"/>
        </a:p>
      </dgm:t>
    </dgm:pt>
    <dgm:pt modelId="{FC38957C-BEF2-46AD-ADAF-60D9657924C2}" type="sibTrans" cxnId="{0768B6FB-9EA1-453B-9AAF-3E599E2E417E}">
      <dgm:prSet/>
      <dgm:spPr/>
      <dgm:t>
        <a:bodyPr/>
        <a:lstStyle/>
        <a:p>
          <a:endParaRPr lang="en-US" sz="2000" dirty="0"/>
        </a:p>
      </dgm:t>
    </dgm:pt>
    <dgm:pt modelId="{F4E5D7A8-CA0A-48CD-8032-A91F98917301}">
      <dgm:prSet phldrT="[Text]" custT="1"/>
      <dgm:spPr>
        <a:ln w="76200">
          <a:solidFill>
            <a:srgbClr val="FF0000"/>
          </a:solidFill>
        </a:ln>
      </dgm:spPr>
      <dgm:t>
        <a:bodyPr/>
        <a:lstStyle/>
        <a:p>
          <a:r>
            <a:rPr lang="en-US" sz="1200" b="1" dirty="0"/>
            <a:t>Assess</a:t>
          </a:r>
        </a:p>
      </dgm:t>
    </dgm:pt>
    <dgm:pt modelId="{1A940596-01F3-46E1-A069-17EBA7CA8AC2}" type="parTrans" cxnId="{F914993D-88E5-44C6-9E19-DC1A2631EB09}">
      <dgm:prSet/>
      <dgm:spPr/>
      <dgm:t>
        <a:bodyPr/>
        <a:lstStyle/>
        <a:p>
          <a:endParaRPr lang="en-US" sz="2000"/>
        </a:p>
      </dgm:t>
    </dgm:pt>
    <dgm:pt modelId="{9745D8E4-1C51-4AA7-BBBB-CE84D215D5E1}" type="sibTrans" cxnId="{F914993D-88E5-44C6-9E19-DC1A2631EB09}">
      <dgm:prSet/>
      <dgm:spPr/>
      <dgm:t>
        <a:bodyPr/>
        <a:lstStyle/>
        <a:p>
          <a:endParaRPr lang="en-US" sz="2000" dirty="0"/>
        </a:p>
      </dgm:t>
    </dgm:pt>
    <dgm:pt modelId="{6DCE8126-E3DD-4DA1-8FF0-CD0933D570B8}">
      <dgm:prSet phldrT="[Text]" custT="1"/>
      <dgm:spPr>
        <a:ln w="76200">
          <a:noFill/>
        </a:ln>
      </dgm:spPr>
      <dgm:t>
        <a:bodyPr/>
        <a:lstStyle/>
        <a:p>
          <a:r>
            <a:rPr lang="en-US" sz="1200" b="1" dirty="0"/>
            <a:t>Authorize</a:t>
          </a:r>
        </a:p>
      </dgm:t>
    </dgm:pt>
    <dgm:pt modelId="{79A21A06-9843-4161-83F1-AFA803610165}" type="parTrans" cxnId="{EF3DC96D-A86C-414F-9147-A7981B7FF65D}">
      <dgm:prSet/>
      <dgm:spPr/>
      <dgm:t>
        <a:bodyPr/>
        <a:lstStyle/>
        <a:p>
          <a:endParaRPr lang="en-US" sz="2000"/>
        </a:p>
      </dgm:t>
    </dgm:pt>
    <dgm:pt modelId="{5D56279D-6AB8-40FB-B507-832632E9C96D}" type="sibTrans" cxnId="{EF3DC96D-A86C-414F-9147-A7981B7FF65D}">
      <dgm:prSet/>
      <dgm:spPr/>
      <dgm:t>
        <a:bodyPr/>
        <a:lstStyle/>
        <a:p>
          <a:endParaRPr lang="en-US" sz="2000" dirty="0"/>
        </a:p>
      </dgm:t>
    </dgm:pt>
    <dgm:pt modelId="{0F3997A0-F4E5-4E2F-8040-DEAC4082AEE4}">
      <dgm:prSet phldrT="[Text]" custT="1"/>
      <dgm:spPr>
        <a:ln w="76200">
          <a:noFill/>
        </a:ln>
      </dgm:spPr>
      <dgm:t>
        <a:bodyPr/>
        <a:lstStyle/>
        <a:p>
          <a:r>
            <a:rPr lang="en-US" sz="1200" b="1" dirty="0"/>
            <a:t>Monitor</a:t>
          </a:r>
        </a:p>
      </dgm:t>
    </dgm:pt>
    <dgm:pt modelId="{7E4D000A-23B0-4653-850D-69A9BF7FCE03}" type="parTrans" cxnId="{F275BDEC-E393-474C-ADE4-214E24286A59}">
      <dgm:prSet/>
      <dgm:spPr/>
      <dgm:t>
        <a:bodyPr/>
        <a:lstStyle/>
        <a:p>
          <a:endParaRPr lang="en-US"/>
        </a:p>
      </dgm:t>
    </dgm:pt>
    <dgm:pt modelId="{CD839727-CB92-4119-82CF-CDC7A5BEC7F0}" type="sibTrans" cxnId="{F275BDEC-E393-474C-ADE4-214E24286A59}">
      <dgm:prSet/>
      <dgm:spPr/>
      <dgm:t>
        <a:bodyPr/>
        <a:lstStyle/>
        <a:p>
          <a:endParaRPr lang="en-US"/>
        </a:p>
      </dgm:t>
    </dgm:pt>
    <dgm:pt modelId="{36E45DE1-6046-4455-A7E7-3FE7A4968277}" type="pres">
      <dgm:prSet presAssocID="{321A2E13-737E-4376-850E-C28B8680E60A}" presName="Name0" presStyleCnt="0">
        <dgm:presLayoutVars>
          <dgm:dir/>
          <dgm:resizeHandles val="exact"/>
        </dgm:presLayoutVars>
      </dgm:prSet>
      <dgm:spPr/>
    </dgm:pt>
    <dgm:pt modelId="{F7A477D0-6DDE-4589-9118-387D4800AC19}" type="pres">
      <dgm:prSet presAssocID="{750E1E17-F158-4928-A813-EC0D92BADB42}" presName="node" presStyleLbl="node1" presStyleIdx="0" presStyleCnt="8">
        <dgm:presLayoutVars>
          <dgm:bulletEnabled val="1"/>
        </dgm:presLayoutVars>
      </dgm:prSet>
      <dgm:spPr/>
    </dgm:pt>
    <dgm:pt modelId="{DBDBC523-9D57-4D4F-86DF-2C3DF69860E0}" type="pres">
      <dgm:prSet presAssocID="{B079AFEC-533F-4DD9-8B7C-6F73A65EC280}" presName="sibTrans" presStyleLbl="sibTrans1D1" presStyleIdx="0" presStyleCnt="7"/>
      <dgm:spPr/>
    </dgm:pt>
    <dgm:pt modelId="{205F7B78-4EFF-4FCD-9025-4A63E74480AC}" type="pres">
      <dgm:prSet presAssocID="{B079AFEC-533F-4DD9-8B7C-6F73A65EC280}" presName="connectorText" presStyleLbl="sibTrans1D1" presStyleIdx="0" presStyleCnt="7"/>
      <dgm:spPr/>
    </dgm:pt>
    <dgm:pt modelId="{CAA1336C-A8C7-4124-AC4A-A9FD54D8EA33}" type="pres">
      <dgm:prSet presAssocID="{8B184AD8-405C-4B35-B905-C94B38F5ED2E}" presName="node" presStyleLbl="node1" presStyleIdx="1" presStyleCnt="8">
        <dgm:presLayoutVars>
          <dgm:bulletEnabled val="1"/>
        </dgm:presLayoutVars>
      </dgm:prSet>
      <dgm:spPr/>
    </dgm:pt>
    <dgm:pt modelId="{DF20F269-E0F1-42ED-90D4-4858328EC147}" type="pres">
      <dgm:prSet presAssocID="{5C689EDC-CC02-4F8A-8CF2-F5A88E61F2C7}" presName="sibTrans" presStyleLbl="sibTrans1D1" presStyleIdx="1" presStyleCnt="7"/>
      <dgm:spPr/>
    </dgm:pt>
    <dgm:pt modelId="{EBABE4D6-3CA0-4D35-BD5E-6A2E81BB7885}" type="pres">
      <dgm:prSet presAssocID="{5C689EDC-CC02-4F8A-8CF2-F5A88E61F2C7}" presName="connectorText" presStyleLbl="sibTrans1D1" presStyleIdx="1" presStyleCnt="7"/>
      <dgm:spPr/>
    </dgm:pt>
    <dgm:pt modelId="{9D5E5C44-9F38-41F2-8EE7-FA2396FA1FB3}" type="pres">
      <dgm:prSet presAssocID="{D9E45141-BD1E-4A41-9E8D-184ACFA28F89}" presName="node" presStyleLbl="node1" presStyleIdx="2" presStyleCnt="8">
        <dgm:presLayoutVars>
          <dgm:bulletEnabled val="1"/>
        </dgm:presLayoutVars>
      </dgm:prSet>
      <dgm:spPr/>
    </dgm:pt>
    <dgm:pt modelId="{B504766D-E95E-49F6-BC3A-6B6CBE2F059A}" type="pres">
      <dgm:prSet presAssocID="{4C50F2BA-1243-4AE9-861E-8FF5AE3A5E83}" presName="sibTrans" presStyleLbl="sibTrans1D1" presStyleIdx="2" presStyleCnt="7"/>
      <dgm:spPr/>
    </dgm:pt>
    <dgm:pt modelId="{882B0D5C-C47F-47B9-9D47-524959EEEF4D}" type="pres">
      <dgm:prSet presAssocID="{4C50F2BA-1243-4AE9-861E-8FF5AE3A5E83}" presName="connectorText" presStyleLbl="sibTrans1D1" presStyleIdx="2" presStyleCnt="7"/>
      <dgm:spPr/>
    </dgm:pt>
    <dgm:pt modelId="{D65F4250-DE1C-4500-8080-7E3B7E522741}" type="pres">
      <dgm:prSet presAssocID="{2C736703-CF5D-4C57-9F2F-FCE7ABE4C8A6}" presName="node" presStyleLbl="node1" presStyleIdx="3" presStyleCnt="8">
        <dgm:presLayoutVars>
          <dgm:bulletEnabled val="1"/>
        </dgm:presLayoutVars>
      </dgm:prSet>
      <dgm:spPr/>
    </dgm:pt>
    <dgm:pt modelId="{A98DFC26-48E8-47BA-ADD0-189B670B6C3D}" type="pres">
      <dgm:prSet presAssocID="{07ACC68C-94C5-4846-9515-63EF9C643CD8}" presName="sibTrans" presStyleLbl="sibTrans1D1" presStyleIdx="3" presStyleCnt="7"/>
      <dgm:spPr/>
    </dgm:pt>
    <dgm:pt modelId="{93742FFF-2102-4D4C-B65B-CFB5D587DFF1}" type="pres">
      <dgm:prSet presAssocID="{07ACC68C-94C5-4846-9515-63EF9C643CD8}" presName="connectorText" presStyleLbl="sibTrans1D1" presStyleIdx="3" presStyleCnt="7"/>
      <dgm:spPr/>
    </dgm:pt>
    <dgm:pt modelId="{E78F0D11-61BD-432C-A0C7-DA619BA89B83}" type="pres">
      <dgm:prSet presAssocID="{40C2C847-8CF3-4536-93EC-3F5282D620FA}" presName="node" presStyleLbl="node1" presStyleIdx="4" presStyleCnt="8">
        <dgm:presLayoutVars>
          <dgm:bulletEnabled val="1"/>
        </dgm:presLayoutVars>
      </dgm:prSet>
      <dgm:spPr/>
    </dgm:pt>
    <dgm:pt modelId="{F4509DB1-13AD-4009-85BD-2E81B63DA7BB}" type="pres">
      <dgm:prSet presAssocID="{FC38957C-BEF2-46AD-ADAF-60D9657924C2}" presName="sibTrans" presStyleLbl="sibTrans1D1" presStyleIdx="4" presStyleCnt="7"/>
      <dgm:spPr/>
    </dgm:pt>
    <dgm:pt modelId="{700822BE-0758-462C-A1BB-A32333B85D3B}" type="pres">
      <dgm:prSet presAssocID="{FC38957C-BEF2-46AD-ADAF-60D9657924C2}" presName="connectorText" presStyleLbl="sibTrans1D1" presStyleIdx="4" presStyleCnt="7"/>
      <dgm:spPr/>
    </dgm:pt>
    <dgm:pt modelId="{562ABA18-BAE5-4896-B89F-F495D57763B7}" type="pres">
      <dgm:prSet presAssocID="{F4E5D7A8-CA0A-48CD-8032-A91F98917301}" presName="node" presStyleLbl="node1" presStyleIdx="5" presStyleCnt="8">
        <dgm:presLayoutVars>
          <dgm:bulletEnabled val="1"/>
        </dgm:presLayoutVars>
      </dgm:prSet>
      <dgm:spPr/>
    </dgm:pt>
    <dgm:pt modelId="{224DA104-5EBB-453C-9743-729876335959}" type="pres">
      <dgm:prSet presAssocID="{9745D8E4-1C51-4AA7-BBBB-CE84D215D5E1}" presName="sibTrans" presStyleLbl="sibTrans1D1" presStyleIdx="5" presStyleCnt="7"/>
      <dgm:spPr/>
    </dgm:pt>
    <dgm:pt modelId="{CEA308EF-8155-452D-BA39-60DF49FFE611}" type="pres">
      <dgm:prSet presAssocID="{9745D8E4-1C51-4AA7-BBBB-CE84D215D5E1}" presName="connectorText" presStyleLbl="sibTrans1D1" presStyleIdx="5" presStyleCnt="7"/>
      <dgm:spPr/>
    </dgm:pt>
    <dgm:pt modelId="{3B388487-17A1-4FD2-840D-0F49D5217BF6}" type="pres">
      <dgm:prSet presAssocID="{6DCE8126-E3DD-4DA1-8FF0-CD0933D570B8}" presName="node" presStyleLbl="node1" presStyleIdx="6" presStyleCnt="8">
        <dgm:presLayoutVars>
          <dgm:bulletEnabled val="1"/>
        </dgm:presLayoutVars>
      </dgm:prSet>
      <dgm:spPr/>
    </dgm:pt>
    <dgm:pt modelId="{10354A3E-4F43-48FC-AE56-81F709E73EBD}" type="pres">
      <dgm:prSet presAssocID="{5D56279D-6AB8-40FB-B507-832632E9C96D}" presName="sibTrans" presStyleLbl="sibTrans1D1" presStyleIdx="6" presStyleCnt="7"/>
      <dgm:spPr/>
    </dgm:pt>
    <dgm:pt modelId="{E2F35471-D459-474D-AC0C-DDE3CD6429CC}" type="pres">
      <dgm:prSet presAssocID="{5D56279D-6AB8-40FB-B507-832632E9C96D}" presName="connectorText" presStyleLbl="sibTrans1D1" presStyleIdx="6" presStyleCnt="7"/>
      <dgm:spPr/>
    </dgm:pt>
    <dgm:pt modelId="{31EFC3F2-C3FD-44C3-8A82-D7E4AC465AB2}" type="pres">
      <dgm:prSet presAssocID="{0F3997A0-F4E5-4E2F-8040-DEAC4082AEE4}" presName="node" presStyleLbl="node1" presStyleIdx="7" presStyleCnt="8">
        <dgm:presLayoutVars>
          <dgm:bulletEnabled val="1"/>
        </dgm:presLayoutVars>
      </dgm:prSet>
      <dgm:spPr/>
    </dgm:pt>
  </dgm:ptLst>
  <dgm:cxnLst>
    <dgm:cxn modelId="{068A090D-F13A-44CE-A6B9-2417C96C9550}" type="presOf" srcId="{5C689EDC-CC02-4F8A-8CF2-F5A88E61F2C7}" destId="{DF20F269-E0F1-42ED-90D4-4858328EC147}" srcOrd="0" destOrd="0" presId="urn:microsoft.com/office/officeart/2005/8/layout/bProcess3"/>
    <dgm:cxn modelId="{33511B1B-C0D8-4BCE-8BC8-45FE3A8DB39F}" type="presOf" srcId="{07ACC68C-94C5-4846-9515-63EF9C643CD8}" destId="{93742FFF-2102-4D4C-B65B-CFB5D587DFF1}" srcOrd="1" destOrd="0" presId="urn:microsoft.com/office/officeart/2005/8/layout/bProcess3"/>
    <dgm:cxn modelId="{FA55261B-577E-4EE6-A5D9-3AB13E3A20CC}" type="presOf" srcId="{B079AFEC-533F-4DD9-8B7C-6F73A65EC280}" destId="{DBDBC523-9D57-4D4F-86DF-2C3DF69860E0}" srcOrd="0" destOrd="0" presId="urn:microsoft.com/office/officeart/2005/8/layout/bProcess3"/>
    <dgm:cxn modelId="{DB727824-F74B-4058-9086-5666616882A2}" srcId="{321A2E13-737E-4376-850E-C28B8680E60A}" destId="{8B184AD8-405C-4B35-B905-C94B38F5ED2E}" srcOrd="1" destOrd="0" parTransId="{02F39E1A-A9CB-4D06-A1B5-C668852FDB64}" sibTransId="{5C689EDC-CC02-4F8A-8CF2-F5A88E61F2C7}"/>
    <dgm:cxn modelId="{02AD2428-AE56-450F-82CE-CE494F52415B}" type="presOf" srcId="{4C50F2BA-1243-4AE9-861E-8FF5AE3A5E83}" destId="{882B0D5C-C47F-47B9-9D47-524959EEEF4D}" srcOrd="1" destOrd="0" presId="urn:microsoft.com/office/officeart/2005/8/layout/bProcess3"/>
    <dgm:cxn modelId="{76B8C729-5C8E-4B16-A97C-2465AAE554D6}" type="presOf" srcId="{2C736703-CF5D-4C57-9F2F-FCE7ABE4C8A6}" destId="{D65F4250-DE1C-4500-8080-7E3B7E522741}" srcOrd="0" destOrd="0" presId="urn:microsoft.com/office/officeart/2005/8/layout/bProcess3"/>
    <dgm:cxn modelId="{9E37292F-973B-4AD8-AFC9-093736CC23E1}" type="presOf" srcId="{07ACC68C-94C5-4846-9515-63EF9C643CD8}" destId="{A98DFC26-48E8-47BA-ADD0-189B670B6C3D}" srcOrd="0" destOrd="0" presId="urn:microsoft.com/office/officeart/2005/8/layout/bProcess3"/>
    <dgm:cxn modelId="{F914993D-88E5-44C6-9E19-DC1A2631EB09}" srcId="{321A2E13-737E-4376-850E-C28B8680E60A}" destId="{F4E5D7A8-CA0A-48CD-8032-A91F98917301}" srcOrd="5" destOrd="0" parTransId="{1A940596-01F3-46E1-A069-17EBA7CA8AC2}" sibTransId="{9745D8E4-1C51-4AA7-BBBB-CE84D215D5E1}"/>
    <dgm:cxn modelId="{39165940-B1E5-46EA-BB28-B122B716FBC6}" type="presOf" srcId="{0F3997A0-F4E5-4E2F-8040-DEAC4082AEE4}" destId="{31EFC3F2-C3FD-44C3-8A82-D7E4AC465AB2}" srcOrd="0" destOrd="0" presId="urn:microsoft.com/office/officeart/2005/8/layout/bProcess3"/>
    <dgm:cxn modelId="{5A715B4F-A428-4DEC-85EE-4DC454C6CB7D}" srcId="{321A2E13-737E-4376-850E-C28B8680E60A}" destId="{D9E45141-BD1E-4A41-9E8D-184ACFA28F89}" srcOrd="2" destOrd="0" parTransId="{17510B65-46DA-40FD-A85F-9A52EDD44B54}" sibTransId="{4C50F2BA-1243-4AE9-861E-8FF5AE3A5E83}"/>
    <dgm:cxn modelId="{7F6E4955-176A-49BE-BC48-9F0633DF9873}" type="presOf" srcId="{5D56279D-6AB8-40FB-B507-832632E9C96D}" destId="{10354A3E-4F43-48FC-AE56-81F709E73EBD}" srcOrd="0" destOrd="0" presId="urn:microsoft.com/office/officeart/2005/8/layout/bProcess3"/>
    <dgm:cxn modelId="{F4231A56-A7DA-4AB0-8DA3-DC68D0F097CF}" srcId="{321A2E13-737E-4376-850E-C28B8680E60A}" destId="{2C736703-CF5D-4C57-9F2F-FCE7ABE4C8A6}" srcOrd="3" destOrd="0" parTransId="{767FA026-3F3A-44A1-8BF7-7ADA048B1951}" sibTransId="{07ACC68C-94C5-4846-9515-63EF9C643CD8}"/>
    <dgm:cxn modelId="{8582DA5B-DA98-49A0-9FFF-B14C598F42E8}" type="presOf" srcId="{F4E5D7A8-CA0A-48CD-8032-A91F98917301}" destId="{562ABA18-BAE5-4896-B89F-F495D57763B7}" srcOrd="0" destOrd="0" presId="urn:microsoft.com/office/officeart/2005/8/layout/bProcess3"/>
    <dgm:cxn modelId="{EF3DC96D-A86C-414F-9147-A7981B7FF65D}" srcId="{321A2E13-737E-4376-850E-C28B8680E60A}" destId="{6DCE8126-E3DD-4DA1-8FF0-CD0933D570B8}" srcOrd="6" destOrd="0" parTransId="{79A21A06-9843-4161-83F1-AFA803610165}" sibTransId="{5D56279D-6AB8-40FB-B507-832632E9C96D}"/>
    <dgm:cxn modelId="{26615195-A5AF-4023-9B2C-D1D125F0ACAB}" type="presOf" srcId="{FC38957C-BEF2-46AD-ADAF-60D9657924C2}" destId="{F4509DB1-13AD-4009-85BD-2E81B63DA7BB}" srcOrd="0" destOrd="0" presId="urn:microsoft.com/office/officeart/2005/8/layout/bProcess3"/>
    <dgm:cxn modelId="{54873498-F0BA-4EBA-A44A-DA37ABFE8DE2}" type="presOf" srcId="{750E1E17-F158-4928-A813-EC0D92BADB42}" destId="{F7A477D0-6DDE-4589-9118-387D4800AC19}" srcOrd="0" destOrd="0" presId="urn:microsoft.com/office/officeart/2005/8/layout/bProcess3"/>
    <dgm:cxn modelId="{6011829B-5F38-4C47-B17E-51D39C49B715}" srcId="{321A2E13-737E-4376-850E-C28B8680E60A}" destId="{750E1E17-F158-4928-A813-EC0D92BADB42}" srcOrd="0" destOrd="0" parTransId="{DB5068AF-C72D-4C3A-93B8-642F3C09135B}" sibTransId="{B079AFEC-533F-4DD9-8B7C-6F73A65EC280}"/>
    <dgm:cxn modelId="{AB1DF59F-10A2-458A-B7C7-6513902BFE7F}" type="presOf" srcId="{4C50F2BA-1243-4AE9-861E-8FF5AE3A5E83}" destId="{B504766D-E95E-49F6-BC3A-6B6CBE2F059A}" srcOrd="0" destOrd="0" presId="urn:microsoft.com/office/officeart/2005/8/layout/bProcess3"/>
    <dgm:cxn modelId="{5A8CFCB7-90B9-460A-9368-CCEAD7FE43A9}" type="presOf" srcId="{8B184AD8-405C-4B35-B905-C94B38F5ED2E}" destId="{CAA1336C-A8C7-4124-AC4A-A9FD54D8EA33}" srcOrd="0" destOrd="0" presId="urn:microsoft.com/office/officeart/2005/8/layout/bProcess3"/>
    <dgm:cxn modelId="{3B1B71BE-1696-422C-BBA5-AD1BC81D6205}" type="presOf" srcId="{321A2E13-737E-4376-850E-C28B8680E60A}" destId="{36E45DE1-6046-4455-A7E7-3FE7A4968277}" srcOrd="0" destOrd="0" presId="urn:microsoft.com/office/officeart/2005/8/layout/bProcess3"/>
    <dgm:cxn modelId="{E9302FCB-A041-4EE5-9E3E-52D3AB053848}" type="presOf" srcId="{D9E45141-BD1E-4A41-9E8D-184ACFA28F89}" destId="{9D5E5C44-9F38-41F2-8EE7-FA2396FA1FB3}" srcOrd="0" destOrd="0" presId="urn:microsoft.com/office/officeart/2005/8/layout/bProcess3"/>
    <dgm:cxn modelId="{A1B039CC-9307-48E0-810D-E7E46A696950}" type="presOf" srcId="{FC38957C-BEF2-46AD-ADAF-60D9657924C2}" destId="{700822BE-0758-462C-A1BB-A32333B85D3B}" srcOrd="1" destOrd="0" presId="urn:microsoft.com/office/officeart/2005/8/layout/bProcess3"/>
    <dgm:cxn modelId="{8F2B2BCF-7971-4D3B-856A-30C506A50CCD}" type="presOf" srcId="{B079AFEC-533F-4DD9-8B7C-6F73A65EC280}" destId="{205F7B78-4EFF-4FCD-9025-4A63E74480AC}" srcOrd="1" destOrd="0" presId="urn:microsoft.com/office/officeart/2005/8/layout/bProcess3"/>
    <dgm:cxn modelId="{501DD0E1-75A3-4CA5-A1E9-7A467F903199}" type="presOf" srcId="{9745D8E4-1C51-4AA7-BBBB-CE84D215D5E1}" destId="{224DA104-5EBB-453C-9743-729876335959}" srcOrd="0" destOrd="0" presId="urn:microsoft.com/office/officeart/2005/8/layout/bProcess3"/>
    <dgm:cxn modelId="{E0ECD1E9-7390-4A13-ADC7-0273163D1E5B}" type="presOf" srcId="{9745D8E4-1C51-4AA7-BBBB-CE84D215D5E1}" destId="{CEA308EF-8155-452D-BA39-60DF49FFE611}" srcOrd="1" destOrd="0" presId="urn:microsoft.com/office/officeart/2005/8/layout/bProcess3"/>
    <dgm:cxn modelId="{F275BDEC-E393-474C-ADE4-214E24286A59}" srcId="{321A2E13-737E-4376-850E-C28B8680E60A}" destId="{0F3997A0-F4E5-4E2F-8040-DEAC4082AEE4}" srcOrd="7" destOrd="0" parTransId="{7E4D000A-23B0-4653-850D-69A9BF7FCE03}" sibTransId="{CD839727-CB92-4119-82CF-CDC7A5BEC7F0}"/>
    <dgm:cxn modelId="{AA8778ED-6141-42EA-B777-13C474D4FC37}" type="presOf" srcId="{5D56279D-6AB8-40FB-B507-832632E9C96D}" destId="{E2F35471-D459-474D-AC0C-DDE3CD6429CC}" srcOrd="1" destOrd="0" presId="urn:microsoft.com/office/officeart/2005/8/layout/bProcess3"/>
    <dgm:cxn modelId="{B44978F7-7C3F-4997-8A94-C8F63FB879BF}" type="presOf" srcId="{40C2C847-8CF3-4536-93EC-3F5282D620FA}" destId="{E78F0D11-61BD-432C-A0C7-DA619BA89B83}" srcOrd="0" destOrd="0" presId="urn:microsoft.com/office/officeart/2005/8/layout/bProcess3"/>
    <dgm:cxn modelId="{01E759F9-949A-406A-AA68-93409139F157}" type="presOf" srcId="{5C689EDC-CC02-4F8A-8CF2-F5A88E61F2C7}" destId="{EBABE4D6-3CA0-4D35-BD5E-6A2E81BB7885}" srcOrd="1" destOrd="0" presId="urn:microsoft.com/office/officeart/2005/8/layout/bProcess3"/>
    <dgm:cxn modelId="{7ECE06FB-1A1B-4348-9176-F1DA84A8582F}" type="presOf" srcId="{6DCE8126-E3DD-4DA1-8FF0-CD0933D570B8}" destId="{3B388487-17A1-4FD2-840D-0F49D5217BF6}" srcOrd="0" destOrd="0" presId="urn:microsoft.com/office/officeart/2005/8/layout/bProcess3"/>
    <dgm:cxn modelId="{0768B6FB-9EA1-453B-9AAF-3E599E2E417E}" srcId="{321A2E13-737E-4376-850E-C28B8680E60A}" destId="{40C2C847-8CF3-4536-93EC-3F5282D620FA}" srcOrd="4" destOrd="0" parTransId="{13464C8A-E63E-4363-BFA5-C9BB9B523A7A}" sibTransId="{FC38957C-BEF2-46AD-ADAF-60D9657924C2}"/>
    <dgm:cxn modelId="{80F8E99F-6118-4BD1-BF05-35D96AB869CB}" type="presParOf" srcId="{36E45DE1-6046-4455-A7E7-3FE7A4968277}" destId="{F7A477D0-6DDE-4589-9118-387D4800AC19}" srcOrd="0" destOrd="0" presId="urn:microsoft.com/office/officeart/2005/8/layout/bProcess3"/>
    <dgm:cxn modelId="{63533405-9365-4479-98FC-8601409A8D86}" type="presParOf" srcId="{36E45DE1-6046-4455-A7E7-3FE7A4968277}" destId="{DBDBC523-9D57-4D4F-86DF-2C3DF69860E0}" srcOrd="1" destOrd="0" presId="urn:microsoft.com/office/officeart/2005/8/layout/bProcess3"/>
    <dgm:cxn modelId="{76833194-4F0A-4498-92C7-770323315BA7}" type="presParOf" srcId="{DBDBC523-9D57-4D4F-86DF-2C3DF69860E0}" destId="{205F7B78-4EFF-4FCD-9025-4A63E74480AC}" srcOrd="0" destOrd="0" presId="urn:microsoft.com/office/officeart/2005/8/layout/bProcess3"/>
    <dgm:cxn modelId="{9E74A023-6FC5-4D5C-A2EC-A5B00F4C078E}" type="presParOf" srcId="{36E45DE1-6046-4455-A7E7-3FE7A4968277}" destId="{CAA1336C-A8C7-4124-AC4A-A9FD54D8EA33}" srcOrd="2" destOrd="0" presId="urn:microsoft.com/office/officeart/2005/8/layout/bProcess3"/>
    <dgm:cxn modelId="{C2443CDF-23BA-43C6-92B0-1DC61BAA4E61}" type="presParOf" srcId="{36E45DE1-6046-4455-A7E7-3FE7A4968277}" destId="{DF20F269-E0F1-42ED-90D4-4858328EC147}" srcOrd="3" destOrd="0" presId="urn:microsoft.com/office/officeart/2005/8/layout/bProcess3"/>
    <dgm:cxn modelId="{D1FC2AAC-BE93-4D12-A713-F8BC7CBEC013}" type="presParOf" srcId="{DF20F269-E0F1-42ED-90D4-4858328EC147}" destId="{EBABE4D6-3CA0-4D35-BD5E-6A2E81BB7885}" srcOrd="0" destOrd="0" presId="urn:microsoft.com/office/officeart/2005/8/layout/bProcess3"/>
    <dgm:cxn modelId="{F8C8BA82-D90E-4597-A2D6-4E50227860C8}" type="presParOf" srcId="{36E45DE1-6046-4455-A7E7-3FE7A4968277}" destId="{9D5E5C44-9F38-41F2-8EE7-FA2396FA1FB3}" srcOrd="4" destOrd="0" presId="urn:microsoft.com/office/officeart/2005/8/layout/bProcess3"/>
    <dgm:cxn modelId="{20721FEB-57C6-4AD1-996B-6EEE13F3154A}" type="presParOf" srcId="{36E45DE1-6046-4455-A7E7-3FE7A4968277}" destId="{B504766D-E95E-49F6-BC3A-6B6CBE2F059A}" srcOrd="5" destOrd="0" presId="urn:microsoft.com/office/officeart/2005/8/layout/bProcess3"/>
    <dgm:cxn modelId="{82A4892B-0524-40A1-8848-D4B304EDB956}" type="presParOf" srcId="{B504766D-E95E-49F6-BC3A-6B6CBE2F059A}" destId="{882B0D5C-C47F-47B9-9D47-524959EEEF4D}" srcOrd="0" destOrd="0" presId="urn:microsoft.com/office/officeart/2005/8/layout/bProcess3"/>
    <dgm:cxn modelId="{E55D4D30-928E-4B9C-9D53-37C860020DB6}" type="presParOf" srcId="{36E45DE1-6046-4455-A7E7-3FE7A4968277}" destId="{D65F4250-DE1C-4500-8080-7E3B7E522741}" srcOrd="6" destOrd="0" presId="urn:microsoft.com/office/officeart/2005/8/layout/bProcess3"/>
    <dgm:cxn modelId="{DD2EB555-6680-4200-8A10-D2E99494CAD9}" type="presParOf" srcId="{36E45DE1-6046-4455-A7E7-3FE7A4968277}" destId="{A98DFC26-48E8-47BA-ADD0-189B670B6C3D}" srcOrd="7" destOrd="0" presId="urn:microsoft.com/office/officeart/2005/8/layout/bProcess3"/>
    <dgm:cxn modelId="{770615A1-310D-45B4-8A7B-CDB33AA4EDC0}" type="presParOf" srcId="{A98DFC26-48E8-47BA-ADD0-189B670B6C3D}" destId="{93742FFF-2102-4D4C-B65B-CFB5D587DFF1}" srcOrd="0" destOrd="0" presId="urn:microsoft.com/office/officeart/2005/8/layout/bProcess3"/>
    <dgm:cxn modelId="{41E643BA-4427-4630-91A9-287643508521}" type="presParOf" srcId="{36E45DE1-6046-4455-A7E7-3FE7A4968277}" destId="{E78F0D11-61BD-432C-A0C7-DA619BA89B83}" srcOrd="8" destOrd="0" presId="urn:microsoft.com/office/officeart/2005/8/layout/bProcess3"/>
    <dgm:cxn modelId="{FB3169BB-68DB-4636-8D29-091B07604279}" type="presParOf" srcId="{36E45DE1-6046-4455-A7E7-3FE7A4968277}" destId="{F4509DB1-13AD-4009-85BD-2E81B63DA7BB}" srcOrd="9" destOrd="0" presId="urn:microsoft.com/office/officeart/2005/8/layout/bProcess3"/>
    <dgm:cxn modelId="{14DB5CAB-4CC6-4306-9A0D-86CB9093F79B}" type="presParOf" srcId="{F4509DB1-13AD-4009-85BD-2E81B63DA7BB}" destId="{700822BE-0758-462C-A1BB-A32333B85D3B}" srcOrd="0" destOrd="0" presId="urn:microsoft.com/office/officeart/2005/8/layout/bProcess3"/>
    <dgm:cxn modelId="{0FF1F000-DA94-44C0-8B3E-DF20D989F29D}" type="presParOf" srcId="{36E45DE1-6046-4455-A7E7-3FE7A4968277}" destId="{562ABA18-BAE5-4896-B89F-F495D57763B7}" srcOrd="10" destOrd="0" presId="urn:microsoft.com/office/officeart/2005/8/layout/bProcess3"/>
    <dgm:cxn modelId="{0B480131-7E8E-4D08-9AED-F2A51A435920}" type="presParOf" srcId="{36E45DE1-6046-4455-A7E7-3FE7A4968277}" destId="{224DA104-5EBB-453C-9743-729876335959}" srcOrd="11" destOrd="0" presId="urn:microsoft.com/office/officeart/2005/8/layout/bProcess3"/>
    <dgm:cxn modelId="{9C08715B-E23F-4ECA-85EB-6E4C59A3B7D4}" type="presParOf" srcId="{224DA104-5EBB-453C-9743-729876335959}" destId="{CEA308EF-8155-452D-BA39-60DF49FFE611}" srcOrd="0" destOrd="0" presId="urn:microsoft.com/office/officeart/2005/8/layout/bProcess3"/>
    <dgm:cxn modelId="{9215547F-9D0F-40F4-8699-C03251DA3778}" type="presParOf" srcId="{36E45DE1-6046-4455-A7E7-3FE7A4968277}" destId="{3B388487-17A1-4FD2-840D-0F49D5217BF6}" srcOrd="12" destOrd="0" presId="urn:microsoft.com/office/officeart/2005/8/layout/bProcess3"/>
    <dgm:cxn modelId="{550D059B-A58D-4378-9A29-1E480185B16E}" type="presParOf" srcId="{36E45DE1-6046-4455-A7E7-3FE7A4968277}" destId="{10354A3E-4F43-48FC-AE56-81F709E73EBD}" srcOrd="13" destOrd="0" presId="urn:microsoft.com/office/officeart/2005/8/layout/bProcess3"/>
    <dgm:cxn modelId="{08B355C8-4AED-4370-A869-FCF88A118A7C}" type="presParOf" srcId="{10354A3E-4F43-48FC-AE56-81F709E73EBD}" destId="{E2F35471-D459-474D-AC0C-DDE3CD6429CC}" srcOrd="0" destOrd="0" presId="urn:microsoft.com/office/officeart/2005/8/layout/bProcess3"/>
    <dgm:cxn modelId="{E080A16B-A1EC-49DA-9856-A4F8FA2DD346}" type="presParOf" srcId="{36E45DE1-6046-4455-A7E7-3FE7A4968277}" destId="{31EFC3F2-C3FD-44C3-8A82-D7E4AC465AB2}" srcOrd="14" destOrd="0" presId="urn:microsoft.com/office/officeart/2005/8/layout/bProcess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F0145CB-7893-4AA2-8368-FBEF98F25136}" type="doc">
      <dgm:prSet loTypeId="urn:microsoft.com/office/officeart/2005/8/layout/chevron1" loCatId="process" qsTypeId="urn:microsoft.com/office/officeart/2005/8/quickstyle/simple5" qsCatId="simple" csTypeId="urn:microsoft.com/office/officeart/2005/8/colors/accent2_2" csCatId="accent2" phldr="1"/>
      <dgm:spPr/>
      <dgm:t>
        <a:bodyPr/>
        <a:lstStyle/>
        <a:p>
          <a:endParaRPr lang="en-US"/>
        </a:p>
      </dgm:t>
    </dgm:pt>
    <dgm:pt modelId="{DF618719-5B81-4C95-9CFC-D2CAE80DE2E7}">
      <dgm:prSet phldrT="[Text]" custT="1"/>
      <dgm:spPr/>
      <dgm:t>
        <a:bodyPr/>
        <a:lstStyle/>
        <a:p>
          <a:r>
            <a:rPr lang="en-US" sz="1200" b="1" dirty="0"/>
            <a:t>Identify Security Control Assessment team</a:t>
          </a:r>
        </a:p>
      </dgm:t>
    </dgm:pt>
    <dgm:pt modelId="{285F0595-7732-467B-8CDA-2458201FBF1E}" type="parTrans" cxnId="{F8CEBB57-92E6-47E9-8204-D211D7660560}">
      <dgm:prSet/>
      <dgm:spPr/>
      <dgm:t>
        <a:bodyPr/>
        <a:lstStyle/>
        <a:p>
          <a:endParaRPr lang="en-US" sz="1100"/>
        </a:p>
      </dgm:t>
    </dgm:pt>
    <dgm:pt modelId="{3D636F0B-6888-4A6B-985E-B63009B7A8FA}" type="sibTrans" cxnId="{F8CEBB57-92E6-47E9-8204-D211D7660560}">
      <dgm:prSet/>
      <dgm:spPr/>
      <dgm:t>
        <a:bodyPr/>
        <a:lstStyle/>
        <a:p>
          <a:endParaRPr lang="en-US" sz="1100" dirty="0"/>
        </a:p>
      </dgm:t>
    </dgm:pt>
    <dgm:pt modelId="{6229C651-AE0D-4AF7-8D5B-1C6817109C28}">
      <dgm:prSet phldrT="[Text]" custT="1"/>
      <dgm:spPr/>
      <dgm:t>
        <a:bodyPr/>
        <a:lstStyle/>
        <a:p>
          <a:r>
            <a:rPr lang="en-US" sz="1200" b="1" dirty="0"/>
            <a:t>Prepare for security control assessment</a:t>
          </a:r>
        </a:p>
      </dgm:t>
    </dgm:pt>
    <dgm:pt modelId="{4CD6EAE9-D339-477E-8A34-13E94CBB84CE}" type="parTrans" cxnId="{23A6AB26-484B-44B5-B010-FA5908C7060F}">
      <dgm:prSet/>
      <dgm:spPr/>
      <dgm:t>
        <a:bodyPr/>
        <a:lstStyle/>
        <a:p>
          <a:endParaRPr lang="en-US" sz="1100"/>
        </a:p>
      </dgm:t>
    </dgm:pt>
    <dgm:pt modelId="{FBC1C42F-4CD8-46A9-8B33-0518FE38BEA8}" type="sibTrans" cxnId="{23A6AB26-484B-44B5-B010-FA5908C7060F}">
      <dgm:prSet/>
      <dgm:spPr/>
      <dgm:t>
        <a:bodyPr/>
        <a:lstStyle/>
        <a:p>
          <a:endParaRPr lang="en-US" sz="1100" dirty="0"/>
        </a:p>
      </dgm:t>
    </dgm:pt>
    <dgm:pt modelId="{03FE3BED-DFC4-4EE8-88C4-CF768B8DE42E}">
      <dgm:prSet phldrT="[Text]" custT="1"/>
      <dgm:spPr/>
      <dgm:t>
        <a:bodyPr/>
        <a:lstStyle/>
        <a:p>
          <a:r>
            <a:rPr lang="en-US" sz="1200" b="1" dirty="0"/>
            <a:t>Know procedures to examine, interview, and/or test controls</a:t>
          </a:r>
        </a:p>
      </dgm:t>
    </dgm:pt>
    <dgm:pt modelId="{B66F137F-E007-4486-8341-DECAFBB8B6E8}" type="parTrans" cxnId="{DBE31EC1-9232-44BD-B510-358C0BF269FA}">
      <dgm:prSet/>
      <dgm:spPr/>
      <dgm:t>
        <a:bodyPr/>
        <a:lstStyle/>
        <a:p>
          <a:endParaRPr lang="en-US" sz="1100"/>
        </a:p>
      </dgm:t>
    </dgm:pt>
    <dgm:pt modelId="{9DB9CFE8-A632-4D93-822F-0FD71A3E9CAC}" type="sibTrans" cxnId="{DBE31EC1-9232-44BD-B510-358C0BF269FA}">
      <dgm:prSet/>
      <dgm:spPr/>
      <dgm:t>
        <a:bodyPr/>
        <a:lstStyle/>
        <a:p>
          <a:endParaRPr lang="en-US" sz="1100"/>
        </a:p>
      </dgm:t>
    </dgm:pt>
    <dgm:pt modelId="{B4CD29C7-7AB0-4137-8813-466EFE87719C}">
      <dgm:prSet phldrT="[Text]" custT="1"/>
      <dgm:spPr/>
      <dgm:t>
        <a:bodyPr/>
        <a:lstStyle/>
        <a:p>
          <a:r>
            <a:rPr lang="en-US" sz="1200" b="1" dirty="0"/>
            <a:t>Receive Security Assessment Report</a:t>
          </a:r>
        </a:p>
      </dgm:t>
    </dgm:pt>
    <dgm:pt modelId="{A8D3F0D3-A182-4041-AB80-39B48A87DCF5}" type="parTrans" cxnId="{855CBB64-FE2C-4B8F-88A9-170EC8355F34}">
      <dgm:prSet/>
      <dgm:spPr/>
      <dgm:t>
        <a:bodyPr/>
        <a:lstStyle/>
        <a:p>
          <a:endParaRPr lang="en-US" sz="1100"/>
        </a:p>
      </dgm:t>
    </dgm:pt>
    <dgm:pt modelId="{669E8122-C43D-40AC-B46C-53B37EE6C91F}" type="sibTrans" cxnId="{855CBB64-FE2C-4B8F-88A9-170EC8355F34}">
      <dgm:prSet/>
      <dgm:spPr/>
      <dgm:t>
        <a:bodyPr/>
        <a:lstStyle/>
        <a:p>
          <a:endParaRPr lang="en-US" sz="1100"/>
        </a:p>
      </dgm:t>
    </dgm:pt>
    <dgm:pt modelId="{88DEEF1D-0781-458A-84A2-14B63B8EAD3C}">
      <dgm:prSet phldrT="[Text]" custT="1"/>
      <dgm:spPr/>
      <dgm:t>
        <a:bodyPr/>
        <a:lstStyle/>
        <a:p>
          <a:r>
            <a:rPr lang="en-US" sz="1200" b="1" dirty="0"/>
            <a:t>Conduct remedial actions</a:t>
          </a:r>
        </a:p>
      </dgm:t>
    </dgm:pt>
    <dgm:pt modelId="{02D08CA0-C1E9-4592-BF60-8BAB2AA5CBC1}" type="parTrans" cxnId="{2FF90A3B-E6E6-413A-BCDE-CE7911C0B0B0}">
      <dgm:prSet/>
      <dgm:spPr/>
      <dgm:t>
        <a:bodyPr/>
        <a:lstStyle/>
        <a:p>
          <a:endParaRPr lang="en-US" sz="1100"/>
        </a:p>
      </dgm:t>
    </dgm:pt>
    <dgm:pt modelId="{E7E7994F-2517-4DFD-BBAF-68BDE5542E46}" type="sibTrans" cxnId="{2FF90A3B-E6E6-413A-BCDE-CE7911C0B0B0}">
      <dgm:prSet/>
      <dgm:spPr/>
      <dgm:t>
        <a:bodyPr/>
        <a:lstStyle/>
        <a:p>
          <a:endParaRPr lang="en-US" sz="1100"/>
        </a:p>
      </dgm:t>
    </dgm:pt>
    <dgm:pt modelId="{594278E1-1EDD-44D7-9B78-EA1E78129006}" type="pres">
      <dgm:prSet presAssocID="{FF0145CB-7893-4AA2-8368-FBEF98F25136}" presName="Name0" presStyleCnt="0">
        <dgm:presLayoutVars>
          <dgm:dir/>
          <dgm:animLvl val="lvl"/>
          <dgm:resizeHandles val="exact"/>
        </dgm:presLayoutVars>
      </dgm:prSet>
      <dgm:spPr/>
    </dgm:pt>
    <dgm:pt modelId="{8D610E95-077C-43D9-A08A-41C0DA3994EE}" type="pres">
      <dgm:prSet presAssocID="{DF618719-5B81-4C95-9CFC-D2CAE80DE2E7}" presName="parTxOnly" presStyleLbl="node1" presStyleIdx="0" presStyleCnt="5" custScaleX="142048" custScaleY="146390">
        <dgm:presLayoutVars>
          <dgm:chMax val="0"/>
          <dgm:chPref val="0"/>
          <dgm:bulletEnabled val="1"/>
        </dgm:presLayoutVars>
      </dgm:prSet>
      <dgm:spPr/>
    </dgm:pt>
    <dgm:pt modelId="{B72761A9-E5C3-4FC2-83D7-703813C7AB1C}" type="pres">
      <dgm:prSet presAssocID="{3D636F0B-6888-4A6B-985E-B63009B7A8FA}" presName="parTxOnlySpace" presStyleCnt="0"/>
      <dgm:spPr/>
    </dgm:pt>
    <dgm:pt modelId="{7EB4C440-397D-4D72-B075-67D3D95B9CED}" type="pres">
      <dgm:prSet presAssocID="{6229C651-AE0D-4AF7-8D5B-1C6817109C28}" presName="parTxOnly" presStyleLbl="node1" presStyleIdx="1" presStyleCnt="5" custScaleX="121833" custScaleY="134144">
        <dgm:presLayoutVars>
          <dgm:chMax val="0"/>
          <dgm:chPref val="0"/>
          <dgm:bulletEnabled val="1"/>
        </dgm:presLayoutVars>
      </dgm:prSet>
      <dgm:spPr/>
    </dgm:pt>
    <dgm:pt modelId="{4193942C-9423-483E-800D-44C9B07B18C6}" type="pres">
      <dgm:prSet presAssocID="{FBC1C42F-4CD8-46A9-8B33-0518FE38BEA8}" presName="parTxOnlySpace" presStyleCnt="0"/>
      <dgm:spPr/>
    </dgm:pt>
    <dgm:pt modelId="{D5854D9F-C93C-49CE-A448-AD80C9B1EC64}" type="pres">
      <dgm:prSet presAssocID="{03FE3BED-DFC4-4EE8-88C4-CF768B8DE42E}" presName="parTxOnly" presStyleLbl="node1" presStyleIdx="2" presStyleCnt="5" custScaleX="154331" custScaleY="117297">
        <dgm:presLayoutVars>
          <dgm:chMax val="0"/>
          <dgm:chPref val="0"/>
          <dgm:bulletEnabled val="1"/>
        </dgm:presLayoutVars>
      </dgm:prSet>
      <dgm:spPr/>
    </dgm:pt>
    <dgm:pt modelId="{3C7B9710-AFD9-4BE3-931F-A7C324848D85}" type="pres">
      <dgm:prSet presAssocID="{9DB9CFE8-A632-4D93-822F-0FD71A3E9CAC}" presName="parTxOnlySpace" presStyleCnt="0"/>
      <dgm:spPr/>
    </dgm:pt>
    <dgm:pt modelId="{BFB36109-EA58-486D-B9B8-2D0D93FD8982}" type="pres">
      <dgm:prSet presAssocID="{B4CD29C7-7AB0-4137-8813-466EFE87719C}" presName="parTxOnly" presStyleLbl="node1" presStyleIdx="3" presStyleCnt="5" custScaleX="122593" custScaleY="129475">
        <dgm:presLayoutVars>
          <dgm:chMax val="0"/>
          <dgm:chPref val="0"/>
          <dgm:bulletEnabled val="1"/>
        </dgm:presLayoutVars>
      </dgm:prSet>
      <dgm:spPr/>
    </dgm:pt>
    <dgm:pt modelId="{F5E6781C-53EA-47E0-AF6D-F97D13C7E361}" type="pres">
      <dgm:prSet presAssocID="{669E8122-C43D-40AC-B46C-53B37EE6C91F}" presName="parTxOnlySpace" presStyleCnt="0"/>
      <dgm:spPr/>
    </dgm:pt>
    <dgm:pt modelId="{CB2FCC6D-F5ED-43F7-8F0F-76C4F7D4D817}" type="pres">
      <dgm:prSet presAssocID="{88DEEF1D-0781-458A-84A2-14B63B8EAD3C}" presName="parTxOnly" presStyleLbl="node1" presStyleIdx="4" presStyleCnt="5" custScaleX="103775" custScaleY="131956">
        <dgm:presLayoutVars>
          <dgm:chMax val="0"/>
          <dgm:chPref val="0"/>
          <dgm:bulletEnabled val="1"/>
        </dgm:presLayoutVars>
      </dgm:prSet>
      <dgm:spPr/>
    </dgm:pt>
  </dgm:ptLst>
  <dgm:cxnLst>
    <dgm:cxn modelId="{BB1F780E-8107-45DA-AB1A-799AF6942EED}" type="presOf" srcId="{6229C651-AE0D-4AF7-8D5B-1C6817109C28}" destId="{7EB4C440-397D-4D72-B075-67D3D95B9CED}" srcOrd="0" destOrd="0" presId="urn:microsoft.com/office/officeart/2005/8/layout/chevron1"/>
    <dgm:cxn modelId="{23A6AB26-484B-44B5-B010-FA5908C7060F}" srcId="{FF0145CB-7893-4AA2-8368-FBEF98F25136}" destId="{6229C651-AE0D-4AF7-8D5B-1C6817109C28}" srcOrd="1" destOrd="0" parTransId="{4CD6EAE9-D339-477E-8A34-13E94CBB84CE}" sibTransId="{FBC1C42F-4CD8-46A9-8B33-0518FE38BEA8}"/>
    <dgm:cxn modelId="{85E57E39-85E2-453C-AA39-EF242284576D}" type="presOf" srcId="{DF618719-5B81-4C95-9CFC-D2CAE80DE2E7}" destId="{8D610E95-077C-43D9-A08A-41C0DA3994EE}" srcOrd="0" destOrd="0" presId="urn:microsoft.com/office/officeart/2005/8/layout/chevron1"/>
    <dgm:cxn modelId="{2FF90A3B-E6E6-413A-BCDE-CE7911C0B0B0}" srcId="{FF0145CB-7893-4AA2-8368-FBEF98F25136}" destId="{88DEEF1D-0781-458A-84A2-14B63B8EAD3C}" srcOrd="4" destOrd="0" parTransId="{02D08CA0-C1E9-4592-BF60-8BAB2AA5CBC1}" sibTransId="{E7E7994F-2517-4DFD-BBAF-68BDE5542E46}"/>
    <dgm:cxn modelId="{F8CEBB57-92E6-47E9-8204-D211D7660560}" srcId="{FF0145CB-7893-4AA2-8368-FBEF98F25136}" destId="{DF618719-5B81-4C95-9CFC-D2CAE80DE2E7}" srcOrd="0" destOrd="0" parTransId="{285F0595-7732-467B-8CDA-2458201FBF1E}" sibTransId="{3D636F0B-6888-4A6B-985E-B63009B7A8FA}"/>
    <dgm:cxn modelId="{5F876958-1B48-47CB-AB47-248880B23512}" type="presOf" srcId="{B4CD29C7-7AB0-4137-8813-466EFE87719C}" destId="{BFB36109-EA58-486D-B9B8-2D0D93FD8982}" srcOrd="0" destOrd="0" presId="urn:microsoft.com/office/officeart/2005/8/layout/chevron1"/>
    <dgm:cxn modelId="{855CBB64-FE2C-4B8F-88A9-170EC8355F34}" srcId="{FF0145CB-7893-4AA2-8368-FBEF98F25136}" destId="{B4CD29C7-7AB0-4137-8813-466EFE87719C}" srcOrd="3" destOrd="0" parTransId="{A8D3F0D3-A182-4041-AB80-39B48A87DCF5}" sibTransId="{669E8122-C43D-40AC-B46C-53B37EE6C91F}"/>
    <dgm:cxn modelId="{12BCB7A2-BF53-4E1C-9B54-4DFCFCFCA3E7}" type="presOf" srcId="{03FE3BED-DFC4-4EE8-88C4-CF768B8DE42E}" destId="{D5854D9F-C93C-49CE-A448-AD80C9B1EC64}" srcOrd="0" destOrd="0" presId="urn:microsoft.com/office/officeart/2005/8/layout/chevron1"/>
    <dgm:cxn modelId="{AC3C74A9-F743-4D97-8909-9DAC06B1D6AD}" type="presOf" srcId="{88DEEF1D-0781-458A-84A2-14B63B8EAD3C}" destId="{CB2FCC6D-F5ED-43F7-8F0F-76C4F7D4D817}" srcOrd="0" destOrd="0" presId="urn:microsoft.com/office/officeart/2005/8/layout/chevron1"/>
    <dgm:cxn modelId="{88AFF2AF-382B-4B54-B26B-8C0F0038C678}" type="presOf" srcId="{FF0145CB-7893-4AA2-8368-FBEF98F25136}" destId="{594278E1-1EDD-44D7-9B78-EA1E78129006}" srcOrd="0" destOrd="0" presId="urn:microsoft.com/office/officeart/2005/8/layout/chevron1"/>
    <dgm:cxn modelId="{DBE31EC1-9232-44BD-B510-358C0BF269FA}" srcId="{FF0145CB-7893-4AA2-8368-FBEF98F25136}" destId="{03FE3BED-DFC4-4EE8-88C4-CF768B8DE42E}" srcOrd="2" destOrd="0" parTransId="{B66F137F-E007-4486-8341-DECAFBB8B6E8}" sibTransId="{9DB9CFE8-A632-4D93-822F-0FD71A3E9CAC}"/>
    <dgm:cxn modelId="{8BD773D3-B9C7-44F4-A986-636FFDDB96ED}" type="presParOf" srcId="{594278E1-1EDD-44D7-9B78-EA1E78129006}" destId="{8D610E95-077C-43D9-A08A-41C0DA3994EE}" srcOrd="0" destOrd="0" presId="urn:microsoft.com/office/officeart/2005/8/layout/chevron1"/>
    <dgm:cxn modelId="{290CEA0D-C8E0-43A2-BC70-A7938725A813}" type="presParOf" srcId="{594278E1-1EDD-44D7-9B78-EA1E78129006}" destId="{B72761A9-E5C3-4FC2-83D7-703813C7AB1C}" srcOrd="1" destOrd="0" presId="urn:microsoft.com/office/officeart/2005/8/layout/chevron1"/>
    <dgm:cxn modelId="{5FED8F2B-63A3-48EF-B9E0-AA2243F521F8}" type="presParOf" srcId="{594278E1-1EDD-44D7-9B78-EA1E78129006}" destId="{7EB4C440-397D-4D72-B075-67D3D95B9CED}" srcOrd="2" destOrd="0" presId="urn:microsoft.com/office/officeart/2005/8/layout/chevron1"/>
    <dgm:cxn modelId="{D2B85268-1C9B-40FE-B873-B4BDBB862038}" type="presParOf" srcId="{594278E1-1EDD-44D7-9B78-EA1E78129006}" destId="{4193942C-9423-483E-800D-44C9B07B18C6}" srcOrd="3" destOrd="0" presId="urn:microsoft.com/office/officeart/2005/8/layout/chevron1"/>
    <dgm:cxn modelId="{A7E13046-0C85-4A08-B8F3-E3628EF5947F}" type="presParOf" srcId="{594278E1-1EDD-44D7-9B78-EA1E78129006}" destId="{D5854D9F-C93C-49CE-A448-AD80C9B1EC64}" srcOrd="4" destOrd="0" presId="urn:microsoft.com/office/officeart/2005/8/layout/chevron1"/>
    <dgm:cxn modelId="{6CD19F1A-BC3B-4B82-BA9C-4040FC6F6944}" type="presParOf" srcId="{594278E1-1EDD-44D7-9B78-EA1E78129006}" destId="{3C7B9710-AFD9-4BE3-931F-A7C324848D85}" srcOrd="5" destOrd="0" presId="urn:microsoft.com/office/officeart/2005/8/layout/chevron1"/>
    <dgm:cxn modelId="{66C323E7-0931-4992-A12A-65B6E35F3261}" type="presParOf" srcId="{594278E1-1EDD-44D7-9B78-EA1E78129006}" destId="{BFB36109-EA58-486D-B9B8-2D0D93FD8982}" srcOrd="6" destOrd="0" presId="urn:microsoft.com/office/officeart/2005/8/layout/chevron1"/>
    <dgm:cxn modelId="{A3E37E44-53D9-46E2-840A-D04A4EE49D93}" type="presParOf" srcId="{594278E1-1EDD-44D7-9B78-EA1E78129006}" destId="{F5E6781C-53EA-47E0-AF6D-F97D13C7E361}" srcOrd="7" destOrd="0" presId="urn:microsoft.com/office/officeart/2005/8/layout/chevron1"/>
    <dgm:cxn modelId="{70744544-FC38-4938-A5AB-D7C0E8641BCA}" type="presParOf" srcId="{594278E1-1EDD-44D7-9B78-EA1E78129006}" destId="{CB2FCC6D-F5ED-43F7-8F0F-76C4F7D4D817}" srcOrd="8" destOrd="0" presId="urn:microsoft.com/office/officeart/2005/8/layout/chevron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1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21A2E13-737E-4376-850E-C28B8680E60A}" type="doc">
      <dgm:prSet loTypeId="urn:microsoft.com/office/officeart/2005/8/layout/bProcess3" loCatId="process" qsTypeId="urn:microsoft.com/office/officeart/2005/8/quickstyle/simple4" qsCatId="simple" csTypeId="urn:microsoft.com/office/officeart/2005/8/colors/accent1_1" csCatId="accent1" phldr="1"/>
      <dgm:spPr/>
      <dgm:t>
        <a:bodyPr/>
        <a:lstStyle/>
        <a:p>
          <a:endParaRPr lang="en-US"/>
        </a:p>
      </dgm:t>
    </dgm:pt>
    <dgm:pt modelId="{8B184AD8-405C-4B35-B905-C94B38F5ED2E}">
      <dgm:prSet phldrT="[Text]" custT="1"/>
      <dgm:spPr/>
      <dgm:t>
        <a:bodyPr/>
        <a:lstStyle/>
        <a:p>
          <a:r>
            <a:rPr lang="en-US" sz="1200" b="1" dirty="0"/>
            <a:t>Prepare</a:t>
          </a:r>
        </a:p>
      </dgm:t>
    </dgm:pt>
    <dgm:pt modelId="{02F39E1A-A9CB-4D06-A1B5-C668852FDB64}" type="parTrans" cxnId="{DB727824-F74B-4058-9086-5666616882A2}">
      <dgm:prSet/>
      <dgm:spPr/>
      <dgm:t>
        <a:bodyPr/>
        <a:lstStyle/>
        <a:p>
          <a:endParaRPr lang="en-US" sz="2000"/>
        </a:p>
      </dgm:t>
    </dgm:pt>
    <dgm:pt modelId="{5C689EDC-CC02-4F8A-8CF2-F5A88E61F2C7}" type="sibTrans" cxnId="{DB727824-F74B-4058-9086-5666616882A2}">
      <dgm:prSet/>
      <dgm:spPr/>
      <dgm:t>
        <a:bodyPr/>
        <a:lstStyle/>
        <a:p>
          <a:endParaRPr lang="en-US" sz="2000" dirty="0"/>
        </a:p>
      </dgm:t>
    </dgm:pt>
    <dgm:pt modelId="{D9E45141-BD1E-4A41-9E8D-184ACFA28F89}">
      <dgm:prSet phldrT="[Text]" custT="1"/>
      <dgm:spPr>
        <a:ln w="76200">
          <a:noFill/>
        </a:ln>
      </dgm:spPr>
      <dgm:t>
        <a:bodyPr/>
        <a:lstStyle/>
        <a:p>
          <a:r>
            <a:rPr lang="en-US" sz="1200" b="1" dirty="0"/>
            <a:t>Categorize</a:t>
          </a:r>
        </a:p>
      </dgm:t>
    </dgm:pt>
    <dgm:pt modelId="{17510B65-46DA-40FD-A85F-9A52EDD44B54}" type="parTrans" cxnId="{5A715B4F-A428-4DEC-85EE-4DC454C6CB7D}">
      <dgm:prSet/>
      <dgm:spPr/>
      <dgm:t>
        <a:bodyPr/>
        <a:lstStyle/>
        <a:p>
          <a:endParaRPr lang="en-US" sz="2000"/>
        </a:p>
      </dgm:t>
    </dgm:pt>
    <dgm:pt modelId="{4C50F2BA-1243-4AE9-861E-8FF5AE3A5E83}" type="sibTrans" cxnId="{5A715B4F-A428-4DEC-85EE-4DC454C6CB7D}">
      <dgm:prSet/>
      <dgm:spPr/>
      <dgm:t>
        <a:bodyPr/>
        <a:lstStyle/>
        <a:p>
          <a:endParaRPr lang="en-US" sz="2000" dirty="0"/>
        </a:p>
      </dgm:t>
    </dgm:pt>
    <dgm:pt modelId="{750E1E17-F158-4928-A813-EC0D92BADB42}">
      <dgm:prSet phldrT="[Text]" custT="1"/>
      <dgm:spPr>
        <a:ln w="76200">
          <a:noFill/>
        </a:ln>
      </dgm:spPr>
      <dgm:t>
        <a:bodyPr/>
        <a:lstStyle/>
        <a:p>
          <a:r>
            <a:rPr lang="en-US" sz="1200" b="1" dirty="0"/>
            <a:t>Getting Started</a:t>
          </a:r>
        </a:p>
      </dgm:t>
    </dgm:pt>
    <dgm:pt modelId="{DB5068AF-C72D-4C3A-93B8-642F3C09135B}" type="parTrans" cxnId="{6011829B-5F38-4C47-B17E-51D39C49B715}">
      <dgm:prSet/>
      <dgm:spPr/>
      <dgm:t>
        <a:bodyPr/>
        <a:lstStyle/>
        <a:p>
          <a:endParaRPr lang="en-US" sz="2000"/>
        </a:p>
      </dgm:t>
    </dgm:pt>
    <dgm:pt modelId="{B079AFEC-533F-4DD9-8B7C-6F73A65EC280}" type="sibTrans" cxnId="{6011829B-5F38-4C47-B17E-51D39C49B715}">
      <dgm:prSet/>
      <dgm:spPr/>
      <dgm:t>
        <a:bodyPr/>
        <a:lstStyle/>
        <a:p>
          <a:endParaRPr lang="en-US" sz="2000" dirty="0"/>
        </a:p>
      </dgm:t>
    </dgm:pt>
    <dgm:pt modelId="{2C736703-CF5D-4C57-9F2F-FCE7ABE4C8A6}">
      <dgm:prSet phldrT="[Text]" custT="1"/>
      <dgm:spPr>
        <a:ln w="76200">
          <a:noFill/>
        </a:ln>
      </dgm:spPr>
      <dgm:t>
        <a:bodyPr/>
        <a:lstStyle/>
        <a:p>
          <a:r>
            <a:rPr lang="en-US" sz="1200" b="1" dirty="0"/>
            <a:t>Select</a:t>
          </a:r>
        </a:p>
      </dgm:t>
    </dgm:pt>
    <dgm:pt modelId="{767FA026-3F3A-44A1-8BF7-7ADA048B1951}" type="parTrans" cxnId="{F4231A56-A7DA-4AB0-8DA3-DC68D0F097CF}">
      <dgm:prSet/>
      <dgm:spPr/>
      <dgm:t>
        <a:bodyPr/>
        <a:lstStyle/>
        <a:p>
          <a:endParaRPr lang="en-US" sz="2000"/>
        </a:p>
      </dgm:t>
    </dgm:pt>
    <dgm:pt modelId="{07ACC68C-94C5-4846-9515-63EF9C643CD8}" type="sibTrans" cxnId="{F4231A56-A7DA-4AB0-8DA3-DC68D0F097CF}">
      <dgm:prSet/>
      <dgm:spPr/>
      <dgm:t>
        <a:bodyPr/>
        <a:lstStyle/>
        <a:p>
          <a:endParaRPr lang="en-US" sz="2000" dirty="0"/>
        </a:p>
      </dgm:t>
    </dgm:pt>
    <dgm:pt modelId="{40C2C847-8CF3-4536-93EC-3F5282D620FA}">
      <dgm:prSet phldrT="[Text]" custT="1"/>
      <dgm:spPr/>
      <dgm:t>
        <a:bodyPr/>
        <a:lstStyle/>
        <a:p>
          <a:r>
            <a:rPr lang="en-US" sz="1200" b="1" dirty="0"/>
            <a:t>Implement</a:t>
          </a:r>
        </a:p>
      </dgm:t>
    </dgm:pt>
    <dgm:pt modelId="{13464C8A-E63E-4363-BFA5-C9BB9B523A7A}" type="parTrans" cxnId="{0768B6FB-9EA1-453B-9AAF-3E599E2E417E}">
      <dgm:prSet/>
      <dgm:spPr/>
      <dgm:t>
        <a:bodyPr/>
        <a:lstStyle/>
        <a:p>
          <a:endParaRPr lang="en-US" sz="2000"/>
        </a:p>
      </dgm:t>
    </dgm:pt>
    <dgm:pt modelId="{FC38957C-BEF2-46AD-ADAF-60D9657924C2}" type="sibTrans" cxnId="{0768B6FB-9EA1-453B-9AAF-3E599E2E417E}">
      <dgm:prSet/>
      <dgm:spPr/>
      <dgm:t>
        <a:bodyPr/>
        <a:lstStyle/>
        <a:p>
          <a:endParaRPr lang="en-US" sz="2000" dirty="0"/>
        </a:p>
      </dgm:t>
    </dgm:pt>
    <dgm:pt modelId="{F4E5D7A8-CA0A-48CD-8032-A91F98917301}">
      <dgm:prSet phldrT="[Text]" custT="1"/>
      <dgm:spPr>
        <a:ln w="76200">
          <a:noFill/>
        </a:ln>
      </dgm:spPr>
      <dgm:t>
        <a:bodyPr/>
        <a:lstStyle/>
        <a:p>
          <a:r>
            <a:rPr lang="en-US" sz="1200" b="1" dirty="0"/>
            <a:t>Assess</a:t>
          </a:r>
        </a:p>
      </dgm:t>
    </dgm:pt>
    <dgm:pt modelId="{1A940596-01F3-46E1-A069-17EBA7CA8AC2}" type="parTrans" cxnId="{F914993D-88E5-44C6-9E19-DC1A2631EB09}">
      <dgm:prSet/>
      <dgm:spPr/>
      <dgm:t>
        <a:bodyPr/>
        <a:lstStyle/>
        <a:p>
          <a:endParaRPr lang="en-US" sz="2000"/>
        </a:p>
      </dgm:t>
    </dgm:pt>
    <dgm:pt modelId="{9745D8E4-1C51-4AA7-BBBB-CE84D215D5E1}" type="sibTrans" cxnId="{F914993D-88E5-44C6-9E19-DC1A2631EB09}">
      <dgm:prSet/>
      <dgm:spPr/>
      <dgm:t>
        <a:bodyPr/>
        <a:lstStyle/>
        <a:p>
          <a:endParaRPr lang="en-US" sz="2000" dirty="0"/>
        </a:p>
      </dgm:t>
    </dgm:pt>
    <dgm:pt modelId="{6DCE8126-E3DD-4DA1-8FF0-CD0933D570B8}">
      <dgm:prSet phldrT="[Text]" custT="1"/>
      <dgm:spPr>
        <a:ln w="76200">
          <a:solidFill>
            <a:srgbClr val="FF0000"/>
          </a:solidFill>
        </a:ln>
      </dgm:spPr>
      <dgm:t>
        <a:bodyPr/>
        <a:lstStyle/>
        <a:p>
          <a:r>
            <a:rPr lang="en-US" sz="1200" b="1" dirty="0"/>
            <a:t>Authorize</a:t>
          </a:r>
        </a:p>
      </dgm:t>
    </dgm:pt>
    <dgm:pt modelId="{79A21A06-9843-4161-83F1-AFA803610165}" type="parTrans" cxnId="{EF3DC96D-A86C-414F-9147-A7981B7FF65D}">
      <dgm:prSet/>
      <dgm:spPr/>
      <dgm:t>
        <a:bodyPr/>
        <a:lstStyle/>
        <a:p>
          <a:endParaRPr lang="en-US" sz="2000"/>
        </a:p>
      </dgm:t>
    </dgm:pt>
    <dgm:pt modelId="{5D56279D-6AB8-40FB-B507-832632E9C96D}" type="sibTrans" cxnId="{EF3DC96D-A86C-414F-9147-A7981B7FF65D}">
      <dgm:prSet/>
      <dgm:spPr/>
      <dgm:t>
        <a:bodyPr/>
        <a:lstStyle/>
        <a:p>
          <a:endParaRPr lang="en-US" sz="2000" dirty="0"/>
        </a:p>
      </dgm:t>
    </dgm:pt>
    <dgm:pt modelId="{0F3997A0-F4E5-4E2F-8040-DEAC4082AEE4}">
      <dgm:prSet phldrT="[Text]" custT="1"/>
      <dgm:spPr>
        <a:ln w="76200">
          <a:noFill/>
        </a:ln>
      </dgm:spPr>
      <dgm:t>
        <a:bodyPr/>
        <a:lstStyle/>
        <a:p>
          <a:r>
            <a:rPr lang="en-US" sz="1200" b="1" dirty="0"/>
            <a:t>Monitor</a:t>
          </a:r>
        </a:p>
      </dgm:t>
    </dgm:pt>
    <dgm:pt modelId="{7E4D000A-23B0-4653-850D-69A9BF7FCE03}" type="parTrans" cxnId="{F275BDEC-E393-474C-ADE4-214E24286A59}">
      <dgm:prSet/>
      <dgm:spPr/>
      <dgm:t>
        <a:bodyPr/>
        <a:lstStyle/>
        <a:p>
          <a:endParaRPr lang="en-US"/>
        </a:p>
      </dgm:t>
    </dgm:pt>
    <dgm:pt modelId="{CD839727-CB92-4119-82CF-CDC7A5BEC7F0}" type="sibTrans" cxnId="{F275BDEC-E393-474C-ADE4-214E24286A59}">
      <dgm:prSet/>
      <dgm:spPr/>
      <dgm:t>
        <a:bodyPr/>
        <a:lstStyle/>
        <a:p>
          <a:endParaRPr lang="en-US"/>
        </a:p>
      </dgm:t>
    </dgm:pt>
    <dgm:pt modelId="{36E45DE1-6046-4455-A7E7-3FE7A4968277}" type="pres">
      <dgm:prSet presAssocID="{321A2E13-737E-4376-850E-C28B8680E60A}" presName="Name0" presStyleCnt="0">
        <dgm:presLayoutVars>
          <dgm:dir/>
          <dgm:resizeHandles val="exact"/>
        </dgm:presLayoutVars>
      </dgm:prSet>
      <dgm:spPr/>
    </dgm:pt>
    <dgm:pt modelId="{F7A477D0-6DDE-4589-9118-387D4800AC19}" type="pres">
      <dgm:prSet presAssocID="{750E1E17-F158-4928-A813-EC0D92BADB42}" presName="node" presStyleLbl="node1" presStyleIdx="0" presStyleCnt="8">
        <dgm:presLayoutVars>
          <dgm:bulletEnabled val="1"/>
        </dgm:presLayoutVars>
      </dgm:prSet>
      <dgm:spPr/>
    </dgm:pt>
    <dgm:pt modelId="{DBDBC523-9D57-4D4F-86DF-2C3DF69860E0}" type="pres">
      <dgm:prSet presAssocID="{B079AFEC-533F-4DD9-8B7C-6F73A65EC280}" presName="sibTrans" presStyleLbl="sibTrans1D1" presStyleIdx="0" presStyleCnt="7"/>
      <dgm:spPr/>
    </dgm:pt>
    <dgm:pt modelId="{205F7B78-4EFF-4FCD-9025-4A63E74480AC}" type="pres">
      <dgm:prSet presAssocID="{B079AFEC-533F-4DD9-8B7C-6F73A65EC280}" presName="connectorText" presStyleLbl="sibTrans1D1" presStyleIdx="0" presStyleCnt="7"/>
      <dgm:spPr/>
    </dgm:pt>
    <dgm:pt modelId="{CAA1336C-A8C7-4124-AC4A-A9FD54D8EA33}" type="pres">
      <dgm:prSet presAssocID="{8B184AD8-405C-4B35-B905-C94B38F5ED2E}" presName="node" presStyleLbl="node1" presStyleIdx="1" presStyleCnt="8">
        <dgm:presLayoutVars>
          <dgm:bulletEnabled val="1"/>
        </dgm:presLayoutVars>
      </dgm:prSet>
      <dgm:spPr/>
    </dgm:pt>
    <dgm:pt modelId="{DF20F269-E0F1-42ED-90D4-4858328EC147}" type="pres">
      <dgm:prSet presAssocID="{5C689EDC-CC02-4F8A-8CF2-F5A88E61F2C7}" presName="sibTrans" presStyleLbl="sibTrans1D1" presStyleIdx="1" presStyleCnt="7"/>
      <dgm:spPr/>
    </dgm:pt>
    <dgm:pt modelId="{EBABE4D6-3CA0-4D35-BD5E-6A2E81BB7885}" type="pres">
      <dgm:prSet presAssocID="{5C689EDC-CC02-4F8A-8CF2-F5A88E61F2C7}" presName="connectorText" presStyleLbl="sibTrans1D1" presStyleIdx="1" presStyleCnt="7"/>
      <dgm:spPr/>
    </dgm:pt>
    <dgm:pt modelId="{9D5E5C44-9F38-41F2-8EE7-FA2396FA1FB3}" type="pres">
      <dgm:prSet presAssocID="{D9E45141-BD1E-4A41-9E8D-184ACFA28F89}" presName="node" presStyleLbl="node1" presStyleIdx="2" presStyleCnt="8">
        <dgm:presLayoutVars>
          <dgm:bulletEnabled val="1"/>
        </dgm:presLayoutVars>
      </dgm:prSet>
      <dgm:spPr/>
    </dgm:pt>
    <dgm:pt modelId="{B504766D-E95E-49F6-BC3A-6B6CBE2F059A}" type="pres">
      <dgm:prSet presAssocID="{4C50F2BA-1243-4AE9-861E-8FF5AE3A5E83}" presName="sibTrans" presStyleLbl="sibTrans1D1" presStyleIdx="2" presStyleCnt="7"/>
      <dgm:spPr/>
    </dgm:pt>
    <dgm:pt modelId="{882B0D5C-C47F-47B9-9D47-524959EEEF4D}" type="pres">
      <dgm:prSet presAssocID="{4C50F2BA-1243-4AE9-861E-8FF5AE3A5E83}" presName="connectorText" presStyleLbl="sibTrans1D1" presStyleIdx="2" presStyleCnt="7"/>
      <dgm:spPr/>
    </dgm:pt>
    <dgm:pt modelId="{D65F4250-DE1C-4500-8080-7E3B7E522741}" type="pres">
      <dgm:prSet presAssocID="{2C736703-CF5D-4C57-9F2F-FCE7ABE4C8A6}" presName="node" presStyleLbl="node1" presStyleIdx="3" presStyleCnt="8">
        <dgm:presLayoutVars>
          <dgm:bulletEnabled val="1"/>
        </dgm:presLayoutVars>
      </dgm:prSet>
      <dgm:spPr/>
    </dgm:pt>
    <dgm:pt modelId="{A98DFC26-48E8-47BA-ADD0-189B670B6C3D}" type="pres">
      <dgm:prSet presAssocID="{07ACC68C-94C5-4846-9515-63EF9C643CD8}" presName="sibTrans" presStyleLbl="sibTrans1D1" presStyleIdx="3" presStyleCnt="7"/>
      <dgm:spPr/>
    </dgm:pt>
    <dgm:pt modelId="{93742FFF-2102-4D4C-B65B-CFB5D587DFF1}" type="pres">
      <dgm:prSet presAssocID="{07ACC68C-94C5-4846-9515-63EF9C643CD8}" presName="connectorText" presStyleLbl="sibTrans1D1" presStyleIdx="3" presStyleCnt="7"/>
      <dgm:spPr/>
    </dgm:pt>
    <dgm:pt modelId="{E78F0D11-61BD-432C-A0C7-DA619BA89B83}" type="pres">
      <dgm:prSet presAssocID="{40C2C847-8CF3-4536-93EC-3F5282D620FA}" presName="node" presStyleLbl="node1" presStyleIdx="4" presStyleCnt="8">
        <dgm:presLayoutVars>
          <dgm:bulletEnabled val="1"/>
        </dgm:presLayoutVars>
      </dgm:prSet>
      <dgm:spPr/>
    </dgm:pt>
    <dgm:pt modelId="{F4509DB1-13AD-4009-85BD-2E81B63DA7BB}" type="pres">
      <dgm:prSet presAssocID="{FC38957C-BEF2-46AD-ADAF-60D9657924C2}" presName="sibTrans" presStyleLbl="sibTrans1D1" presStyleIdx="4" presStyleCnt="7"/>
      <dgm:spPr/>
    </dgm:pt>
    <dgm:pt modelId="{700822BE-0758-462C-A1BB-A32333B85D3B}" type="pres">
      <dgm:prSet presAssocID="{FC38957C-BEF2-46AD-ADAF-60D9657924C2}" presName="connectorText" presStyleLbl="sibTrans1D1" presStyleIdx="4" presStyleCnt="7"/>
      <dgm:spPr/>
    </dgm:pt>
    <dgm:pt modelId="{562ABA18-BAE5-4896-B89F-F495D57763B7}" type="pres">
      <dgm:prSet presAssocID="{F4E5D7A8-CA0A-48CD-8032-A91F98917301}" presName="node" presStyleLbl="node1" presStyleIdx="5" presStyleCnt="8">
        <dgm:presLayoutVars>
          <dgm:bulletEnabled val="1"/>
        </dgm:presLayoutVars>
      </dgm:prSet>
      <dgm:spPr/>
    </dgm:pt>
    <dgm:pt modelId="{224DA104-5EBB-453C-9743-729876335959}" type="pres">
      <dgm:prSet presAssocID="{9745D8E4-1C51-4AA7-BBBB-CE84D215D5E1}" presName="sibTrans" presStyleLbl="sibTrans1D1" presStyleIdx="5" presStyleCnt="7"/>
      <dgm:spPr/>
    </dgm:pt>
    <dgm:pt modelId="{CEA308EF-8155-452D-BA39-60DF49FFE611}" type="pres">
      <dgm:prSet presAssocID="{9745D8E4-1C51-4AA7-BBBB-CE84D215D5E1}" presName="connectorText" presStyleLbl="sibTrans1D1" presStyleIdx="5" presStyleCnt="7"/>
      <dgm:spPr/>
    </dgm:pt>
    <dgm:pt modelId="{3B388487-17A1-4FD2-840D-0F49D5217BF6}" type="pres">
      <dgm:prSet presAssocID="{6DCE8126-E3DD-4DA1-8FF0-CD0933D570B8}" presName="node" presStyleLbl="node1" presStyleIdx="6" presStyleCnt="8">
        <dgm:presLayoutVars>
          <dgm:bulletEnabled val="1"/>
        </dgm:presLayoutVars>
      </dgm:prSet>
      <dgm:spPr/>
    </dgm:pt>
    <dgm:pt modelId="{10354A3E-4F43-48FC-AE56-81F709E73EBD}" type="pres">
      <dgm:prSet presAssocID="{5D56279D-6AB8-40FB-B507-832632E9C96D}" presName="sibTrans" presStyleLbl="sibTrans1D1" presStyleIdx="6" presStyleCnt="7"/>
      <dgm:spPr/>
    </dgm:pt>
    <dgm:pt modelId="{E2F35471-D459-474D-AC0C-DDE3CD6429CC}" type="pres">
      <dgm:prSet presAssocID="{5D56279D-6AB8-40FB-B507-832632E9C96D}" presName="connectorText" presStyleLbl="sibTrans1D1" presStyleIdx="6" presStyleCnt="7"/>
      <dgm:spPr/>
    </dgm:pt>
    <dgm:pt modelId="{31EFC3F2-C3FD-44C3-8A82-D7E4AC465AB2}" type="pres">
      <dgm:prSet presAssocID="{0F3997A0-F4E5-4E2F-8040-DEAC4082AEE4}" presName="node" presStyleLbl="node1" presStyleIdx="7" presStyleCnt="8">
        <dgm:presLayoutVars>
          <dgm:bulletEnabled val="1"/>
        </dgm:presLayoutVars>
      </dgm:prSet>
      <dgm:spPr/>
    </dgm:pt>
  </dgm:ptLst>
  <dgm:cxnLst>
    <dgm:cxn modelId="{068A090D-F13A-44CE-A6B9-2417C96C9550}" type="presOf" srcId="{5C689EDC-CC02-4F8A-8CF2-F5A88E61F2C7}" destId="{DF20F269-E0F1-42ED-90D4-4858328EC147}" srcOrd="0" destOrd="0" presId="urn:microsoft.com/office/officeart/2005/8/layout/bProcess3"/>
    <dgm:cxn modelId="{33511B1B-C0D8-4BCE-8BC8-45FE3A8DB39F}" type="presOf" srcId="{07ACC68C-94C5-4846-9515-63EF9C643CD8}" destId="{93742FFF-2102-4D4C-B65B-CFB5D587DFF1}" srcOrd="1" destOrd="0" presId="urn:microsoft.com/office/officeart/2005/8/layout/bProcess3"/>
    <dgm:cxn modelId="{FA55261B-577E-4EE6-A5D9-3AB13E3A20CC}" type="presOf" srcId="{B079AFEC-533F-4DD9-8B7C-6F73A65EC280}" destId="{DBDBC523-9D57-4D4F-86DF-2C3DF69860E0}" srcOrd="0" destOrd="0" presId="urn:microsoft.com/office/officeart/2005/8/layout/bProcess3"/>
    <dgm:cxn modelId="{DB727824-F74B-4058-9086-5666616882A2}" srcId="{321A2E13-737E-4376-850E-C28B8680E60A}" destId="{8B184AD8-405C-4B35-B905-C94B38F5ED2E}" srcOrd="1" destOrd="0" parTransId="{02F39E1A-A9CB-4D06-A1B5-C668852FDB64}" sibTransId="{5C689EDC-CC02-4F8A-8CF2-F5A88E61F2C7}"/>
    <dgm:cxn modelId="{02AD2428-AE56-450F-82CE-CE494F52415B}" type="presOf" srcId="{4C50F2BA-1243-4AE9-861E-8FF5AE3A5E83}" destId="{882B0D5C-C47F-47B9-9D47-524959EEEF4D}" srcOrd="1" destOrd="0" presId="urn:microsoft.com/office/officeart/2005/8/layout/bProcess3"/>
    <dgm:cxn modelId="{76B8C729-5C8E-4B16-A97C-2465AAE554D6}" type="presOf" srcId="{2C736703-CF5D-4C57-9F2F-FCE7ABE4C8A6}" destId="{D65F4250-DE1C-4500-8080-7E3B7E522741}" srcOrd="0" destOrd="0" presId="urn:microsoft.com/office/officeart/2005/8/layout/bProcess3"/>
    <dgm:cxn modelId="{9E37292F-973B-4AD8-AFC9-093736CC23E1}" type="presOf" srcId="{07ACC68C-94C5-4846-9515-63EF9C643CD8}" destId="{A98DFC26-48E8-47BA-ADD0-189B670B6C3D}" srcOrd="0" destOrd="0" presId="urn:microsoft.com/office/officeart/2005/8/layout/bProcess3"/>
    <dgm:cxn modelId="{F914993D-88E5-44C6-9E19-DC1A2631EB09}" srcId="{321A2E13-737E-4376-850E-C28B8680E60A}" destId="{F4E5D7A8-CA0A-48CD-8032-A91F98917301}" srcOrd="5" destOrd="0" parTransId="{1A940596-01F3-46E1-A069-17EBA7CA8AC2}" sibTransId="{9745D8E4-1C51-4AA7-BBBB-CE84D215D5E1}"/>
    <dgm:cxn modelId="{39165940-B1E5-46EA-BB28-B122B716FBC6}" type="presOf" srcId="{0F3997A0-F4E5-4E2F-8040-DEAC4082AEE4}" destId="{31EFC3F2-C3FD-44C3-8A82-D7E4AC465AB2}" srcOrd="0" destOrd="0" presId="urn:microsoft.com/office/officeart/2005/8/layout/bProcess3"/>
    <dgm:cxn modelId="{5A715B4F-A428-4DEC-85EE-4DC454C6CB7D}" srcId="{321A2E13-737E-4376-850E-C28B8680E60A}" destId="{D9E45141-BD1E-4A41-9E8D-184ACFA28F89}" srcOrd="2" destOrd="0" parTransId="{17510B65-46DA-40FD-A85F-9A52EDD44B54}" sibTransId="{4C50F2BA-1243-4AE9-861E-8FF5AE3A5E83}"/>
    <dgm:cxn modelId="{7F6E4955-176A-49BE-BC48-9F0633DF9873}" type="presOf" srcId="{5D56279D-6AB8-40FB-B507-832632E9C96D}" destId="{10354A3E-4F43-48FC-AE56-81F709E73EBD}" srcOrd="0" destOrd="0" presId="urn:microsoft.com/office/officeart/2005/8/layout/bProcess3"/>
    <dgm:cxn modelId="{F4231A56-A7DA-4AB0-8DA3-DC68D0F097CF}" srcId="{321A2E13-737E-4376-850E-C28B8680E60A}" destId="{2C736703-CF5D-4C57-9F2F-FCE7ABE4C8A6}" srcOrd="3" destOrd="0" parTransId="{767FA026-3F3A-44A1-8BF7-7ADA048B1951}" sibTransId="{07ACC68C-94C5-4846-9515-63EF9C643CD8}"/>
    <dgm:cxn modelId="{8582DA5B-DA98-49A0-9FFF-B14C598F42E8}" type="presOf" srcId="{F4E5D7A8-CA0A-48CD-8032-A91F98917301}" destId="{562ABA18-BAE5-4896-B89F-F495D57763B7}" srcOrd="0" destOrd="0" presId="urn:microsoft.com/office/officeart/2005/8/layout/bProcess3"/>
    <dgm:cxn modelId="{EF3DC96D-A86C-414F-9147-A7981B7FF65D}" srcId="{321A2E13-737E-4376-850E-C28B8680E60A}" destId="{6DCE8126-E3DD-4DA1-8FF0-CD0933D570B8}" srcOrd="6" destOrd="0" parTransId="{79A21A06-9843-4161-83F1-AFA803610165}" sibTransId="{5D56279D-6AB8-40FB-B507-832632E9C96D}"/>
    <dgm:cxn modelId="{26615195-A5AF-4023-9B2C-D1D125F0ACAB}" type="presOf" srcId="{FC38957C-BEF2-46AD-ADAF-60D9657924C2}" destId="{F4509DB1-13AD-4009-85BD-2E81B63DA7BB}" srcOrd="0" destOrd="0" presId="urn:microsoft.com/office/officeart/2005/8/layout/bProcess3"/>
    <dgm:cxn modelId="{54873498-F0BA-4EBA-A44A-DA37ABFE8DE2}" type="presOf" srcId="{750E1E17-F158-4928-A813-EC0D92BADB42}" destId="{F7A477D0-6DDE-4589-9118-387D4800AC19}" srcOrd="0" destOrd="0" presId="urn:microsoft.com/office/officeart/2005/8/layout/bProcess3"/>
    <dgm:cxn modelId="{6011829B-5F38-4C47-B17E-51D39C49B715}" srcId="{321A2E13-737E-4376-850E-C28B8680E60A}" destId="{750E1E17-F158-4928-A813-EC0D92BADB42}" srcOrd="0" destOrd="0" parTransId="{DB5068AF-C72D-4C3A-93B8-642F3C09135B}" sibTransId="{B079AFEC-533F-4DD9-8B7C-6F73A65EC280}"/>
    <dgm:cxn modelId="{AB1DF59F-10A2-458A-B7C7-6513902BFE7F}" type="presOf" srcId="{4C50F2BA-1243-4AE9-861E-8FF5AE3A5E83}" destId="{B504766D-E95E-49F6-BC3A-6B6CBE2F059A}" srcOrd="0" destOrd="0" presId="urn:microsoft.com/office/officeart/2005/8/layout/bProcess3"/>
    <dgm:cxn modelId="{5A8CFCB7-90B9-460A-9368-CCEAD7FE43A9}" type="presOf" srcId="{8B184AD8-405C-4B35-B905-C94B38F5ED2E}" destId="{CAA1336C-A8C7-4124-AC4A-A9FD54D8EA33}" srcOrd="0" destOrd="0" presId="urn:microsoft.com/office/officeart/2005/8/layout/bProcess3"/>
    <dgm:cxn modelId="{3B1B71BE-1696-422C-BBA5-AD1BC81D6205}" type="presOf" srcId="{321A2E13-737E-4376-850E-C28B8680E60A}" destId="{36E45DE1-6046-4455-A7E7-3FE7A4968277}" srcOrd="0" destOrd="0" presId="urn:microsoft.com/office/officeart/2005/8/layout/bProcess3"/>
    <dgm:cxn modelId="{E9302FCB-A041-4EE5-9E3E-52D3AB053848}" type="presOf" srcId="{D9E45141-BD1E-4A41-9E8D-184ACFA28F89}" destId="{9D5E5C44-9F38-41F2-8EE7-FA2396FA1FB3}" srcOrd="0" destOrd="0" presId="urn:microsoft.com/office/officeart/2005/8/layout/bProcess3"/>
    <dgm:cxn modelId="{A1B039CC-9307-48E0-810D-E7E46A696950}" type="presOf" srcId="{FC38957C-BEF2-46AD-ADAF-60D9657924C2}" destId="{700822BE-0758-462C-A1BB-A32333B85D3B}" srcOrd="1" destOrd="0" presId="urn:microsoft.com/office/officeart/2005/8/layout/bProcess3"/>
    <dgm:cxn modelId="{8F2B2BCF-7971-4D3B-856A-30C506A50CCD}" type="presOf" srcId="{B079AFEC-533F-4DD9-8B7C-6F73A65EC280}" destId="{205F7B78-4EFF-4FCD-9025-4A63E74480AC}" srcOrd="1" destOrd="0" presId="urn:microsoft.com/office/officeart/2005/8/layout/bProcess3"/>
    <dgm:cxn modelId="{501DD0E1-75A3-4CA5-A1E9-7A467F903199}" type="presOf" srcId="{9745D8E4-1C51-4AA7-BBBB-CE84D215D5E1}" destId="{224DA104-5EBB-453C-9743-729876335959}" srcOrd="0" destOrd="0" presId="urn:microsoft.com/office/officeart/2005/8/layout/bProcess3"/>
    <dgm:cxn modelId="{E0ECD1E9-7390-4A13-ADC7-0273163D1E5B}" type="presOf" srcId="{9745D8E4-1C51-4AA7-BBBB-CE84D215D5E1}" destId="{CEA308EF-8155-452D-BA39-60DF49FFE611}" srcOrd="1" destOrd="0" presId="urn:microsoft.com/office/officeart/2005/8/layout/bProcess3"/>
    <dgm:cxn modelId="{F275BDEC-E393-474C-ADE4-214E24286A59}" srcId="{321A2E13-737E-4376-850E-C28B8680E60A}" destId="{0F3997A0-F4E5-4E2F-8040-DEAC4082AEE4}" srcOrd="7" destOrd="0" parTransId="{7E4D000A-23B0-4653-850D-69A9BF7FCE03}" sibTransId="{CD839727-CB92-4119-82CF-CDC7A5BEC7F0}"/>
    <dgm:cxn modelId="{AA8778ED-6141-42EA-B777-13C474D4FC37}" type="presOf" srcId="{5D56279D-6AB8-40FB-B507-832632E9C96D}" destId="{E2F35471-D459-474D-AC0C-DDE3CD6429CC}" srcOrd="1" destOrd="0" presId="urn:microsoft.com/office/officeart/2005/8/layout/bProcess3"/>
    <dgm:cxn modelId="{B44978F7-7C3F-4997-8A94-C8F63FB879BF}" type="presOf" srcId="{40C2C847-8CF3-4536-93EC-3F5282D620FA}" destId="{E78F0D11-61BD-432C-A0C7-DA619BA89B83}" srcOrd="0" destOrd="0" presId="urn:microsoft.com/office/officeart/2005/8/layout/bProcess3"/>
    <dgm:cxn modelId="{01E759F9-949A-406A-AA68-93409139F157}" type="presOf" srcId="{5C689EDC-CC02-4F8A-8CF2-F5A88E61F2C7}" destId="{EBABE4D6-3CA0-4D35-BD5E-6A2E81BB7885}" srcOrd="1" destOrd="0" presId="urn:microsoft.com/office/officeart/2005/8/layout/bProcess3"/>
    <dgm:cxn modelId="{7ECE06FB-1A1B-4348-9176-F1DA84A8582F}" type="presOf" srcId="{6DCE8126-E3DD-4DA1-8FF0-CD0933D570B8}" destId="{3B388487-17A1-4FD2-840D-0F49D5217BF6}" srcOrd="0" destOrd="0" presId="urn:microsoft.com/office/officeart/2005/8/layout/bProcess3"/>
    <dgm:cxn modelId="{0768B6FB-9EA1-453B-9AAF-3E599E2E417E}" srcId="{321A2E13-737E-4376-850E-C28B8680E60A}" destId="{40C2C847-8CF3-4536-93EC-3F5282D620FA}" srcOrd="4" destOrd="0" parTransId="{13464C8A-E63E-4363-BFA5-C9BB9B523A7A}" sibTransId="{FC38957C-BEF2-46AD-ADAF-60D9657924C2}"/>
    <dgm:cxn modelId="{80F8E99F-6118-4BD1-BF05-35D96AB869CB}" type="presParOf" srcId="{36E45DE1-6046-4455-A7E7-3FE7A4968277}" destId="{F7A477D0-6DDE-4589-9118-387D4800AC19}" srcOrd="0" destOrd="0" presId="urn:microsoft.com/office/officeart/2005/8/layout/bProcess3"/>
    <dgm:cxn modelId="{63533405-9365-4479-98FC-8601409A8D86}" type="presParOf" srcId="{36E45DE1-6046-4455-A7E7-3FE7A4968277}" destId="{DBDBC523-9D57-4D4F-86DF-2C3DF69860E0}" srcOrd="1" destOrd="0" presId="urn:microsoft.com/office/officeart/2005/8/layout/bProcess3"/>
    <dgm:cxn modelId="{76833194-4F0A-4498-92C7-770323315BA7}" type="presParOf" srcId="{DBDBC523-9D57-4D4F-86DF-2C3DF69860E0}" destId="{205F7B78-4EFF-4FCD-9025-4A63E74480AC}" srcOrd="0" destOrd="0" presId="urn:microsoft.com/office/officeart/2005/8/layout/bProcess3"/>
    <dgm:cxn modelId="{9E74A023-6FC5-4D5C-A2EC-A5B00F4C078E}" type="presParOf" srcId="{36E45DE1-6046-4455-A7E7-3FE7A4968277}" destId="{CAA1336C-A8C7-4124-AC4A-A9FD54D8EA33}" srcOrd="2" destOrd="0" presId="urn:microsoft.com/office/officeart/2005/8/layout/bProcess3"/>
    <dgm:cxn modelId="{C2443CDF-23BA-43C6-92B0-1DC61BAA4E61}" type="presParOf" srcId="{36E45DE1-6046-4455-A7E7-3FE7A4968277}" destId="{DF20F269-E0F1-42ED-90D4-4858328EC147}" srcOrd="3" destOrd="0" presId="urn:microsoft.com/office/officeart/2005/8/layout/bProcess3"/>
    <dgm:cxn modelId="{D1FC2AAC-BE93-4D12-A713-F8BC7CBEC013}" type="presParOf" srcId="{DF20F269-E0F1-42ED-90D4-4858328EC147}" destId="{EBABE4D6-3CA0-4D35-BD5E-6A2E81BB7885}" srcOrd="0" destOrd="0" presId="urn:microsoft.com/office/officeart/2005/8/layout/bProcess3"/>
    <dgm:cxn modelId="{F8C8BA82-D90E-4597-A2D6-4E50227860C8}" type="presParOf" srcId="{36E45DE1-6046-4455-A7E7-3FE7A4968277}" destId="{9D5E5C44-9F38-41F2-8EE7-FA2396FA1FB3}" srcOrd="4" destOrd="0" presId="urn:microsoft.com/office/officeart/2005/8/layout/bProcess3"/>
    <dgm:cxn modelId="{20721FEB-57C6-4AD1-996B-6EEE13F3154A}" type="presParOf" srcId="{36E45DE1-6046-4455-A7E7-3FE7A4968277}" destId="{B504766D-E95E-49F6-BC3A-6B6CBE2F059A}" srcOrd="5" destOrd="0" presId="urn:microsoft.com/office/officeart/2005/8/layout/bProcess3"/>
    <dgm:cxn modelId="{82A4892B-0524-40A1-8848-D4B304EDB956}" type="presParOf" srcId="{B504766D-E95E-49F6-BC3A-6B6CBE2F059A}" destId="{882B0D5C-C47F-47B9-9D47-524959EEEF4D}" srcOrd="0" destOrd="0" presId="urn:microsoft.com/office/officeart/2005/8/layout/bProcess3"/>
    <dgm:cxn modelId="{E55D4D30-928E-4B9C-9D53-37C860020DB6}" type="presParOf" srcId="{36E45DE1-6046-4455-A7E7-3FE7A4968277}" destId="{D65F4250-DE1C-4500-8080-7E3B7E522741}" srcOrd="6" destOrd="0" presId="urn:microsoft.com/office/officeart/2005/8/layout/bProcess3"/>
    <dgm:cxn modelId="{DD2EB555-6680-4200-8A10-D2E99494CAD9}" type="presParOf" srcId="{36E45DE1-6046-4455-A7E7-3FE7A4968277}" destId="{A98DFC26-48E8-47BA-ADD0-189B670B6C3D}" srcOrd="7" destOrd="0" presId="urn:microsoft.com/office/officeart/2005/8/layout/bProcess3"/>
    <dgm:cxn modelId="{770615A1-310D-45B4-8A7B-CDB33AA4EDC0}" type="presParOf" srcId="{A98DFC26-48E8-47BA-ADD0-189B670B6C3D}" destId="{93742FFF-2102-4D4C-B65B-CFB5D587DFF1}" srcOrd="0" destOrd="0" presId="urn:microsoft.com/office/officeart/2005/8/layout/bProcess3"/>
    <dgm:cxn modelId="{41E643BA-4427-4630-91A9-287643508521}" type="presParOf" srcId="{36E45DE1-6046-4455-A7E7-3FE7A4968277}" destId="{E78F0D11-61BD-432C-A0C7-DA619BA89B83}" srcOrd="8" destOrd="0" presId="urn:microsoft.com/office/officeart/2005/8/layout/bProcess3"/>
    <dgm:cxn modelId="{FB3169BB-68DB-4636-8D29-091B07604279}" type="presParOf" srcId="{36E45DE1-6046-4455-A7E7-3FE7A4968277}" destId="{F4509DB1-13AD-4009-85BD-2E81B63DA7BB}" srcOrd="9" destOrd="0" presId="urn:microsoft.com/office/officeart/2005/8/layout/bProcess3"/>
    <dgm:cxn modelId="{14DB5CAB-4CC6-4306-9A0D-86CB9093F79B}" type="presParOf" srcId="{F4509DB1-13AD-4009-85BD-2E81B63DA7BB}" destId="{700822BE-0758-462C-A1BB-A32333B85D3B}" srcOrd="0" destOrd="0" presId="urn:microsoft.com/office/officeart/2005/8/layout/bProcess3"/>
    <dgm:cxn modelId="{0FF1F000-DA94-44C0-8B3E-DF20D989F29D}" type="presParOf" srcId="{36E45DE1-6046-4455-A7E7-3FE7A4968277}" destId="{562ABA18-BAE5-4896-B89F-F495D57763B7}" srcOrd="10" destOrd="0" presId="urn:microsoft.com/office/officeart/2005/8/layout/bProcess3"/>
    <dgm:cxn modelId="{0B480131-7E8E-4D08-9AED-F2A51A435920}" type="presParOf" srcId="{36E45DE1-6046-4455-A7E7-3FE7A4968277}" destId="{224DA104-5EBB-453C-9743-729876335959}" srcOrd="11" destOrd="0" presId="urn:microsoft.com/office/officeart/2005/8/layout/bProcess3"/>
    <dgm:cxn modelId="{9C08715B-E23F-4ECA-85EB-6E4C59A3B7D4}" type="presParOf" srcId="{224DA104-5EBB-453C-9743-729876335959}" destId="{CEA308EF-8155-452D-BA39-60DF49FFE611}" srcOrd="0" destOrd="0" presId="urn:microsoft.com/office/officeart/2005/8/layout/bProcess3"/>
    <dgm:cxn modelId="{9215547F-9D0F-40F4-8699-C03251DA3778}" type="presParOf" srcId="{36E45DE1-6046-4455-A7E7-3FE7A4968277}" destId="{3B388487-17A1-4FD2-840D-0F49D5217BF6}" srcOrd="12" destOrd="0" presId="urn:microsoft.com/office/officeart/2005/8/layout/bProcess3"/>
    <dgm:cxn modelId="{550D059B-A58D-4378-9A29-1E480185B16E}" type="presParOf" srcId="{36E45DE1-6046-4455-A7E7-3FE7A4968277}" destId="{10354A3E-4F43-48FC-AE56-81F709E73EBD}" srcOrd="13" destOrd="0" presId="urn:microsoft.com/office/officeart/2005/8/layout/bProcess3"/>
    <dgm:cxn modelId="{08B355C8-4AED-4370-A869-FCF88A118A7C}" type="presParOf" srcId="{10354A3E-4F43-48FC-AE56-81F709E73EBD}" destId="{E2F35471-D459-474D-AC0C-DDE3CD6429CC}" srcOrd="0" destOrd="0" presId="urn:microsoft.com/office/officeart/2005/8/layout/bProcess3"/>
    <dgm:cxn modelId="{E080A16B-A1EC-49DA-9856-A4F8FA2DD346}" type="presParOf" srcId="{36E45DE1-6046-4455-A7E7-3FE7A4968277}" destId="{31EFC3F2-C3FD-44C3-8A82-D7E4AC465AB2}" srcOrd="14" destOrd="0" presId="urn:microsoft.com/office/officeart/2005/8/layout/bProcess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F0145CB-7893-4AA2-8368-FBEF98F25136}" type="doc">
      <dgm:prSet loTypeId="urn:microsoft.com/office/officeart/2005/8/layout/chevron1" loCatId="process" qsTypeId="urn:microsoft.com/office/officeart/2005/8/quickstyle/simple5" qsCatId="simple" csTypeId="urn:microsoft.com/office/officeart/2005/8/colors/accent2_2" csCatId="accent2" phldr="1"/>
      <dgm:spPr/>
      <dgm:t>
        <a:bodyPr/>
        <a:lstStyle/>
        <a:p>
          <a:endParaRPr lang="en-US"/>
        </a:p>
      </dgm:t>
    </dgm:pt>
    <dgm:pt modelId="{DF618719-5B81-4C95-9CFC-D2CAE80DE2E7}">
      <dgm:prSet phldrT="[Text]" custT="1"/>
      <dgm:spPr/>
      <dgm:t>
        <a:bodyPr/>
        <a:lstStyle/>
        <a:p>
          <a:r>
            <a:rPr lang="en-US" sz="1200" b="1" dirty="0"/>
            <a:t>Understand different types of authorizations</a:t>
          </a:r>
        </a:p>
      </dgm:t>
    </dgm:pt>
    <dgm:pt modelId="{285F0595-7732-467B-8CDA-2458201FBF1E}" type="parTrans" cxnId="{F8CEBB57-92E6-47E9-8204-D211D7660560}">
      <dgm:prSet/>
      <dgm:spPr/>
      <dgm:t>
        <a:bodyPr/>
        <a:lstStyle/>
        <a:p>
          <a:endParaRPr lang="en-US" sz="1100"/>
        </a:p>
      </dgm:t>
    </dgm:pt>
    <dgm:pt modelId="{3D636F0B-6888-4A6B-985E-B63009B7A8FA}" type="sibTrans" cxnId="{F8CEBB57-92E6-47E9-8204-D211D7660560}">
      <dgm:prSet/>
      <dgm:spPr/>
      <dgm:t>
        <a:bodyPr/>
        <a:lstStyle/>
        <a:p>
          <a:endParaRPr lang="en-US" sz="1100" dirty="0"/>
        </a:p>
      </dgm:t>
    </dgm:pt>
    <dgm:pt modelId="{6229C651-AE0D-4AF7-8D5B-1C6817109C28}">
      <dgm:prSet phldrT="[Text]" custT="1"/>
      <dgm:spPr/>
      <dgm:t>
        <a:bodyPr/>
        <a:lstStyle/>
        <a:p>
          <a:r>
            <a:rPr lang="en-US" sz="1200" b="1" dirty="0"/>
            <a:t>Understand authorization decisions</a:t>
          </a:r>
        </a:p>
      </dgm:t>
    </dgm:pt>
    <dgm:pt modelId="{4CD6EAE9-D339-477E-8A34-13E94CBB84CE}" type="parTrans" cxnId="{23A6AB26-484B-44B5-B010-FA5908C7060F}">
      <dgm:prSet/>
      <dgm:spPr/>
      <dgm:t>
        <a:bodyPr/>
        <a:lstStyle/>
        <a:p>
          <a:endParaRPr lang="en-US" sz="1100"/>
        </a:p>
      </dgm:t>
    </dgm:pt>
    <dgm:pt modelId="{FBC1C42F-4CD8-46A9-8B33-0518FE38BEA8}" type="sibTrans" cxnId="{23A6AB26-484B-44B5-B010-FA5908C7060F}">
      <dgm:prSet/>
      <dgm:spPr/>
      <dgm:t>
        <a:bodyPr/>
        <a:lstStyle/>
        <a:p>
          <a:endParaRPr lang="en-US" sz="1100" dirty="0"/>
        </a:p>
      </dgm:t>
    </dgm:pt>
    <dgm:pt modelId="{03FE3BED-DFC4-4EE8-88C4-CF768B8DE42E}">
      <dgm:prSet phldrT="[Text]" custT="1"/>
      <dgm:spPr/>
      <dgm:t>
        <a:bodyPr/>
        <a:lstStyle/>
        <a:p>
          <a:r>
            <a:rPr lang="en-US" sz="1200" b="1" dirty="0"/>
            <a:t>Assemble Security Authorization Package</a:t>
          </a:r>
        </a:p>
      </dgm:t>
    </dgm:pt>
    <dgm:pt modelId="{B66F137F-E007-4486-8341-DECAFBB8B6E8}" type="parTrans" cxnId="{DBE31EC1-9232-44BD-B510-358C0BF269FA}">
      <dgm:prSet/>
      <dgm:spPr/>
      <dgm:t>
        <a:bodyPr/>
        <a:lstStyle/>
        <a:p>
          <a:endParaRPr lang="en-US" sz="1100"/>
        </a:p>
      </dgm:t>
    </dgm:pt>
    <dgm:pt modelId="{9DB9CFE8-A632-4D93-822F-0FD71A3E9CAC}" type="sibTrans" cxnId="{DBE31EC1-9232-44BD-B510-358C0BF269FA}">
      <dgm:prSet/>
      <dgm:spPr/>
      <dgm:t>
        <a:bodyPr/>
        <a:lstStyle/>
        <a:p>
          <a:endParaRPr lang="en-US" sz="1100"/>
        </a:p>
      </dgm:t>
    </dgm:pt>
    <dgm:pt modelId="{B4CD29C7-7AB0-4137-8813-466EFE87719C}">
      <dgm:prSet phldrT="[Text]" custT="1"/>
      <dgm:spPr/>
      <dgm:t>
        <a:bodyPr/>
        <a:lstStyle/>
        <a:p>
          <a:r>
            <a:rPr lang="en-US" sz="1200" b="1" dirty="0"/>
            <a:t>Understand where and how to document authorization decision</a:t>
          </a:r>
        </a:p>
      </dgm:t>
    </dgm:pt>
    <dgm:pt modelId="{A8D3F0D3-A182-4041-AB80-39B48A87DCF5}" type="parTrans" cxnId="{855CBB64-FE2C-4B8F-88A9-170EC8355F34}">
      <dgm:prSet/>
      <dgm:spPr/>
      <dgm:t>
        <a:bodyPr/>
        <a:lstStyle/>
        <a:p>
          <a:endParaRPr lang="en-US" sz="1100"/>
        </a:p>
      </dgm:t>
    </dgm:pt>
    <dgm:pt modelId="{669E8122-C43D-40AC-B46C-53B37EE6C91F}" type="sibTrans" cxnId="{855CBB64-FE2C-4B8F-88A9-170EC8355F34}">
      <dgm:prSet/>
      <dgm:spPr/>
      <dgm:t>
        <a:bodyPr/>
        <a:lstStyle/>
        <a:p>
          <a:endParaRPr lang="en-US" sz="1100"/>
        </a:p>
      </dgm:t>
    </dgm:pt>
    <dgm:pt modelId="{594278E1-1EDD-44D7-9B78-EA1E78129006}" type="pres">
      <dgm:prSet presAssocID="{FF0145CB-7893-4AA2-8368-FBEF98F25136}" presName="Name0" presStyleCnt="0">
        <dgm:presLayoutVars>
          <dgm:dir/>
          <dgm:animLvl val="lvl"/>
          <dgm:resizeHandles val="exact"/>
        </dgm:presLayoutVars>
      </dgm:prSet>
      <dgm:spPr/>
    </dgm:pt>
    <dgm:pt modelId="{8D610E95-077C-43D9-A08A-41C0DA3994EE}" type="pres">
      <dgm:prSet presAssocID="{DF618719-5B81-4C95-9CFC-D2CAE80DE2E7}" presName="parTxOnly" presStyleLbl="node1" presStyleIdx="0" presStyleCnt="4" custScaleX="119709" custScaleY="129190">
        <dgm:presLayoutVars>
          <dgm:chMax val="0"/>
          <dgm:chPref val="0"/>
          <dgm:bulletEnabled val="1"/>
        </dgm:presLayoutVars>
      </dgm:prSet>
      <dgm:spPr/>
    </dgm:pt>
    <dgm:pt modelId="{B72761A9-E5C3-4FC2-83D7-703813C7AB1C}" type="pres">
      <dgm:prSet presAssocID="{3D636F0B-6888-4A6B-985E-B63009B7A8FA}" presName="parTxOnlySpace" presStyleCnt="0"/>
      <dgm:spPr/>
    </dgm:pt>
    <dgm:pt modelId="{7EB4C440-397D-4D72-B075-67D3D95B9CED}" type="pres">
      <dgm:prSet presAssocID="{6229C651-AE0D-4AF7-8D5B-1C6817109C28}" presName="parTxOnly" presStyleLbl="node1" presStyleIdx="1" presStyleCnt="4" custScaleX="115895" custScaleY="134144">
        <dgm:presLayoutVars>
          <dgm:chMax val="0"/>
          <dgm:chPref val="0"/>
          <dgm:bulletEnabled val="1"/>
        </dgm:presLayoutVars>
      </dgm:prSet>
      <dgm:spPr/>
    </dgm:pt>
    <dgm:pt modelId="{4193942C-9423-483E-800D-44C9B07B18C6}" type="pres">
      <dgm:prSet presAssocID="{FBC1C42F-4CD8-46A9-8B33-0518FE38BEA8}" presName="parTxOnlySpace" presStyleCnt="0"/>
      <dgm:spPr/>
    </dgm:pt>
    <dgm:pt modelId="{D5854D9F-C93C-49CE-A448-AD80C9B1EC64}" type="pres">
      <dgm:prSet presAssocID="{03FE3BED-DFC4-4EE8-88C4-CF768B8DE42E}" presName="parTxOnly" presStyleLbl="node1" presStyleIdx="2" presStyleCnt="4" custScaleX="154331" custScaleY="117297">
        <dgm:presLayoutVars>
          <dgm:chMax val="0"/>
          <dgm:chPref val="0"/>
          <dgm:bulletEnabled val="1"/>
        </dgm:presLayoutVars>
      </dgm:prSet>
      <dgm:spPr/>
    </dgm:pt>
    <dgm:pt modelId="{3C7B9710-AFD9-4BE3-931F-A7C324848D85}" type="pres">
      <dgm:prSet presAssocID="{9DB9CFE8-A632-4D93-822F-0FD71A3E9CAC}" presName="parTxOnlySpace" presStyleCnt="0"/>
      <dgm:spPr/>
    </dgm:pt>
    <dgm:pt modelId="{BFB36109-EA58-486D-B9B8-2D0D93FD8982}" type="pres">
      <dgm:prSet presAssocID="{B4CD29C7-7AB0-4137-8813-466EFE87719C}" presName="parTxOnly" presStyleLbl="node1" presStyleIdx="3" presStyleCnt="4" custScaleX="122593" custScaleY="129475">
        <dgm:presLayoutVars>
          <dgm:chMax val="0"/>
          <dgm:chPref val="0"/>
          <dgm:bulletEnabled val="1"/>
        </dgm:presLayoutVars>
      </dgm:prSet>
      <dgm:spPr/>
    </dgm:pt>
  </dgm:ptLst>
  <dgm:cxnLst>
    <dgm:cxn modelId="{BB1F780E-8107-45DA-AB1A-799AF6942EED}" type="presOf" srcId="{6229C651-AE0D-4AF7-8D5B-1C6817109C28}" destId="{7EB4C440-397D-4D72-B075-67D3D95B9CED}" srcOrd="0" destOrd="0" presId="urn:microsoft.com/office/officeart/2005/8/layout/chevron1"/>
    <dgm:cxn modelId="{23A6AB26-484B-44B5-B010-FA5908C7060F}" srcId="{FF0145CB-7893-4AA2-8368-FBEF98F25136}" destId="{6229C651-AE0D-4AF7-8D5B-1C6817109C28}" srcOrd="1" destOrd="0" parTransId="{4CD6EAE9-D339-477E-8A34-13E94CBB84CE}" sibTransId="{FBC1C42F-4CD8-46A9-8B33-0518FE38BEA8}"/>
    <dgm:cxn modelId="{85E57E39-85E2-453C-AA39-EF242284576D}" type="presOf" srcId="{DF618719-5B81-4C95-9CFC-D2CAE80DE2E7}" destId="{8D610E95-077C-43D9-A08A-41C0DA3994EE}" srcOrd="0" destOrd="0" presId="urn:microsoft.com/office/officeart/2005/8/layout/chevron1"/>
    <dgm:cxn modelId="{F8CEBB57-92E6-47E9-8204-D211D7660560}" srcId="{FF0145CB-7893-4AA2-8368-FBEF98F25136}" destId="{DF618719-5B81-4C95-9CFC-D2CAE80DE2E7}" srcOrd="0" destOrd="0" parTransId="{285F0595-7732-467B-8CDA-2458201FBF1E}" sibTransId="{3D636F0B-6888-4A6B-985E-B63009B7A8FA}"/>
    <dgm:cxn modelId="{5F876958-1B48-47CB-AB47-248880B23512}" type="presOf" srcId="{B4CD29C7-7AB0-4137-8813-466EFE87719C}" destId="{BFB36109-EA58-486D-B9B8-2D0D93FD8982}" srcOrd="0" destOrd="0" presId="urn:microsoft.com/office/officeart/2005/8/layout/chevron1"/>
    <dgm:cxn modelId="{855CBB64-FE2C-4B8F-88A9-170EC8355F34}" srcId="{FF0145CB-7893-4AA2-8368-FBEF98F25136}" destId="{B4CD29C7-7AB0-4137-8813-466EFE87719C}" srcOrd="3" destOrd="0" parTransId="{A8D3F0D3-A182-4041-AB80-39B48A87DCF5}" sibTransId="{669E8122-C43D-40AC-B46C-53B37EE6C91F}"/>
    <dgm:cxn modelId="{12BCB7A2-BF53-4E1C-9B54-4DFCFCFCA3E7}" type="presOf" srcId="{03FE3BED-DFC4-4EE8-88C4-CF768B8DE42E}" destId="{D5854D9F-C93C-49CE-A448-AD80C9B1EC64}" srcOrd="0" destOrd="0" presId="urn:microsoft.com/office/officeart/2005/8/layout/chevron1"/>
    <dgm:cxn modelId="{88AFF2AF-382B-4B54-B26B-8C0F0038C678}" type="presOf" srcId="{FF0145CB-7893-4AA2-8368-FBEF98F25136}" destId="{594278E1-1EDD-44D7-9B78-EA1E78129006}" srcOrd="0" destOrd="0" presId="urn:microsoft.com/office/officeart/2005/8/layout/chevron1"/>
    <dgm:cxn modelId="{DBE31EC1-9232-44BD-B510-358C0BF269FA}" srcId="{FF0145CB-7893-4AA2-8368-FBEF98F25136}" destId="{03FE3BED-DFC4-4EE8-88C4-CF768B8DE42E}" srcOrd="2" destOrd="0" parTransId="{B66F137F-E007-4486-8341-DECAFBB8B6E8}" sibTransId="{9DB9CFE8-A632-4D93-822F-0FD71A3E9CAC}"/>
    <dgm:cxn modelId="{8BD773D3-B9C7-44F4-A986-636FFDDB96ED}" type="presParOf" srcId="{594278E1-1EDD-44D7-9B78-EA1E78129006}" destId="{8D610E95-077C-43D9-A08A-41C0DA3994EE}" srcOrd="0" destOrd="0" presId="urn:microsoft.com/office/officeart/2005/8/layout/chevron1"/>
    <dgm:cxn modelId="{290CEA0D-C8E0-43A2-BC70-A7938725A813}" type="presParOf" srcId="{594278E1-1EDD-44D7-9B78-EA1E78129006}" destId="{B72761A9-E5C3-4FC2-83D7-703813C7AB1C}" srcOrd="1" destOrd="0" presId="urn:microsoft.com/office/officeart/2005/8/layout/chevron1"/>
    <dgm:cxn modelId="{5FED8F2B-63A3-48EF-B9E0-AA2243F521F8}" type="presParOf" srcId="{594278E1-1EDD-44D7-9B78-EA1E78129006}" destId="{7EB4C440-397D-4D72-B075-67D3D95B9CED}" srcOrd="2" destOrd="0" presId="urn:microsoft.com/office/officeart/2005/8/layout/chevron1"/>
    <dgm:cxn modelId="{D2B85268-1C9B-40FE-B873-B4BDBB862038}" type="presParOf" srcId="{594278E1-1EDD-44D7-9B78-EA1E78129006}" destId="{4193942C-9423-483E-800D-44C9B07B18C6}" srcOrd="3" destOrd="0" presId="urn:microsoft.com/office/officeart/2005/8/layout/chevron1"/>
    <dgm:cxn modelId="{A7E13046-0C85-4A08-B8F3-E3628EF5947F}" type="presParOf" srcId="{594278E1-1EDD-44D7-9B78-EA1E78129006}" destId="{D5854D9F-C93C-49CE-A448-AD80C9B1EC64}" srcOrd="4" destOrd="0" presId="urn:microsoft.com/office/officeart/2005/8/layout/chevron1"/>
    <dgm:cxn modelId="{6CD19F1A-BC3B-4B82-BA9C-4040FC6F6944}" type="presParOf" srcId="{594278E1-1EDD-44D7-9B78-EA1E78129006}" destId="{3C7B9710-AFD9-4BE3-931F-A7C324848D85}" srcOrd="5" destOrd="0" presId="urn:microsoft.com/office/officeart/2005/8/layout/chevron1"/>
    <dgm:cxn modelId="{66C323E7-0931-4992-A12A-65B6E35F3261}" type="presParOf" srcId="{594278E1-1EDD-44D7-9B78-EA1E78129006}" destId="{BFB36109-EA58-486D-B9B8-2D0D93FD8982}" srcOrd="6" destOrd="0" presId="urn:microsoft.com/office/officeart/2005/8/layout/chevron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21A2E13-737E-4376-850E-C28B8680E60A}" type="doc">
      <dgm:prSet loTypeId="urn:microsoft.com/office/officeart/2005/8/layout/bProcess3" loCatId="process" qsTypeId="urn:microsoft.com/office/officeart/2005/8/quickstyle/simple4" qsCatId="simple" csTypeId="urn:microsoft.com/office/officeart/2005/8/colors/accent1_1" csCatId="accent1" phldr="1"/>
      <dgm:spPr/>
      <dgm:t>
        <a:bodyPr/>
        <a:lstStyle/>
        <a:p>
          <a:endParaRPr lang="en-US"/>
        </a:p>
      </dgm:t>
    </dgm:pt>
    <dgm:pt modelId="{8B184AD8-405C-4B35-B905-C94B38F5ED2E}">
      <dgm:prSet phldrT="[Text]" custT="1"/>
      <dgm:spPr/>
      <dgm:t>
        <a:bodyPr/>
        <a:lstStyle/>
        <a:p>
          <a:r>
            <a:rPr lang="en-US" sz="1200" b="1" dirty="0"/>
            <a:t>Prepare</a:t>
          </a:r>
        </a:p>
      </dgm:t>
    </dgm:pt>
    <dgm:pt modelId="{02F39E1A-A9CB-4D06-A1B5-C668852FDB64}" type="parTrans" cxnId="{DB727824-F74B-4058-9086-5666616882A2}">
      <dgm:prSet/>
      <dgm:spPr/>
      <dgm:t>
        <a:bodyPr/>
        <a:lstStyle/>
        <a:p>
          <a:endParaRPr lang="en-US" sz="2000"/>
        </a:p>
      </dgm:t>
    </dgm:pt>
    <dgm:pt modelId="{5C689EDC-CC02-4F8A-8CF2-F5A88E61F2C7}" type="sibTrans" cxnId="{DB727824-F74B-4058-9086-5666616882A2}">
      <dgm:prSet/>
      <dgm:spPr/>
      <dgm:t>
        <a:bodyPr/>
        <a:lstStyle/>
        <a:p>
          <a:endParaRPr lang="en-US" sz="2000" dirty="0"/>
        </a:p>
      </dgm:t>
    </dgm:pt>
    <dgm:pt modelId="{D9E45141-BD1E-4A41-9E8D-184ACFA28F89}">
      <dgm:prSet phldrT="[Text]" custT="1"/>
      <dgm:spPr>
        <a:ln w="76200">
          <a:noFill/>
        </a:ln>
      </dgm:spPr>
      <dgm:t>
        <a:bodyPr/>
        <a:lstStyle/>
        <a:p>
          <a:r>
            <a:rPr lang="en-US" sz="1200" b="1" dirty="0"/>
            <a:t>Categorize</a:t>
          </a:r>
        </a:p>
      </dgm:t>
    </dgm:pt>
    <dgm:pt modelId="{17510B65-46DA-40FD-A85F-9A52EDD44B54}" type="parTrans" cxnId="{5A715B4F-A428-4DEC-85EE-4DC454C6CB7D}">
      <dgm:prSet/>
      <dgm:spPr/>
      <dgm:t>
        <a:bodyPr/>
        <a:lstStyle/>
        <a:p>
          <a:endParaRPr lang="en-US" sz="2000"/>
        </a:p>
      </dgm:t>
    </dgm:pt>
    <dgm:pt modelId="{4C50F2BA-1243-4AE9-861E-8FF5AE3A5E83}" type="sibTrans" cxnId="{5A715B4F-A428-4DEC-85EE-4DC454C6CB7D}">
      <dgm:prSet/>
      <dgm:spPr/>
      <dgm:t>
        <a:bodyPr/>
        <a:lstStyle/>
        <a:p>
          <a:endParaRPr lang="en-US" sz="2000" dirty="0"/>
        </a:p>
      </dgm:t>
    </dgm:pt>
    <dgm:pt modelId="{750E1E17-F158-4928-A813-EC0D92BADB42}">
      <dgm:prSet phldrT="[Text]" custT="1"/>
      <dgm:spPr>
        <a:ln w="76200">
          <a:noFill/>
        </a:ln>
      </dgm:spPr>
      <dgm:t>
        <a:bodyPr/>
        <a:lstStyle/>
        <a:p>
          <a:r>
            <a:rPr lang="en-US" sz="1200" b="1" dirty="0"/>
            <a:t>Getting Started</a:t>
          </a:r>
        </a:p>
      </dgm:t>
    </dgm:pt>
    <dgm:pt modelId="{DB5068AF-C72D-4C3A-93B8-642F3C09135B}" type="parTrans" cxnId="{6011829B-5F38-4C47-B17E-51D39C49B715}">
      <dgm:prSet/>
      <dgm:spPr/>
      <dgm:t>
        <a:bodyPr/>
        <a:lstStyle/>
        <a:p>
          <a:endParaRPr lang="en-US" sz="2000"/>
        </a:p>
      </dgm:t>
    </dgm:pt>
    <dgm:pt modelId="{B079AFEC-533F-4DD9-8B7C-6F73A65EC280}" type="sibTrans" cxnId="{6011829B-5F38-4C47-B17E-51D39C49B715}">
      <dgm:prSet/>
      <dgm:spPr/>
      <dgm:t>
        <a:bodyPr/>
        <a:lstStyle/>
        <a:p>
          <a:endParaRPr lang="en-US" sz="2000" dirty="0"/>
        </a:p>
      </dgm:t>
    </dgm:pt>
    <dgm:pt modelId="{2C736703-CF5D-4C57-9F2F-FCE7ABE4C8A6}">
      <dgm:prSet phldrT="[Text]" custT="1"/>
      <dgm:spPr>
        <a:ln w="76200">
          <a:noFill/>
        </a:ln>
      </dgm:spPr>
      <dgm:t>
        <a:bodyPr/>
        <a:lstStyle/>
        <a:p>
          <a:r>
            <a:rPr lang="en-US" sz="1200" b="1" dirty="0"/>
            <a:t>Select</a:t>
          </a:r>
        </a:p>
      </dgm:t>
    </dgm:pt>
    <dgm:pt modelId="{767FA026-3F3A-44A1-8BF7-7ADA048B1951}" type="parTrans" cxnId="{F4231A56-A7DA-4AB0-8DA3-DC68D0F097CF}">
      <dgm:prSet/>
      <dgm:spPr/>
      <dgm:t>
        <a:bodyPr/>
        <a:lstStyle/>
        <a:p>
          <a:endParaRPr lang="en-US" sz="2000"/>
        </a:p>
      </dgm:t>
    </dgm:pt>
    <dgm:pt modelId="{07ACC68C-94C5-4846-9515-63EF9C643CD8}" type="sibTrans" cxnId="{F4231A56-A7DA-4AB0-8DA3-DC68D0F097CF}">
      <dgm:prSet/>
      <dgm:spPr/>
      <dgm:t>
        <a:bodyPr/>
        <a:lstStyle/>
        <a:p>
          <a:endParaRPr lang="en-US" sz="2000" dirty="0"/>
        </a:p>
      </dgm:t>
    </dgm:pt>
    <dgm:pt modelId="{40C2C847-8CF3-4536-93EC-3F5282D620FA}">
      <dgm:prSet phldrT="[Text]" custT="1"/>
      <dgm:spPr/>
      <dgm:t>
        <a:bodyPr/>
        <a:lstStyle/>
        <a:p>
          <a:r>
            <a:rPr lang="en-US" sz="1200" b="1" dirty="0"/>
            <a:t>Implement</a:t>
          </a:r>
        </a:p>
      </dgm:t>
    </dgm:pt>
    <dgm:pt modelId="{13464C8A-E63E-4363-BFA5-C9BB9B523A7A}" type="parTrans" cxnId="{0768B6FB-9EA1-453B-9AAF-3E599E2E417E}">
      <dgm:prSet/>
      <dgm:spPr/>
      <dgm:t>
        <a:bodyPr/>
        <a:lstStyle/>
        <a:p>
          <a:endParaRPr lang="en-US" sz="2000"/>
        </a:p>
      </dgm:t>
    </dgm:pt>
    <dgm:pt modelId="{FC38957C-BEF2-46AD-ADAF-60D9657924C2}" type="sibTrans" cxnId="{0768B6FB-9EA1-453B-9AAF-3E599E2E417E}">
      <dgm:prSet/>
      <dgm:spPr/>
      <dgm:t>
        <a:bodyPr/>
        <a:lstStyle/>
        <a:p>
          <a:endParaRPr lang="en-US" sz="2000" dirty="0"/>
        </a:p>
      </dgm:t>
    </dgm:pt>
    <dgm:pt modelId="{F4E5D7A8-CA0A-48CD-8032-A91F98917301}">
      <dgm:prSet phldrT="[Text]" custT="1"/>
      <dgm:spPr>
        <a:ln w="76200">
          <a:noFill/>
        </a:ln>
      </dgm:spPr>
      <dgm:t>
        <a:bodyPr/>
        <a:lstStyle/>
        <a:p>
          <a:r>
            <a:rPr lang="en-US" sz="1200" b="1" dirty="0"/>
            <a:t>Assess</a:t>
          </a:r>
        </a:p>
      </dgm:t>
    </dgm:pt>
    <dgm:pt modelId="{1A940596-01F3-46E1-A069-17EBA7CA8AC2}" type="parTrans" cxnId="{F914993D-88E5-44C6-9E19-DC1A2631EB09}">
      <dgm:prSet/>
      <dgm:spPr/>
      <dgm:t>
        <a:bodyPr/>
        <a:lstStyle/>
        <a:p>
          <a:endParaRPr lang="en-US" sz="2000"/>
        </a:p>
      </dgm:t>
    </dgm:pt>
    <dgm:pt modelId="{9745D8E4-1C51-4AA7-BBBB-CE84D215D5E1}" type="sibTrans" cxnId="{F914993D-88E5-44C6-9E19-DC1A2631EB09}">
      <dgm:prSet/>
      <dgm:spPr/>
      <dgm:t>
        <a:bodyPr/>
        <a:lstStyle/>
        <a:p>
          <a:endParaRPr lang="en-US" sz="2000" dirty="0"/>
        </a:p>
      </dgm:t>
    </dgm:pt>
    <dgm:pt modelId="{6DCE8126-E3DD-4DA1-8FF0-CD0933D570B8}">
      <dgm:prSet phldrT="[Text]" custT="1"/>
      <dgm:spPr>
        <a:ln w="76200">
          <a:noFill/>
        </a:ln>
      </dgm:spPr>
      <dgm:t>
        <a:bodyPr/>
        <a:lstStyle/>
        <a:p>
          <a:r>
            <a:rPr lang="en-US" sz="1200" b="1" dirty="0"/>
            <a:t>Authorize</a:t>
          </a:r>
        </a:p>
      </dgm:t>
    </dgm:pt>
    <dgm:pt modelId="{79A21A06-9843-4161-83F1-AFA803610165}" type="parTrans" cxnId="{EF3DC96D-A86C-414F-9147-A7981B7FF65D}">
      <dgm:prSet/>
      <dgm:spPr/>
      <dgm:t>
        <a:bodyPr/>
        <a:lstStyle/>
        <a:p>
          <a:endParaRPr lang="en-US" sz="2000"/>
        </a:p>
      </dgm:t>
    </dgm:pt>
    <dgm:pt modelId="{5D56279D-6AB8-40FB-B507-832632E9C96D}" type="sibTrans" cxnId="{EF3DC96D-A86C-414F-9147-A7981B7FF65D}">
      <dgm:prSet/>
      <dgm:spPr/>
      <dgm:t>
        <a:bodyPr/>
        <a:lstStyle/>
        <a:p>
          <a:endParaRPr lang="en-US" sz="2000" dirty="0"/>
        </a:p>
      </dgm:t>
    </dgm:pt>
    <dgm:pt modelId="{0F3997A0-F4E5-4E2F-8040-DEAC4082AEE4}">
      <dgm:prSet phldrT="[Text]" custT="1"/>
      <dgm:spPr>
        <a:ln w="76200">
          <a:solidFill>
            <a:srgbClr val="FF0000"/>
          </a:solidFill>
        </a:ln>
      </dgm:spPr>
      <dgm:t>
        <a:bodyPr/>
        <a:lstStyle/>
        <a:p>
          <a:r>
            <a:rPr lang="en-US" sz="1200" b="1" dirty="0"/>
            <a:t>Monitor</a:t>
          </a:r>
        </a:p>
      </dgm:t>
    </dgm:pt>
    <dgm:pt modelId="{7E4D000A-23B0-4653-850D-69A9BF7FCE03}" type="parTrans" cxnId="{F275BDEC-E393-474C-ADE4-214E24286A59}">
      <dgm:prSet/>
      <dgm:spPr/>
      <dgm:t>
        <a:bodyPr/>
        <a:lstStyle/>
        <a:p>
          <a:endParaRPr lang="en-US"/>
        </a:p>
      </dgm:t>
    </dgm:pt>
    <dgm:pt modelId="{CD839727-CB92-4119-82CF-CDC7A5BEC7F0}" type="sibTrans" cxnId="{F275BDEC-E393-474C-ADE4-214E24286A59}">
      <dgm:prSet/>
      <dgm:spPr/>
      <dgm:t>
        <a:bodyPr/>
        <a:lstStyle/>
        <a:p>
          <a:endParaRPr lang="en-US"/>
        </a:p>
      </dgm:t>
    </dgm:pt>
    <dgm:pt modelId="{36E45DE1-6046-4455-A7E7-3FE7A4968277}" type="pres">
      <dgm:prSet presAssocID="{321A2E13-737E-4376-850E-C28B8680E60A}" presName="Name0" presStyleCnt="0">
        <dgm:presLayoutVars>
          <dgm:dir/>
          <dgm:resizeHandles val="exact"/>
        </dgm:presLayoutVars>
      </dgm:prSet>
      <dgm:spPr/>
    </dgm:pt>
    <dgm:pt modelId="{F7A477D0-6DDE-4589-9118-387D4800AC19}" type="pres">
      <dgm:prSet presAssocID="{750E1E17-F158-4928-A813-EC0D92BADB42}" presName="node" presStyleLbl="node1" presStyleIdx="0" presStyleCnt="8">
        <dgm:presLayoutVars>
          <dgm:bulletEnabled val="1"/>
        </dgm:presLayoutVars>
      </dgm:prSet>
      <dgm:spPr/>
    </dgm:pt>
    <dgm:pt modelId="{DBDBC523-9D57-4D4F-86DF-2C3DF69860E0}" type="pres">
      <dgm:prSet presAssocID="{B079AFEC-533F-4DD9-8B7C-6F73A65EC280}" presName="sibTrans" presStyleLbl="sibTrans1D1" presStyleIdx="0" presStyleCnt="7"/>
      <dgm:spPr/>
    </dgm:pt>
    <dgm:pt modelId="{205F7B78-4EFF-4FCD-9025-4A63E74480AC}" type="pres">
      <dgm:prSet presAssocID="{B079AFEC-533F-4DD9-8B7C-6F73A65EC280}" presName="connectorText" presStyleLbl="sibTrans1D1" presStyleIdx="0" presStyleCnt="7"/>
      <dgm:spPr/>
    </dgm:pt>
    <dgm:pt modelId="{CAA1336C-A8C7-4124-AC4A-A9FD54D8EA33}" type="pres">
      <dgm:prSet presAssocID="{8B184AD8-405C-4B35-B905-C94B38F5ED2E}" presName="node" presStyleLbl="node1" presStyleIdx="1" presStyleCnt="8">
        <dgm:presLayoutVars>
          <dgm:bulletEnabled val="1"/>
        </dgm:presLayoutVars>
      </dgm:prSet>
      <dgm:spPr/>
    </dgm:pt>
    <dgm:pt modelId="{DF20F269-E0F1-42ED-90D4-4858328EC147}" type="pres">
      <dgm:prSet presAssocID="{5C689EDC-CC02-4F8A-8CF2-F5A88E61F2C7}" presName="sibTrans" presStyleLbl="sibTrans1D1" presStyleIdx="1" presStyleCnt="7"/>
      <dgm:spPr/>
    </dgm:pt>
    <dgm:pt modelId="{EBABE4D6-3CA0-4D35-BD5E-6A2E81BB7885}" type="pres">
      <dgm:prSet presAssocID="{5C689EDC-CC02-4F8A-8CF2-F5A88E61F2C7}" presName="connectorText" presStyleLbl="sibTrans1D1" presStyleIdx="1" presStyleCnt="7"/>
      <dgm:spPr/>
    </dgm:pt>
    <dgm:pt modelId="{9D5E5C44-9F38-41F2-8EE7-FA2396FA1FB3}" type="pres">
      <dgm:prSet presAssocID="{D9E45141-BD1E-4A41-9E8D-184ACFA28F89}" presName="node" presStyleLbl="node1" presStyleIdx="2" presStyleCnt="8">
        <dgm:presLayoutVars>
          <dgm:bulletEnabled val="1"/>
        </dgm:presLayoutVars>
      </dgm:prSet>
      <dgm:spPr/>
    </dgm:pt>
    <dgm:pt modelId="{B504766D-E95E-49F6-BC3A-6B6CBE2F059A}" type="pres">
      <dgm:prSet presAssocID="{4C50F2BA-1243-4AE9-861E-8FF5AE3A5E83}" presName="sibTrans" presStyleLbl="sibTrans1D1" presStyleIdx="2" presStyleCnt="7"/>
      <dgm:spPr/>
    </dgm:pt>
    <dgm:pt modelId="{882B0D5C-C47F-47B9-9D47-524959EEEF4D}" type="pres">
      <dgm:prSet presAssocID="{4C50F2BA-1243-4AE9-861E-8FF5AE3A5E83}" presName="connectorText" presStyleLbl="sibTrans1D1" presStyleIdx="2" presStyleCnt="7"/>
      <dgm:spPr/>
    </dgm:pt>
    <dgm:pt modelId="{D65F4250-DE1C-4500-8080-7E3B7E522741}" type="pres">
      <dgm:prSet presAssocID="{2C736703-CF5D-4C57-9F2F-FCE7ABE4C8A6}" presName="node" presStyleLbl="node1" presStyleIdx="3" presStyleCnt="8">
        <dgm:presLayoutVars>
          <dgm:bulletEnabled val="1"/>
        </dgm:presLayoutVars>
      </dgm:prSet>
      <dgm:spPr/>
    </dgm:pt>
    <dgm:pt modelId="{A98DFC26-48E8-47BA-ADD0-189B670B6C3D}" type="pres">
      <dgm:prSet presAssocID="{07ACC68C-94C5-4846-9515-63EF9C643CD8}" presName="sibTrans" presStyleLbl="sibTrans1D1" presStyleIdx="3" presStyleCnt="7"/>
      <dgm:spPr/>
    </dgm:pt>
    <dgm:pt modelId="{93742FFF-2102-4D4C-B65B-CFB5D587DFF1}" type="pres">
      <dgm:prSet presAssocID="{07ACC68C-94C5-4846-9515-63EF9C643CD8}" presName="connectorText" presStyleLbl="sibTrans1D1" presStyleIdx="3" presStyleCnt="7"/>
      <dgm:spPr/>
    </dgm:pt>
    <dgm:pt modelId="{E78F0D11-61BD-432C-A0C7-DA619BA89B83}" type="pres">
      <dgm:prSet presAssocID="{40C2C847-8CF3-4536-93EC-3F5282D620FA}" presName="node" presStyleLbl="node1" presStyleIdx="4" presStyleCnt="8">
        <dgm:presLayoutVars>
          <dgm:bulletEnabled val="1"/>
        </dgm:presLayoutVars>
      </dgm:prSet>
      <dgm:spPr/>
    </dgm:pt>
    <dgm:pt modelId="{F4509DB1-13AD-4009-85BD-2E81B63DA7BB}" type="pres">
      <dgm:prSet presAssocID="{FC38957C-BEF2-46AD-ADAF-60D9657924C2}" presName="sibTrans" presStyleLbl="sibTrans1D1" presStyleIdx="4" presStyleCnt="7"/>
      <dgm:spPr/>
    </dgm:pt>
    <dgm:pt modelId="{700822BE-0758-462C-A1BB-A32333B85D3B}" type="pres">
      <dgm:prSet presAssocID="{FC38957C-BEF2-46AD-ADAF-60D9657924C2}" presName="connectorText" presStyleLbl="sibTrans1D1" presStyleIdx="4" presStyleCnt="7"/>
      <dgm:spPr/>
    </dgm:pt>
    <dgm:pt modelId="{562ABA18-BAE5-4896-B89F-F495D57763B7}" type="pres">
      <dgm:prSet presAssocID="{F4E5D7A8-CA0A-48CD-8032-A91F98917301}" presName="node" presStyleLbl="node1" presStyleIdx="5" presStyleCnt="8">
        <dgm:presLayoutVars>
          <dgm:bulletEnabled val="1"/>
        </dgm:presLayoutVars>
      </dgm:prSet>
      <dgm:spPr/>
    </dgm:pt>
    <dgm:pt modelId="{224DA104-5EBB-453C-9743-729876335959}" type="pres">
      <dgm:prSet presAssocID="{9745D8E4-1C51-4AA7-BBBB-CE84D215D5E1}" presName="sibTrans" presStyleLbl="sibTrans1D1" presStyleIdx="5" presStyleCnt="7"/>
      <dgm:spPr/>
    </dgm:pt>
    <dgm:pt modelId="{CEA308EF-8155-452D-BA39-60DF49FFE611}" type="pres">
      <dgm:prSet presAssocID="{9745D8E4-1C51-4AA7-BBBB-CE84D215D5E1}" presName="connectorText" presStyleLbl="sibTrans1D1" presStyleIdx="5" presStyleCnt="7"/>
      <dgm:spPr/>
    </dgm:pt>
    <dgm:pt modelId="{3B388487-17A1-4FD2-840D-0F49D5217BF6}" type="pres">
      <dgm:prSet presAssocID="{6DCE8126-E3DD-4DA1-8FF0-CD0933D570B8}" presName="node" presStyleLbl="node1" presStyleIdx="6" presStyleCnt="8">
        <dgm:presLayoutVars>
          <dgm:bulletEnabled val="1"/>
        </dgm:presLayoutVars>
      </dgm:prSet>
      <dgm:spPr/>
    </dgm:pt>
    <dgm:pt modelId="{10354A3E-4F43-48FC-AE56-81F709E73EBD}" type="pres">
      <dgm:prSet presAssocID="{5D56279D-6AB8-40FB-B507-832632E9C96D}" presName="sibTrans" presStyleLbl="sibTrans1D1" presStyleIdx="6" presStyleCnt="7"/>
      <dgm:spPr/>
    </dgm:pt>
    <dgm:pt modelId="{E2F35471-D459-474D-AC0C-DDE3CD6429CC}" type="pres">
      <dgm:prSet presAssocID="{5D56279D-6AB8-40FB-B507-832632E9C96D}" presName="connectorText" presStyleLbl="sibTrans1D1" presStyleIdx="6" presStyleCnt="7"/>
      <dgm:spPr/>
    </dgm:pt>
    <dgm:pt modelId="{31EFC3F2-C3FD-44C3-8A82-D7E4AC465AB2}" type="pres">
      <dgm:prSet presAssocID="{0F3997A0-F4E5-4E2F-8040-DEAC4082AEE4}" presName="node" presStyleLbl="node1" presStyleIdx="7" presStyleCnt="8">
        <dgm:presLayoutVars>
          <dgm:bulletEnabled val="1"/>
        </dgm:presLayoutVars>
      </dgm:prSet>
      <dgm:spPr/>
    </dgm:pt>
  </dgm:ptLst>
  <dgm:cxnLst>
    <dgm:cxn modelId="{068A090D-F13A-44CE-A6B9-2417C96C9550}" type="presOf" srcId="{5C689EDC-CC02-4F8A-8CF2-F5A88E61F2C7}" destId="{DF20F269-E0F1-42ED-90D4-4858328EC147}" srcOrd="0" destOrd="0" presId="urn:microsoft.com/office/officeart/2005/8/layout/bProcess3"/>
    <dgm:cxn modelId="{33511B1B-C0D8-4BCE-8BC8-45FE3A8DB39F}" type="presOf" srcId="{07ACC68C-94C5-4846-9515-63EF9C643CD8}" destId="{93742FFF-2102-4D4C-B65B-CFB5D587DFF1}" srcOrd="1" destOrd="0" presId="urn:microsoft.com/office/officeart/2005/8/layout/bProcess3"/>
    <dgm:cxn modelId="{FA55261B-577E-4EE6-A5D9-3AB13E3A20CC}" type="presOf" srcId="{B079AFEC-533F-4DD9-8B7C-6F73A65EC280}" destId="{DBDBC523-9D57-4D4F-86DF-2C3DF69860E0}" srcOrd="0" destOrd="0" presId="urn:microsoft.com/office/officeart/2005/8/layout/bProcess3"/>
    <dgm:cxn modelId="{DB727824-F74B-4058-9086-5666616882A2}" srcId="{321A2E13-737E-4376-850E-C28B8680E60A}" destId="{8B184AD8-405C-4B35-B905-C94B38F5ED2E}" srcOrd="1" destOrd="0" parTransId="{02F39E1A-A9CB-4D06-A1B5-C668852FDB64}" sibTransId="{5C689EDC-CC02-4F8A-8CF2-F5A88E61F2C7}"/>
    <dgm:cxn modelId="{02AD2428-AE56-450F-82CE-CE494F52415B}" type="presOf" srcId="{4C50F2BA-1243-4AE9-861E-8FF5AE3A5E83}" destId="{882B0D5C-C47F-47B9-9D47-524959EEEF4D}" srcOrd="1" destOrd="0" presId="urn:microsoft.com/office/officeart/2005/8/layout/bProcess3"/>
    <dgm:cxn modelId="{76B8C729-5C8E-4B16-A97C-2465AAE554D6}" type="presOf" srcId="{2C736703-CF5D-4C57-9F2F-FCE7ABE4C8A6}" destId="{D65F4250-DE1C-4500-8080-7E3B7E522741}" srcOrd="0" destOrd="0" presId="urn:microsoft.com/office/officeart/2005/8/layout/bProcess3"/>
    <dgm:cxn modelId="{9E37292F-973B-4AD8-AFC9-093736CC23E1}" type="presOf" srcId="{07ACC68C-94C5-4846-9515-63EF9C643CD8}" destId="{A98DFC26-48E8-47BA-ADD0-189B670B6C3D}" srcOrd="0" destOrd="0" presId="urn:microsoft.com/office/officeart/2005/8/layout/bProcess3"/>
    <dgm:cxn modelId="{F914993D-88E5-44C6-9E19-DC1A2631EB09}" srcId="{321A2E13-737E-4376-850E-C28B8680E60A}" destId="{F4E5D7A8-CA0A-48CD-8032-A91F98917301}" srcOrd="5" destOrd="0" parTransId="{1A940596-01F3-46E1-A069-17EBA7CA8AC2}" sibTransId="{9745D8E4-1C51-4AA7-BBBB-CE84D215D5E1}"/>
    <dgm:cxn modelId="{39165940-B1E5-46EA-BB28-B122B716FBC6}" type="presOf" srcId="{0F3997A0-F4E5-4E2F-8040-DEAC4082AEE4}" destId="{31EFC3F2-C3FD-44C3-8A82-D7E4AC465AB2}" srcOrd="0" destOrd="0" presId="urn:microsoft.com/office/officeart/2005/8/layout/bProcess3"/>
    <dgm:cxn modelId="{5A715B4F-A428-4DEC-85EE-4DC454C6CB7D}" srcId="{321A2E13-737E-4376-850E-C28B8680E60A}" destId="{D9E45141-BD1E-4A41-9E8D-184ACFA28F89}" srcOrd="2" destOrd="0" parTransId="{17510B65-46DA-40FD-A85F-9A52EDD44B54}" sibTransId="{4C50F2BA-1243-4AE9-861E-8FF5AE3A5E83}"/>
    <dgm:cxn modelId="{7F6E4955-176A-49BE-BC48-9F0633DF9873}" type="presOf" srcId="{5D56279D-6AB8-40FB-B507-832632E9C96D}" destId="{10354A3E-4F43-48FC-AE56-81F709E73EBD}" srcOrd="0" destOrd="0" presId="urn:microsoft.com/office/officeart/2005/8/layout/bProcess3"/>
    <dgm:cxn modelId="{F4231A56-A7DA-4AB0-8DA3-DC68D0F097CF}" srcId="{321A2E13-737E-4376-850E-C28B8680E60A}" destId="{2C736703-CF5D-4C57-9F2F-FCE7ABE4C8A6}" srcOrd="3" destOrd="0" parTransId="{767FA026-3F3A-44A1-8BF7-7ADA048B1951}" sibTransId="{07ACC68C-94C5-4846-9515-63EF9C643CD8}"/>
    <dgm:cxn modelId="{8582DA5B-DA98-49A0-9FFF-B14C598F42E8}" type="presOf" srcId="{F4E5D7A8-CA0A-48CD-8032-A91F98917301}" destId="{562ABA18-BAE5-4896-B89F-F495D57763B7}" srcOrd="0" destOrd="0" presId="urn:microsoft.com/office/officeart/2005/8/layout/bProcess3"/>
    <dgm:cxn modelId="{EF3DC96D-A86C-414F-9147-A7981B7FF65D}" srcId="{321A2E13-737E-4376-850E-C28B8680E60A}" destId="{6DCE8126-E3DD-4DA1-8FF0-CD0933D570B8}" srcOrd="6" destOrd="0" parTransId="{79A21A06-9843-4161-83F1-AFA803610165}" sibTransId="{5D56279D-6AB8-40FB-B507-832632E9C96D}"/>
    <dgm:cxn modelId="{26615195-A5AF-4023-9B2C-D1D125F0ACAB}" type="presOf" srcId="{FC38957C-BEF2-46AD-ADAF-60D9657924C2}" destId="{F4509DB1-13AD-4009-85BD-2E81B63DA7BB}" srcOrd="0" destOrd="0" presId="urn:microsoft.com/office/officeart/2005/8/layout/bProcess3"/>
    <dgm:cxn modelId="{54873498-F0BA-4EBA-A44A-DA37ABFE8DE2}" type="presOf" srcId="{750E1E17-F158-4928-A813-EC0D92BADB42}" destId="{F7A477D0-6DDE-4589-9118-387D4800AC19}" srcOrd="0" destOrd="0" presId="urn:microsoft.com/office/officeart/2005/8/layout/bProcess3"/>
    <dgm:cxn modelId="{6011829B-5F38-4C47-B17E-51D39C49B715}" srcId="{321A2E13-737E-4376-850E-C28B8680E60A}" destId="{750E1E17-F158-4928-A813-EC0D92BADB42}" srcOrd="0" destOrd="0" parTransId="{DB5068AF-C72D-4C3A-93B8-642F3C09135B}" sibTransId="{B079AFEC-533F-4DD9-8B7C-6F73A65EC280}"/>
    <dgm:cxn modelId="{AB1DF59F-10A2-458A-B7C7-6513902BFE7F}" type="presOf" srcId="{4C50F2BA-1243-4AE9-861E-8FF5AE3A5E83}" destId="{B504766D-E95E-49F6-BC3A-6B6CBE2F059A}" srcOrd="0" destOrd="0" presId="urn:microsoft.com/office/officeart/2005/8/layout/bProcess3"/>
    <dgm:cxn modelId="{5A8CFCB7-90B9-460A-9368-CCEAD7FE43A9}" type="presOf" srcId="{8B184AD8-405C-4B35-B905-C94B38F5ED2E}" destId="{CAA1336C-A8C7-4124-AC4A-A9FD54D8EA33}" srcOrd="0" destOrd="0" presId="urn:microsoft.com/office/officeart/2005/8/layout/bProcess3"/>
    <dgm:cxn modelId="{3B1B71BE-1696-422C-BBA5-AD1BC81D6205}" type="presOf" srcId="{321A2E13-737E-4376-850E-C28B8680E60A}" destId="{36E45DE1-6046-4455-A7E7-3FE7A4968277}" srcOrd="0" destOrd="0" presId="urn:microsoft.com/office/officeart/2005/8/layout/bProcess3"/>
    <dgm:cxn modelId="{E9302FCB-A041-4EE5-9E3E-52D3AB053848}" type="presOf" srcId="{D9E45141-BD1E-4A41-9E8D-184ACFA28F89}" destId="{9D5E5C44-9F38-41F2-8EE7-FA2396FA1FB3}" srcOrd="0" destOrd="0" presId="urn:microsoft.com/office/officeart/2005/8/layout/bProcess3"/>
    <dgm:cxn modelId="{A1B039CC-9307-48E0-810D-E7E46A696950}" type="presOf" srcId="{FC38957C-BEF2-46AD-ADAF-60D9657924C2}" destId="{700822BE-0758-462C-A1BB-A32333B85D3B}" srcOrd="1" destOrd="0" presId="urn:microsoft.com/office/officeart/2005/8/layout/bProcess3"/>
    <dgm:cxn modelId="{8F2B2BCF-7971-4D3B-856A-30C506A50CCD}" type="presOf" srcId="{B079AFEC-533F-4DD9-8B7C-6F73A65EC280}" destId="{205F7B78-4EFF-4FCD-9025-4A63E74480AC}" srcOrd="1" destOrd="0" presId="urn:microsoft.com/office/officeart/2005/8/layout/bProcess3"/>
    <dgm:cxn modelId="{501DD0E1-75A3-4CA5-A1E9-7A467F903199}" type="presOf" srcId="{9745D8E4-1C51-4AA7-BBBB-CE84D215D5E1}" destId="{224DA104-5EBB-453C-9743-729876335959}" srcOrd="0" destOrd="0" presId="urn:microsoft.com/office/officeart/2005/8/layout/bProcess3"/>
    <dgm:cxn modelId="{E0ECD1E9-7390-4A13-ADC7-0273163D1E5B}" type="presOf" srcId="{9745D8E4-1C51-4AA7-BBBB-CE84D215D5E1}" destId="{CEA308EF-8155-452D-BA39-60DF49FFE611}" srcOrd="1" destOrd="0" presId="urn:microsoft.com/office/officeart/2005/8/layout/bProcess3"/>
    <dgm:cxn modelId="{F275BDEC-E393-474C-ADE4-214E24286A59}" srcId="{321A2E13-737E-4376-850E-C28B8680E60A}" destId="{0F3997A0-F4E5-4E2F-8040-DEAC4082AEE4}" srcOrd="7" destOrd="0" parTransId="{7E4D000A-23B0-4653-850D-69A9BF7FCE03}" sibTransId="{CD839727-CB92-4119-82CF-CDC7A5BEC7F0}"/>
    <dgm:cxn modelId="{AA8778ED-6141-42EA-B777-13C474D4FC37}" type="presOf" srcId="{5D56279D-6AB8-40FB-B507-832632E9C96D}" destId="{E2F35471-D459-474D-AC0C-DDE3CD6429CC}" srcOrd="1" destOrd="0" presId="urn:microsoft.com/office/officeart/2005/8/layout/bProcess3"/>
    <dgm:cxn modelId="{B44978F7-7C3F-4997-8A94-C8F63FB879BF}" type="presOf" srcId="{40C2C847-8CF3-4536-93EC-3F5282D620FA}" destId="{E78F0D11-61BD-432C-A0C7-DA619BA89B83}" srcOrd="0" destOrd="0" presId="urn:microsoft.com/office/officeart/2005/8/layout/bProcess3"/>
    <dgm:cxn modelId="{01E759F9-949A-406A-AA68-93409139F157}" type="presOf" srcId="{5C689EDC-CC02-4F8A-8CF2-F5A88E61F2C7}" destId="{EBABE4D6-3CA0-4D35-BD5E-6A2E81BB7885}" srcOrd="1" destOrd="0" presId="urn:microsoft.com/office/officeart/2005/8/layout/bProcess3"/>
    <dgm:cxn modelId="{7ECE06FB-1A1B-4348-9176-F1DA84A8582F}" type="presOf" srcId="{6DCE8126-E3DD-4DA1-8FF0-CD0933D570B8}" destId="{3B388487-17A1-4FD2-840D-0F49D5217BF6}" srcOrd="0" destOrd="0" presId="urn:microsoft.com/office/officeart/2005/8/layout/bProcess3"/>
    <dgm:cxn modelId="{0768B6FB-9EA1-453B-9AAF-3E599E2E417E}" srcId="{321A2E13-737E-4376-850E-C28B8680E60A}" destId="{40C2C847-8CF3-4536-93EC-3F5282D620FA}" srcOrd="4" destOrd="0" parTransId="{13464C8A-E63E-4363-BFA5-C9BB9B523A7A}" sibTransId="{FC38957C-BEF2-46AD-ADAF-60D9657924C2}"/>
    <dgm:cxn modelId="{80F8E99F-6118-4BD1-BF05-35D96AB869CB}" type="presParOf" srcId="{36E45DE1-6046-4455-A7E7-3FE7A4968277}" destId="{F7A477D0-6DDE-4589-9118-387D4800AC19}" srcOrd="0" destOrd="0" presId="urn:microsoft.com/office/officeart/2005/8/layout/bProcess3"/>
    <dgm:cxn modelId="{63533405-9365-4479-98FC-8601409A8D86}" type="presParOf" srcId="{36E45DE1-6046-4455-A7E7-3FE7A4968277}" destId="{DBDBC523-9D57-4D4F-86DF-2C3DF69860E0}" srcOrd="1" destOrd="0" presId="urn:microsoft.com/office/officeart/2005/8/layout/bProcess3"/>
    <dgm:cxn modelId="{76833194-4F0A-4498-92C7-770323315BA7}" type="presParOf" srcId="{DBDBC523-9D57-4D4F-86DF-2C3DF69860E0}" destId="{205F7B78-4EFF-4FCD-9025-4A63E74480AC}" srcOrd="0" destOrd="0" presId="urn:microsoft.com/office/officeart/2005/8/layout/bProcess3"/>
    <dgm:cxn modelId="{9E74A023-6FC5-4D5C-A2EC-A5B00F4C078E}" type="presParOf" srcId="{36E45DE1-6046-4455-A7E7-3FE7A4968277}" destId="{CAA1336C-A8C7-4124-AC4A-A9FD54D8EA33}" srcOrd="2" destOrd="0" presId="urn:microsoft.com/office/officeart/2005/8/layout/bProcess3"/>
    <dgm:cxn modelId="{C2443CDF-23BA-43C6-92B0-1DC61BAA4E61}" type="presParOf" srcId="{36E45DE1-6046-4455-A7E7-3FE7A4968277}" destId="{DF20F269-E0F1-42ED-90D4-4858328EC147}" srcOrd="3" destOrd="0" presId="urn:microsoft.com/office/officeart/2005/8/layout/bProcess3"/>
    <dgm:cxn modelId="{D1FC2AAC-BE93-4D12-A713-F8BC7CBEC013}" type="presParOf" srcId="{DF20F269-E0F1-42ED-90D4-4858328EC147}" destId="{EBABE4D6-3CA0-4D35-BD5E-6A2E81BB7885}" srcOrd="0" destOrd="0" presId="urn:microsoft.com/office/officeart/2005/8/layout/bProcess3"/>
    <dgm:cxn modelId="{F8C8BA82-D90E-4597-A2D6-4E50227860C8}" type="presParOf" srcId="{36E45DE1-6046-4455-A7E7-3FE7A4968277}" destId="{9D5E5C44-9F38-41F2-8EE7-FA2396FA1FB3}" srcOrd="4" destOrd="0" presId="urn:microsoft.com/office/officeart/2005/8/layout/bProcess3"/>
    <dgm:cxn modelId="{20721FEB-57C6-4AD1-996B-6EEE13F3154A}" type="presParOf" srcId="{36E45DE1-6046-4455-A7E7-3FE7A4968277}" destId="{B504766D-E95E-49F6-BC3A-6B6CBE2F059A}" srcOrd="5" destOrd="0" presId="urn:microsoft.com/office/officeart/2005/8/layout/bProcess3"/>
    <dgm:cxn modelId="{82A4892B-0524-40A1-8848-D4B304EDB956}" type="presParOf" srcId="{B504766D-E95E-49F6-BC3A-6B6CBE2F059A}" destId="{882B0D5C-C47F-47B9-9D47-524959EEEF4D}" srcOrd="0" destOrd="0" presId="urn:microsoft.com/office/officeart/2005/8/layout/bProcess3"/>
    <dgm:cxn modelId="{E55D4D30-928E-4B9C-9D53-37C860020DB6}" type="presParOf" srcId="{36E45DE1-6046-4455-A7E7-3FE7A4968277}" destId="{D65F4250-DE1C-4500-8080-7E3B7E522741}" srcOrd="6" destOrd="0" presId="urn:microsoft.com/office/officeart/2005/8/layout/bProcess3"/>
    <dgm:cxn modelId="{DD2EB555-6680-4200-8A10-D2E99494CAD9}" type="presParOf" srcId="{36E45DE1-6046-4455-A7E7-3FE7A4968277}" destId="{A98DFC26-48E8-47BA-ADD0-189B670B6C3D}" srcOrd="7" destOrd="0" presId="urn:microsoft.com/office/officeart/2005/8/layout/bProcess3"/>
    <dgm:cxn modelId="{770615A1-310D-45B4-8A7B-CDB33AA4EDC0}" type="presParOf" srcId="{A98DFC26-48E8-47BA-ADD0-189B670B6C3D}" destId="{93742FFF-2102-4D4C-B65B-CFB5D587DFF1}" srcOrd="0" destOrd="0" presId="urn:microsoft.com/office/officeart/2005/8/layout/bProcess3"/>
    <dgm:cxn modelId="{41E643BA-4427-4630-91A9-287643508521}" type="presParOf" srcId="{36E45DE1-6046-4455-A7E7-3FE7A4968277}" destId="{E78F0D11-61BD-432C-A0C7-DA619BA89B83}" srcOrd="8" destOrd="0" presId="urn:microsoft.com/office/officeart/2005/8/layout/bProcess3"/>
    <dgm:cxn modelId="{FB3169BB-68DB-4636-8D29-091B07604279}" type="presParOf" srcId="{36E45DE1-6046-4455-A7E7-3FE7A4968277}" destId="{F4509DB1-13AD-4009-85BD-2E81B63DA7BB}" srcOrd="9" destOrd="0" presId="urn:microsoft.com/office/officeart/2005/8/layout/bProcess3"/>
    <dgm:cxn modelId="{14DB5CAB-4CC6-4306-9A0D-86CB9093F79B}" type="presParOf" srcId="{F4509DB1-13AD-4009-85BD-2E81B63DA7BB}" destId="{700822BE-0758-462C-A1BB-A32333B85D3B}" srcOrd="0" destOrd="0" presId="urn:microsoft.com/office/officeart/2005/8/layout/bProcess3"/>
    <dgm:cxn modelId="{0FF1F000-DA94-44C0-8B3E-DF20D989F29D}" type="presParOf" srcId="{36E45DE1-6046-4455-A7E7-3FE7A4968277}" destId="{562ABA18-BAE5-4896-B89F-F495D57763B7}" srcOrd="10" destOrd="0" presId="urn:microsoft.com/office/officeart/2005/8/layout/bProcess3"/>
    <dgm:cxn modelId="{0B480131-7E8E-4D08-9AED-F2A51A435920}" type="presParOf" srcId="{36E45DE1-6046-4455-A7E7-3FE7A4968277}" destId="{224DA104-5EBB-453C-9743-729876335959}" srcOrd="11" destOrd="0" presId="urn:microsoft.com/office/officeart/2005/8/layout/bProcess3"/>
    <dgm:cxn modelId="{9C08715B-E23F-4ECA-85EB-6E4C59A3B7D4}" type="presParOf" srcId="{224DA104-5EBB-453C-9743-729876335959}" destId="{CEA308EF-8155-452D-BA39-60DF49FFE611}" srcOrd="0" destOrd="0" presId="urn:microsoft.com/office/officeart/2005/8/layout/bProcess3"/>
    <dgm:cxn modelId="{9215547F-9D0F-40F4-8699-C03251DA3778}" type="presParOf" srcId="{36E45DE1-6046-4455-A7E7-3FE7A4968277}" destId="{3B388487-17A1-4FD2-840D-0F49D5217BF6}" srcOrd="12" destOrd="0" presId="urn:microsoft.com/office/officeart/2005/8/layout/bProcess3"/>
    <dgm:cxn modelId="{550D059B-A58D-4378-9A29-1E480185B16E}" type="presParOf" srcId="{36E45DE1-6046-4455-A7E7-3FE7A4968277}" destId="{10354A3E-4F43-48FC-AE56-81F709E73EBD}" srcOrd="13" destOrd="0" presId="urn:microsoft.com/office/officeart/2005/8/layout/bProcess3"/>
    <dgm:cxn modelId="{08B355C8-4AED-4370-A869-FCF88A118A7C}" type="presParOf" srcId="{10354A3E-4F43-48FC-AE56-81F709E73EBD}" destId="{E2F35471-D459-474D-AC0C-DDE3CD6429CC}" srcOrd="0" destOrd="0" presId="urn:microsoft.com/office/officeart/2005/8/layout/bProcess3"/>
    <dgm:cxn modelId="{E080A16B-A1EC-49DA-9856-A4F8FA2DD346}" type="presParOf" srcId="{36E45DE1-6046-4455-A7E7-3FE7A4968277}" destId="{31EFC3F2-C3FD-44C3-8A82-D7E4AC465AB2}" srcOrd="14" destOrd="0" presId="urn:microsoft.com/office/officeart/2005/8/layout/bProcess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F0145CB-7893-4AA2-8368-FBEF98F25136}" type="doc">
      <dgm:prSet loTypeId="urn:microsoft.com/office/officeart/2005/8/layout/chevron1" loCatId="process" qsTypeId="urn:microsoft.com/office/officeart/2005/8/quickstyle/simple5" qsCatId="simple" csTypeId="urn:microsoft.com/office/officeart/2005/8/colors/accent2_2" csCatId="accent2" phldr="1"/>
      <dgm:spPr/>
      <dgm:t>
        <a:bodyPr/>
        <a:lstStyle/>
        <a:p>
          <a:endParaRPr lang="en-US"/>
        </a:p>
      </dgm:t>
    </dgm:pt>
    <dgm:pt modelId="{DF618719-5B81-4C95-9CFC-D2CAE80DE2E7}">
      <dgm:prSet phldrT="[Text]" custT="1"/>
      <dgm:spPr/>
      <dgm:t>
        <a:bodyPr/>
        <a:lstStyle/>
        <a:p>
          <a:r>
            <a:rPr lang="en-US" sz="1200" b="1" dirty="0"/>
            <a:t>Determine impact of changes to system and environment</a:t>
          </a:r>
        </a:p>
      </dgm:t>
    </dgm:pt>
    <dgm:pt modelId="{285F0595-7732-467B-8CDA-2458201FBF1E}" type="parTrans" cxnId="{F8CEBB57-92E6-47E9-8204-D211D7660560}">
      <dgm:prSet/>
      <dgm:spPr/>
      <dgm:t>
        <a:bodyPr/>
        <a:lstStyle/>
        <a:p>
          <a:endParaRPr lang="en-US" sz="1100"/>
        </a:p>
      </dgm:t>
    </dgm:pt>
    <dgm:pt modelId="{3D636F0B-6888-4A6B-985E-B63009B7A8FA}" type="sibTrans" cxnId="{F8CEBB57-92E6-47E9-8204-D211D7660560}">
      <dgm:prSet/>
      <dgm:spPr/>
      <dgm:t>
        <a:bodyPr/>
        <a:lstStyle/>
        <a:p>
          <a:endParaRPr lang="en-US" sz="1100" dirty="0"/>
        </a:p>
      </dgm:t>
    </dgm:pt>
    <dgm:pt modelId="{6229C651-AE0D-4AF7-8D5B-1C6817109C28}">
      <dgm:prSet phldrT="[Text]" custT="1"/>
      <dgm:spPr/>
      <dgm:t>
        <a:bodyPr/>
        <a:lstStyle/>
        <a:p>
          <a:r>
            <a:rPr lang="en-US" sz="1200" b="1" dirty="0"/>
            <a:t>Determine ISCM strategies</a:t>
          </a:r>
        </a:p>
      </dgm:t>
    </dgm:pt>
    <dgm:pt modelId="{4CD6EAE9-D339-477E-8A34-13E94CBB84CE}" type="parTrans" cxnId="{23A6AB26-484B-44B5-B010-FA5908C7060F}">
      <dgm:prSet/>
      <dgm:spPr/>
      <dgm:t>
        <a:bodyPr/>
        <a:lstStyle/>
        <a:p>
          <a:endParaRPr lang="en-US" sz="1100"/>
        </a:p>
      </dgm:t>
    </dgm:pt>
    <dgm:pt modelId="{FBC1C42F-4CD8-46A9-8B33-0518FE38BEA8}" type="sibTrans" cxnId="{23A6AB26-484B-44B5-B010-FA5908C7060F}">
      <dgm:prSet/>
      <dgm:spPr/>
      <dgm:t>
        <a:bodyPr/>
        <a:lstStyle/>
        <a:p>
          <a:endParaRPr lang="en-US" sz="1100" dirty="0"/>
        </a:p>
      </dgm:t>
    </dgm:pt>
    <dgm:pt modelId="{03FE3BED-DFC4-4EE8-88C4-CF768B8DE42E}">
      <dgm:prSet phldrT="[Text]" custT="1"/>
      <dgm:spPr/>
      <dgm:t>
        <a:bodyPr/>
        <a:lstStyle/>
        <a:p>
          <a:r>
            <a:rPr lang="en-US" sz="1200" b="1" dirty="0"/>
            <a:t>Identify automated tools to support continuous monitoring</a:t>
          </a:r>
        </a:p>
      </dgm:t>
    </dgm:pt>
    <dgm:pt modelId="{B66F137F-E007-4486-8341-DECAFBB8B6E8}" type="parTrans" cxnId="{DBE31EC1-9232-44BD-B510-358C0BF269FA}">
      <dgm:prSet/>
      <dgm:spPr/>
      <dgm:t>
        <a:bodyPr/>
        <a:lstStyle/>
        <a:p>
          <a:endParaRPr lang="en-US" sz="1100"/>
        </a:p>
      </dgm:t>
    </dgm:pt>
    <dgm:pt modelId="{9DB9CFE8-A632-4D93-822F-0FD71A3E9CAC}" type="sibTrans" cxnId="{DBE31EC1-9232-44BD-B510-358C0BF269FA}">
      <dgm:prSet/>
      <dgm:spPr/>
      <dgm:t>
        <a:bodyPr/>
        <a:lstStyle/>
        <a:p>
          <a:endParaRPr lang="en-US" sz="1100"/>
        </a:p>
      </dgm:t>
    </dgm:pt>
    <dgm:pt modelId="{B4CD29C7-7AB0-4137-8813-466EFE87719C}">
      <dgm:prSet phldrT="[Text]" custT="1"/>
      <dgm:spPr/>
      <dgm:t>
        <a:bodyPr/>
        <a:lstStyle/>
        <a:p>
          <a:r>
            <a:rPr lang="en-US" sz="1200" b="1" dirty="0"/>
            <a:t>Maintain system documents</a:t>
          </a:r>
        </a:p>
      </dgm:t>
    </dgm:pt>
    <dgm:pt modelId="{A8D3F0D3-A182-4041-AB80-39B48A87DCF5}" type="parTrans" cxnId="{855CBB64-FE2C-4B8F-88A9-170EC8355F34}">
      <dgm:prSet/>
      <dgm:spPr/>
      <dgm:t>
        <a:bodyPr/>
        <a:lstStyle/>
        <a:p>
          <a:endParaRPr lang="en-US" sz="1100"/>
        </a:p>
      </dgm:t>
    </dgm:pt>
    <dgm:pt modelId="{669E8122-C43D-40AC-B46C-53B37EE6C91F}" type="sibTrans" cxnId="{855CBB64-FE2C-4B8F-88A9-170EC8355F34}">
      <dgm:prSet/>
      <dgm:spPr/>
      <dgm:t>
        <a:bodyPr/>
        <a:lstStyle/>
        <a:p>
          <a:endParaRPr lang="en-US" sz="1100"/>
        </a:p>
      </dgm:t>
    </dgm:pt>
    <dgm:pt modelId="{88DEEF1D-0781-458A-84A2-14B63B8EAD3C}">
      <dgm:prSet phldrT="[Text]" custT="1"/>
      <dgm:spPr/>
      <dgm:t>
        <a:bodyPr/>
        <a:lstStyle/>
        <a:p>
          <a:r>
            <a:rPr lang="en-US" sz="1200" b="1" dirty="0"/>
            <a:t>Understand system decommission requirements</a:t>
          </a:r>
        </a:p>
      </dgm:t>
    </dgm:pt>
    <dgm:pt modelId="{02D08CA0-C1E9-4592-BF60-8BAB2AA5CBC1}" type="parTrans" cxnId="{2FF90A3B-E6E6-413A-BCDE-CE7911C0B0B0}">
      <dgm:prSet/>
      <dgm:spPr/>
      <dgm:t>
        <a:bodyPr/>
        <a:lstStyle/>
        <a:p>
          <a:endParaRPr lang="en-US" sz="1100"/>
        </a:p>
      </dgm:t>
    </dgm:pt>
    <dgm:pt modelId="{E7E7994F-2517-4DFD-BBAF-68BDE5542E46}" type="sibTrans" cxnId="{2FF90A3B-E6E6-413A-BCDE-CE7911C0B0B0}">
      <dgm:prSet/>
      <dgm:spPr/>
      <dgm:t>
        <a:bodyPr/>
        <a:lstStyle/>
        <a:p>
          <a:endParaRPr lang="en-US" sz="1100"/>
        </a:p>
      </dgm:t>
    </dgm:pt>
    <dgm:pt modelId="{594278E1-1EDD-44D7-9B78-EA1E78129006}" type="pres">
      <dgm:prSet presAssocID="{FF0145CB-7893-4AA2-8368-FBEF98F25136}" presName="Name0" presStyleCnt="0">
        <dgm:presLayoutVars>
          <dgm:dir/>
          <dgm:animLvl val="lvl"/>
          <dgm:resizeHandles val="exact"/>
        </dgm:presLayoutVars>
      </dgm:prSet>
      <dgm:spPr/>
    </dgm:pt>
    <dgm:pt modelId="{8D610E95-077C-43D9-A08A-41C0DA3994EE}" type="pres">
      <dgm:prSet presAssocID="{DF618719-5B81-4C95-9CFC-D2CAE80DE2E7}" presName="parTxOnly" presStyleLbl="node1" presStyleIdx="0" presStyleCnt="5" custScaleX="140546" custScaleY="155683">
        <dgm:presLayoutVars>
          <dgm:chMax val="0"/>
          <dgm:chPref val="0"/>
          <dgm:bulletEnabled val="1"/>
        </dgm:presLayoutVars>
      </dgm:prSet>
      <dgm:spPr/>
    </dgm:pt>
    <dgm:pt modelId="{B72761A9-E5C3-4FC2-83D7-703813C7AB1C}" type="pres">
      <dgm:prSet presAssocID="{3D636F0B-6888-4A6B-985E-B63009B7A8FA}" presName="parTxOnlySpace" presStyleCnt="0"/>
      <dgm:spPr/>
    </dgm:pt>
    <dgm:pt modelId="{7EB4C440-397D-4D72-B075-67D3D95B9CED}" type="pres">
      <dgm:prSet presAssocID="{6229C651-AE0D-4AF7-8D5B-1C6817109C28}" presName="parTxOnly" presStyleLbl="node1" presStyleIdx="1" presStyleCnt="5" custScaleX="122340" custScaleY="134144">
        <dgm:presLayoutVars>
          <dgm:chMax val="0"/>
          <dgm:chPref val="0"/>
          <dgm:bulletEnabled val="1"/>
        </dgm:presLayoutVars>
      </dgm:prSet>
      <dgm:spPr/>
    </dgm:pt>
    <dgm:pt modelId="{4193942C-9423-483E-800D-44C9B07B18C6}" type="pres">
      <dgm:prSet presAssocID="{FBC1C42F-4CD8-46A9-8B33-0518FE38BEA8}" presName="parTxOnlySpace" presStyleCnt="0"/>
      <dgm:spPr/>
    </dgm:pt>
    <dgm:pt modelId="{D5854D9F-C93C-49CE-A448-AD80C9B1EC64}" type="pres">
      <dgm:prSet presAssocID="{03FE3BED-DFC4-4EE8-88C4-CF768B8DE42E}" presName="parTxOnly" presStyleLbl="node1" presStyleIdx="2" presStyleCnt="5" custScaleX="154331" custScaleY="161000">
        <dgm:presLayoutVars>
          <dgm:chMax val="0"/>
          <dgm:chPref val="0"/>
          <dgm:bulletEnabled val="1"/>
        </dgm:presLayoutVars>
      </dgm:prSet>
      <dgm:spPr/>
    </dgm:pt>
    <dgm:pt modelId="{3C7B9710-AFD9-4BE3-931F-A7C324848D85}" type="pres">
      <dgm:prSet presAssocID="{9DB9CFE8-A632-4D93-822F-0FD71A3E9CAC}" presName="parTxOnlySpace" presStyleCnt="0"/>
      <dgm:spPr/>
    </dgm:pt>
    <dgm:pt modelId="{BFB36109-EA58-486D-B9B8-2D0D93FD8982}" type="pres">
      <dgm:prSet presAssocID="{B4CD29C7-7AB0-4137-8813-466EFE87719C}" presName="parTxOnly" presStyleLbl="node1" presStyleIdx="3" presStyleCnt="5" custScaleX="132910" custScaleY="129475">
        <dgm:presLayoutVars>
          <dgm:chMax val="0"/>
          <dgm:chPref val="0"/>
          <dgm:bulletEnabled val="1"/>
        </dgm:presLayoutVars>
      </dgm:prSet>
      <dgm:spPr/>
    </dgm:pt>
    <dgm:pt modelId="{F5E6781C-53EA-47E0-AF6D-F97D13C7E361}" type="pres">
      <dgm:prSet presAssocID="{669E8122-C43D-40AC-B46C-53B37EE6C91F}" presName="parTxOnlySpace" presStyleCnt="0"/>
      <dgm:spPr/>
    </dgm:pt>
    <dgm:pt modelId="{CB2FCC6D-F5ED-43F7-8F0F-76C4F7D4D817}" type="pres">
      <dgm:prSet presAssocID="{88DEEF1D-0781-458A-84A2-14B63B8EAD3C}" presName="parTxOnly" presStyleLbl="node1" presStyleIdx="4" presStyleCnt="5" custScaleX="149414" custScaleY="131956">
        <dgm:presLayoutVars>
          <dgm:chMax val="0"/>
          <dgm:chPref val="0"/>
          <dgm:bulletEnabled val="1"/>
        </dgm:presLayoutVars>
      </dgm:prSet>
      <dgm:spPr/>
    </dgm:pt>
  </dgm:ptLst>
  <dgm:cxnLst>
    <dgm:cxn modelId="{BB1F780E-8107-45DA-AB1A-799AF6942EED}" type="presOf" srcId="{6229C651-AE0D-4AF7-8D5B-1C6817109C28}" destId="{7EB4C440-397D-4D72-B075-67D3D95B9CED}" srcOrd="0" destOrd="0" presId="urn:microsoft.com/office/officeart/2005/8/layout/chevron1"/>
    <dgm:cxn modelId="{23A6AB26-484B-44B5-B010-FA5908C7060F}" srcId="{FF0145CB-7893-4AA2-8368-FBEF98F25136}" destId="{6229C651-AE0D-4AF7-8D5B-1C6817109C28}" srcOrd="1" destOrd="0" parTransId="{4CD6EAE9-D339-477E-8A34-13E94CBB84CE}" sibTransId="{FBC1C42F-4CD8-46A9-8B33-0518FE38BEA8}"/>
    <dgm:cxn modelId="{85E57E39-85E2-453C-AA39-EF242284576D}" type="presOf" srcId="{DF618719-5B81-4C95-9CFC-D2CAE80DE2E7}" destId="{8D610E95-077C-43D9-A08A-41C0DA3994EE}" srcOrd="0" destOrd="0" presId="urn:microsoft.com/office/officeart/2005/8/layout/chevron1"/>
    <dgm:cxn modelId="{2FF90A3B-E6E6-413A-BCDE-CE7911C0B0B0}" srcId="{FF0145CB-7893-4AA2-8368-FBEF98F25136}" destId="{88DEEF1D-0781-458A-84A2-14B63B8EAD3C}" srcOrd="4" destOrd="0" parTransId="{02D08CA0-C1E9-4592-BF60-8BAB2AA5CBC1}" sibTransId="{E7E7994F-2517-4DFD-BBAF-68BDE5542E46}"/>
    <dgm:cxn modelId="{F8CEBB57-92E6-47E9-8204-D211D7660560}" srcId="{FF0145CB-7893-4AA2-8368-FBEF98F25136}" destId="{DF618719-5B81-4C95-9CFC-D2CAE80DE2E7}" srcOrd="0" destOrd="0" parTransId="{285F0595-7732-467B-8CDA-2458201FBF1E}" sibTransId="{3D636F0B-6888-4A6B-985E-B63009B7A8FA}"/>
    <dgm:cxn modelId="{5F876958-1B48-47CB-AB47-248880B23512}" type="presOf" srcId="{B4CD29C7-7AB0-4137-8813-466EFE87719C}" destId="{BFB36109-EA58-486D-B9B8-2D0D93FD8982}" srcOrd="0" destOrd="0" presId="urn:microsoft.com/office/officeart/2005/8/layout/chevron1"/>
    <dgm:cxn modelId="{855CBB64-FE2C-4B8F-88A9-170EC8355F34}" srcId="{FF0145CB-7893-4AA2-8368-FBEF98F25136}" destId="{B4CD29C7-7AB0-4137-8813-466EFE87719C}" srcOrd="3" destOrd="0" parTransId="{A8D3F0D3-A182-4041-AB80-39B48A87DCF5}" sibTransId="{669E8122-C43D-40AC-B46C-53B37EE6C91F}"/>
    <dgm:cxn modelId="{12BCB7A2-BF53-4E1C-9B54-4DFCFCFCA3E7}" type="presOf" srcId="{03FE3BED-DFC4-4EE8-88C4-CF768B8DE42E}" destId="{D5854D9F-C93C-49CE-A448-AD80C9B1EC64}" srcOrd="0" destOrd="0" presId="urn:microsoft.com/office/officeart/2005/8/layout/chevron1"/>
    <dgm:cxn modelId="{AC3C74A9-F743-4D97-8909-9DAC06B1D6AD}" type="presOf" srcId="{88DEEF1D-0781-458A-84A2-14B63B8EAD3C}" destId="{CB2FCC6D-F5ED-43F7-8F0F-76C4F7D4D817}" srcOrd="0" destOrd="0" presId="urn:microsoft.com/office/officeart/2005/8/layout/chevron1"/>
    <dgm:cxn modelId="{88AFF2AF-382B-4B54-B26B-8C0F0038C678}" type="presOf" srcId="{FF0145CB-7893-4AA2-8368-FBEF98F25136}" destId="{594278E1-1EDD-44D7-9B78-EA1E78129006}" srcOrd="0" destOrd="0" presId="urn:microsoft.com/office/officeart/2005/8/layout/chevron1"/>
    <dgm:cxn modelId="{DBE31EC1-9232-44BD-B510-358C0BF269FA}" srcId="{FF0145CB-7893-4AA2-8368-FBEF98F25136}" destId="{03FE3BED-DFC4-4EE8-88C4-CF768B8DE42E}" srcOrd="2" destOrd="0" parTransId="{B66F137F-E007-4486-8341-DECAFBB8B6E8}" sibTransId="{9DB9CFE8-A632-4D93-822F-0FD71A3E9CAC}"/>
    <dgm:cxn modelId="{8BD773D3-B9C7-44F4-A986-636FFDDB96ED}" type="presParOf" srcId="{594278E1-1EDD-44D7-9B78-EA1E78129006}" destId="{8D610E95-077C-43D9-A08A-41C0DA3994EE}" srcOrd="0" destOrd="0" presId="urn:microsoft.com/office/officeart/2005/8/layout/chevron1"/>
    <dgm:cxn modelId="{290CEA0D-C8E0-43A2-BC70-A7938725A813}" type="presParOf" srcId="{594278E1-1EDD-44D7-9B78-EA1E78129006}" destId="{B72761A9-E5C3-4FC2-83D7-703813C7AB1C}" srcOrd="1" destOrd="0" presId="urn:microsoft.com/office/officeart/2005/8/layout/chevron1"/>
    <dgm:cxn modelId="{5FED8F2B-63A3-48EF-B9E0-AA2243F521F8}" type="presParOf" srcId="{594278E1-1EDD-44D7-9B78-EA1E78129006}" destId="{7EB4C440-397D-4D72-B075-67D3D95B9CED}" srcOrd="2" destOrd="0" presId="urn:microsoft.com/office/officeart/2005/8/layout/chevron1"/>
    <dgm:cxn modelId="{D2B85268-1C9B-40FE-B873-B4BDBB862038}" type="presParOf" srcId="{594278E1-1EDD-44D7-9B78-EA1E78129006}" destId="{4193942C-9423-483E-800D-44C9B07B18C6}" srcOrd="3" destOrd="0" presId="urn:microsoft.com/office/officeart/2005/8/layout/chevron1"/>
    <dgm:cxn modelId="{A7E13046-0C85-4A08-B8F3-E3628EF5947F}" type="presParOf" srcId="{594278E1-1EDD-44D7-9B78-EA1E78129006}" destId="{D5854D9F-C93C-49CE-A448-AD80C9B1EC64}" srcOrd="4" destOrd="0" presId="urn:microsoft.com/office/officeart/2005/8/layout/chevron1"/>
    <dgm:cxn modelId="{6CD19F1A-BC3B-4B82-BA9C-4040FC6F6944}" type="presParOf" srcId="{594278E1-1EDD-44D7-9B78-EA1E78129006}" destId="{3C7B9710-AFD9-4BE3-931F-A7C324848D85}" srcOrd="5" destOrd="0" presId="urn:microsoft.com/office/officeart/2005/8/layout/chevron1"/>
    <dgm:cxn modelId="{66C323E7-0931-4992-A12A-65B6E35F3261}" type="presParOf" srcId="{594278E1-1EDD-44D7-9B78-EA1E78129006}" destId="{BFB36109-EA58-486D-B9B8-2D0D93FD8982}" srcOrd="6" destOrd="0" presId="urn:microsoft.com/office/officeart/2005/8/layout/chevron1"/>
    <dgm:cxn modelId="{A3E37E44-53D9-46E2-840A-D04A4EE49D93}" type="presParOf" srcId="{594278E1-1EDD-44D7-9B78-EA1E78129006}" destId="{F5E6781C-53EA-47E0-AF6D-F97D13C7E361}" srcOrd="7" destOrd="0" presId="urn:microsoft.com/office/officeart/2005/8/layout/chevron1"/>
    <dgm:cxn modelId="{70744544-FC38-4938-A5AB-D7C0E8641BCA}" type="presParOf" srcId="{594278E1-1EDD-44D7-9B78-EA1E78129006}" destId="{CB2FCC6D-F5ED-43F7-8F0F-76C4F7D4D817}" srcOrd="8" destOrd="0" presId="urn:microsoft.com/office/officeart/2005/8/layout/chevron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DBC523-9D57-4D4F-86DF-2C3DF69860E0}">
      <dsp:nvSpPr>
        <dsp:cNvPr id="0" name=""/>
        <dsp:cNvSpPr/>
      </dsp:nvSpPr>
      <dsp:spPr>
        <a:xfrm>
          <a:off x="234078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494009"/>
        <a:ext cx="18987" cy="3797"/>
      </dsp:txXfrm>
    </dsp:sp>
    <dsp:sp modelId="{F7A477D0-6DDE-4589-9118-387D4800AC19}">
      <dsp:nvSpPr>
        <dsp:cNvPr id="0" name=""/>
        <dsp:cNvSpPr/>
      </dsp:nvSpPr>
      <dsp:spPr>
        <a:xfrm>
          <a:off x="69152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Getting Started</a:t>
          </a:r>
        </a:p>
      </dsp:txBody>
      <dsp:txXfrm>
        <a:off x="691520" y="588"/>
        <a:ext cx="1651065" cy="990639"/>
      </dsp:txXfrm>
    </dsp:sp>
    <dsp:sp modelId="{DF20F269-E0F1-42ED-90D4-4858328EC147}">
      <dsp:nvSpPr>
        <dsp:cNvPr id="0" name=""/>
        <dsp:cNvSpPr/>
      </dsp:nvSpPr>
      <dsp:spPr>
        <a:xfrm>
          <a:off x="437159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494009"/>
        <a:ext cx="18987" cy="3797"/>
      </dsp:txXfrm>
    </dsp:sp>
    <dsp:sp modelId="{CAA1336C-A8C7-4124-AC4A-A9FD54D8EA33}">
      <dsp:nvSpPr>
        <dsp:cNvPr id="0" name=""/>
        <dsp:cNvSpPr/>
      </dsp:nvSpPr>
      <dsp:spPr>
        <a:xfrm>
          <a:off x="272233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Prepare</a:t>
          </a:r>
        </a:p>
      </dsp:txBody>
      <dsp:txXfrm>
        <a:off x="2722330" y="588"/>
        <a:ext cx="1651065" cy="990639"/>
      </dsp:txXfrm>
    </dsp:sp>
    <dsp:sp modelId="{B504766D-E95E-49F6-BC3A-6B6CBE2F059A}">
      <dsp:nvSpPr>
        <dsp:cNvPr id="0" name=""/>
        <dsp:cNvSpPr/>
      </dsp:nvSpPr>
      <dsp:spPr>
        <a:xfrm>
          <a:off x="6402406"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494009"/>
        <a:ext cx="18987" cy="3797"/>
      </dsp:txXfrm>
    </dsp:sp>
    <dsp:sp modelId="{9D5E5C44-9F38-41F2-8EE7-FA2396FA1FB3}">
      <dsp:nvSpPr>
        <dsp:cNvPr id="0" name=""/>
        <dsp:cNvSpPr/>
      </dsp:nvSpPr>
      <dsp:spPr>
        <a:xfrm>
          <a:off x="475314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Categorize</a:t>
          </a:r>
        </a:p>
      </dsp:txBody>
      <dsp:txXfrm>
        <a:off x="4753141" y="588"/>
        <a:ext cx="1651065" cy="990639"/>
      </dsp:txXfrm>
    </dsp:sp>
    <dsp:sp modelId="{A98DFC26-48E8-47BA-ADD0-189B670B6C3D}">
      <dsp:nvSpPr>
        <dsp:cNvPr id="0" name=""/>
        <dsp:cNvSpPr/>
      </dsp:nvSpPr>
      <dsp:spPr>
        <a:xfrm>
          <a:off x="1517052" y="989427"/>
          <a:ext cx="6092431" cy="349145"/>
        </a:xfrm>
        <a:custGeom>
          <a:avLst/>
          <a:gdLst/>
          <a:ahLst/>
          <a:cxnLst/>
          <a:rect l="0" t="0" r="0" b="0"/>
          <a:pathLst>
            <a:path>
              <a:moveTo>
                <a:pt x="6092431" y="0"/>
              </a:moveTo>
              <a:lnTo>
                <a:pt x="6092431" y="191672"/>
              </a:lnTo>
              <a:lnTo>
                <a:pt x="0" y="191672"/>
              </a:lnTo>
              <a:lnTo>
                <a:pt x="0" y="349145"/>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410662" y="1162101"/>
        <a:ext cx="305212" cy="3797"/>
      </dsp:txXfrm>
    </dsp:sp>
    <dsp:sp modelId="{D65F4250-DE1C-4500-8080-7E3B7E522741}">
      <dsp:nvSpPr>
        <dsp:cNvPr id="0" name=""/>
        <dsp:cNvSpPr/>
      </dsp:nvSpPr>
      <dsp:spPr>
        <a:xfrm>
          <a:off x="678395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Select</a:t>
          </a:r>
        </a:p>
      </dsp:txBody>
      <dsp:txXfrm>
        <a:off x="6783951" y="588"/>
        <a:ext cx="1651065" cy="990639"/>
      </dsp:txXfrm>
    </dsp:sp>
    <dsp:sp modelId="{F4509DB1-13AD-4009-85BD-2E81B63DA7BB}">
      <dsp:nvSpPr>
        <dsp:cNvPr id="0" name=""/>
        <dsp:cNvSpPr/>
      </dsp:nvSpPr>
      <dsp:spPr>
        <a:xfrm>
          <a:off x="234078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1864393"/>
        <a:ext cx="18987" cy="3797"/>
      </dsp:txXfrm>
    </dsp:sp>
    <dsp:sp modelId="{E78F0D11-61BD-432C-A0C7-DA619BA89B83}">
      <dsp:nvSpPr>
        <dsp:cNvPr id="0" name=""/>
        <dsp:cNvSpPr/>
      </dsp:nvSpPr>
      <dsp:spPr>
        <a:xfrm>
          <a:off x="69152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Implement</a:t>
          </a:r>
        </a:p>
      </dsp:txBody>
      <dsp:txXfrm>
        <a:off x="691520" y="1370972"/>
        <a:ext cx="1651065" cy="990639"/>
      </dsp:txXfrm>
    </dsp:sp>
    <dsp:sp modelId="{224DA104-5EBB-453C-9743-729876335959}">
      <dsp:nvSpPr>
        <dsp:cNvPr id="0" name=""/>
        <dsp:cNvSpPr/>
      </dsp:nvSpPr>
      <dsp:spPr>
        <a:xfrm>
          <a:off x="437159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1864393"/>
        <a:ext cx="18987" cy="3797"/>
      </dsp:txXfrm>
    </dsp:sp>
    <dsp:sp modelId="{562ABA18-BAE5-4896-B89F-F495D57763B7}">
      <dsp:nvSpPr>
        <dsp:cNvPr id="0" name=""/>
        <dsp:cNvSpPr/>
      </dsp:nvSpPr>
      <dsp:spPr>
        <a:xfrm>
          <a:off x="272233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Assess</a:t>
          </a:r>
        </a:p>
      </dsp:txBody>
      <dsp:txXfrm>
        <a:off x="2722330" y="1370972"/>
        <a:ext cx="1651065" cy="990639"/>
      </dsp:txXfrm>
    </dsp:sp>
    <dsp:sp modelId="{10354A3E-4F43-48FC-AE56-81F709E73EBD}">
      <dsp:nvSpPr>
        <dsp:cNvPr id="0" name=""/>
        <dsp:cNvSpPr/>
      </dsp:nvSpPr>
      <dsp:spPr>
        <a:xfrm>
          <a:off x="6402406"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1864393"/>
        <a:ext cx="18987" cy="3797"/>
      </dsp:txXfrm>
    </dsp:sp>
    <dsp:sp modelId="{3B388487-17A1-4FD2-840D-0F49D5217BF6}">
      <dsp:nvSpPr>
        <dsp:cNvPr id="0" name=""/>
        <dsp:cNvSpPr/>
      </dsp:nvSpPr>
      <dsp:spPr>
        <a:xfrm>
          <a:off x="475314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Authorize</a:t>
          </a:r>
        </a:p>
      </dsp:txBody>
      <dsp:txXfrm>
        <a:off x="4753141" y="1370972"/>
        <a:ext cx="1651065" cy="990639"/>
      </dsp:txXfrm>
    </dsp:sp>
    <dsp:sp modelId="{31EFC3F2-C3FD-44C3-8A82-D7E4AC465AB2}">
      <dsp:nvSpPr>
        <dsp:cNvPr id="0" name=""/>
        <dsp:cNvSpPr/>
      </dsp:nvSpPr>
      <dsp:spPr>
        <a:xfrm>
          <a:off x="678395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Monitor</a:t>
          </a:r>
        </a:p>
      </dsp:txBody>
      <dsp:txXfrm>
        <a:off x="6783951" y="1370972"/>
        <a:ext cx="1651065" cy="9906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10E95-077C-43D9-A08A-41C0DA3994EE}">
      <dsp:nvSpPr>
        <dsp:cNvPr id="0" name=""/>
        <dsp:cNvSpPr/>
      </dsp:nvSpPr>
      <dsp:spPr>
        <a:xfrm>
          <a:off x="4854" y="1408309"/>
          <a:ext cx="2844333" cy="1227842"/>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Implement and document each control</a:t>
          </a:r>
        </a:p>
      </dsp:txBody>
      <dsp:txXfrm>
        <a:off x="618775" y="1408309"/>
        <a:ext cx="1616491" cy="1227842"/>
      </dsp:txXfrm>
    </dsp:sp>
    <dsp:sp modelId="{7EB4C440-397D-4D72-B075-67D3D95B9CED}">
      <dsp:nvSpPr>
        <dsp:cNvPr id="0" name=""/>
        <dsp:cNvSpPr/>
      </dsp:nvSpPr>
      <dsp:spPr>
        <a:xfrm>
          <a:off x="2611583" y="1384768"/>
          <a:ext cx="2753711" cy="1274925"/>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Implement controls in accordance with cybersecurity architectures</a:t>
          </a:r>
        </a:p>
      </dsp:txBody>
      <dsp:txXfrm>
        <a:off x="3249046" y="1384768"/>
        <a:ext cx="1478786" cy="1274925"/>
      </dsp:txXfrm>
    </dsp:sp>
    <dsp:sp modelId="{D5854D9F-C93C-49CE-A448-AD80C9B1EC64}">
      <dsp:nvSpPr>
        <dsp:cNvPr id="0" name=""/>
        <dsp:cNvSpPr/>
      </dsp:nvSpPr>
      <dsp:spPr>
        <a:xfrm>
          <a:off x="5127690" y="1464826"/>
          <a:ext cx="3666966" cy="1114809"/>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Perform internal assessment of control compliances</a:t>
          </a:r>
        </a:p>
      </dsp:txBody>
      <dsp:txXfrm>
        <a:off x="5685095" y="1464826"/>
        <a:ext cx="2552157" cy="11148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6DDADC-4B4A-4D7A-88BC-C99681D80661}">
      <dsp:nvSpPr>
        <dsp:cNvPr id="0" name=""/>
        <dsp:cNvSpPr/>
      </dsp:nvSpPr>
      <dsp:spPr>
        <a:xfrm>
          <a:off x="0" y="0"/>
          <a:ext cx="7886700" cy="0"/>
        </a:xfrm>
        <a:prstGeom prst="line">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w="9525" cap="flat" cmpd="sng" algn="ctr">
          <a:solidFill>
            <a:schemeClr val="accent5">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548C9DF2-D5EA-433C-A265-4262B3A94F81}">
      <dsp:nvSpPr>
        <dsp:cNvPr id="0" name=""/>
        <dsp:cNvSpPr/>
      </dsp:nvSpPr>
      <dsp:spPr>
        <a:xfrm>
          <a:off x="0" y="0"/>
          <a:ext cx="78867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dirty="0"/>
            <a:t>Configuration standards for DOD IA and IA-enabled devices/systems. </a:t>
          </a:r>
        </a:p>
      </dsp:txBody>
      <dsp:txXfrm>
        <a:off x="0" y="0"/>
        <a:ext cx="7886700" cy="1087834"/>
      </dsp:txXfrm>
    </dsp:sp>
    <dsp:sp modelId="{BE91EEBB-1F39-438C-B37D-FC6D607267EA}">
      <dsp:nvSpPr>
        <dsp:cNvPr id="0" name=""/>
        <dsp:cNvSpPr/>
      </dsp:nvSpPr>
      <dsp:spPr>
        <a:xfrm>
          <a:off x="0" y="1087834"/>
          <a:ext cx="7886700" cy="0"/>
        </a:xfrm>
        <a:prstGeom prst="line">
          <a:avLst/>
        </a:prstGeom>
        <a:gradFill rotWithShape="0">
          <a:gsLst>
            <a:gs pos="0">
              <a:schemeClr val="accent5">
                <a:hueOff val="-3311292"/>
                <a:satOff val="13270"/>
                <a:lumOff val="2876"/>
                <a:alphaOff val="0"/>
                <a:tint val="50000"/>
                <a:satMod val="300000"/>
              </a:schemeClr>
            </a:gs>
            <a:gs pos="35000">
              <a:schemeClr val="accent5">
                <a:hueOff val="-3311292"/>
                <a:satOff val="13270"/>
                <a:lumOff val="2876"/>
                <a:alphaOff val="0"/>
                <a:tint val="37000"/>
                <a:satMod val="300000"/>
              </a:schemeClr>
            </a:gs>
            <a:gs pos="100000">
              <a:schemeClr val="accent5">
                <a:hueOff val="-3311292"/>
                <a:satOff val="13270"/>
                <a:lumOff val="2876"/>
                <a:alphaOff val="0"/>
                <a:tint val="15000"/>
                <a:satMod val="350000"/>
              </a:schemeClr>
            </a:gs>
          </a:gsLst>
          <a:lin ang="16200000" scaled="1"/>
        </a:gradFill>
        <a:ln w="9525" cap="flat" cmpd="sng" algn="ctr">
          <a:solidFill>
            <a:schemeClr val="accent5">
              <a:hueOff val="-3311292"/>
              <a:satOff val="13270"/>
              <a:lumOff val="2876"/>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6CF0DC1B-0680-4FDF-8561-232CB252C2E4}">
      <dsp:nvSpPr>
        <dsp:cNvPr id="0" name=""/>
        <dsp:cNvSpPr/>
      </dsp:nvSpPr>
      <dsp:spPr>
        <a:xfrm>
          <a:off x="0" y="1087834"/>
          <a:ext cx="78867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dirty="0"/>
            <a:t>Contains technical guidance to "lock down" information systems/software that might otherwise be vulnerable to a malicious computer attack.</a:t>
          </a:r>
        </a:p>
      </dsp:txBody>
      <dsp:txXfrm>
        <a:off x="0" y="1087834"/>
        <a:ext cx="7886700" cy="1087834"/>
      </dsp:txXfrm>
    </dsp:sp>
    <dsp:sp modelId="{5A595B7E-44C5-4BAB-B974-D44A486D742A}">
      <dsp:nvSpPr>
        <dsp:cNvPr id="0" name=""/>
        <dsp:cNvSpPr/>
      </dsp:nvSpPr>
      <dsp:spPr>
        <a:xfrm>
          <a:off x="0" y="2175669"/>
          <a:ext cx="7886700" cy="0"/>
        </a:xfrm>
        <a:prstGeom prst="line">
          <a:avLst/>
        </a:prstGeom>
        <a:gradFill rotWithShape="0">
          <a:gsLst>
            <a:gs pos="0">
              <a:schemeClr val="accent5">
                <a:hueOff val="-6622584"/>
                <a:satOff val="26541"/>
                <a:lumOff val="5752"/>
                <a:alphaOff val="0"/>
                <a:tint val="50000"/>
                <a:satMod val="300000"/>
              </a:schemeClr>
            </a:gs>
            <a:gs pos="35000">
              <a:schemeClr val="accent5">
                <a:hueOff val="-6622584"/>
                <a:satOff val="26541"/>
                <a:lumOff val="5752"/>
                <a:alphaOff val="0"/>
                <a:tint val="37000"/>
                <a:satMod val="300000"/>
              </a:schemeClr>
            </a:gs>
            <a:gs pos="100000">
              <a:schemeClr val="accent5">
                <a:hueOff val="-6622584"/>
                <a:satOff val="26541"/>
                <a:lumOff val="5752"/>
                <a:alphaOff val="0"/>
                <a:tint val="15000"/>
                <a:satMod val="350000"/>
              </a:schemeClr>
            </a:gs>
          </a:gsLst>
          <a:lin ang="16200000" scaled="1"/>
        </a:gradFill>
        <a:ln w="9525" cap="flat" cmpd="sng" algn="ctr">
          <a:solidFill>
            <a:schemeClr val="accent5">
              <a:hueOff val="-6622584"/>
              <a:satOff val="26541"/>
              <a:lumOff val="5752"/>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1AC98D66-8893-41B5-8F17-21D158202BB3}">
      <dsp:nvSpPr>
        <dsp:cNvPr id="0" name=""/>
        <dsp:cNvSpPr/>
      </dsp:nvSpPr>
      <dsp:spPr>
        <a:xfrm>
          <a:off x="0" y="2175669"/>
          <a:ext cx="78867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dirty="0"/>
            <a:t>Most STIGs are created by vendors based on a technology’s DoD SRG (Security Requirements Guide).</a:t>
          </a:r>
        </a:p>
      </dsp:txBody>
      <dsp:txXfrm>
        <a:off x="0" y="2175669"/>
        <a:ext cx="7886700" cy="1087834"/>
      </dsp:txXfrm>
    </dsp:sp>
    <dsp:sp modelId="{DE1CA2CF-CC60-4115-B6DC-ADED5819F30A}">
      <dsp:nvSpPr>
        <dsp:cNvPr id="0" name=""/>
        <dsp:cNvSpPr/>
      </dsp:nvSpPr>
      <dsp:spPr>
        <a:xfrm>
          <a:off x="0" y="3263503"/>
          <a:ext cx="7886700" cy="0"/>
        </a:xfrm>
        <a:prstGeom prst="line">
          <a:avLst/>
        </a:prstGeom>
        <a:gradFill rotWithShape="0">
          <a:gsLst>
            <a:gs pos="0">
              <a:schemeClr val="accent5">
                <a:hueOff val="-9933876"/>
                <a:satOff val="39811"/>
                <a:lumOff val="8628"/>
                <a:alphaOff val="0"/>
                <a:tint val="50000"/>
                <a:satMod val="300000"/>
              </a:schemeClr>
            </a:gs>
            <a:gs pos="35000">
              <a:schemeClr val="accent5">
                <a:hueOff val="-9933876"/>
                <a:satOff val="39811"/>
                <a:lumOff val="8628"/>
                <a:alphaOff val="0"/>
                <a:tint val="37000"/>
                <a:satMod val="300000"/>
              </a:schemeClr>
            </a:gs>
            <a:gs pos="100000">
              <a:schemeClr val="accent5">
                <a:hueOff val="-9933876"/>
                <a:satOff val="39811"/>
                <a:lumOff val="8628"/>
                <a:alphaOff val="0"/>
                <a:tint val="15000"/>
                <a:satMod val="350000"/>
              </a:schemeClr>
            </a:gs>
          </a:gsLst>
          <a:lin ang="16200000" scaled="1"/>
        </a:gradFill>
        <a:ln w="9525" cap="flat" cmpd="sng" algn="ctr">
          <a:solidFill>
            <a:schemeClr val="accent5">
              <a:hueOff val="-9933876"/>
              <a:satOff val="39811"/>
              <a:lumOff val="8628"/>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EA511EE9-AD43-4BEB-AB9E-7832EE27BDD6}">
      <dsp:nvSpPr>
        <dsp:cNvPr id="0" name=""/>
        <dsp:cNvSpPr/>
      </dsp:nvSpPr>
      <dsp:spPr>
        <a:xfrm>
          <a:off x="0" y="3263503"/>
          <a:ext cx="78867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dirty="0"/>
            <a:t>STIGs are generally updated on a quarterly basis.</a:t>
          </a:r>
        </a:p>
      </dsp:txBody>
      <dsp:txXfrm>
        <a:off x="0" y="3263503"/>
        <a:ext cx="7886700" cy="10878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DBC523-9D57-4D4F-86DF-2C3DF69860E0}">
      <dsp:nvSpPr>
        <dsp:cNvPr id="0" name=""/>
        <dsp:cNvSpPr/>
      </dsp:nvSpPr>
      <dsp:spPr>
        <a:xfrm>
          <a:off x="234078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494009"/>
        <a:ext cx="18987" cy="3797"/>
      </dsp:txXfrm>
    </dsp:sp>
    <dsp:sp modelId="{F7A477D0-6DDE-4589-9118-387D4800AC19}">
      <dsp:nvSpPr>
        <dsp:cNvPr id="0" name=""/>
        <dsp:cNvSpPr/>
      </dsp:nvSpPr>
      <dsp:spPr>
        <a:xfrm>
          <a:off x="69152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Getting Started</a:t>
          </a:r>
        </a:p>
      </dsp:txBody>
      <dsp:txXfrm>
        <a:off x="691520" y="588"/>
        <a:ext cx="1651065" cy="990639"/>
      </dsp:txXfrm>
    </dsp:sp>
    <dsp:sp modelId="{DF20F269-E0F1-42ED-90D4-4858328EC147}">
      <dsp:nvSpPr>
        <dsp:cNvPr id="0" name=""/>
        <dsp:cNvSpPr/>
      </dsp:nvSpPr>
      <dsp:spPr>
        <a:xfrm>
          <a:off x="437159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494009"/>
        <a:ext cx="18987" cy="3797"/>
      </dsp:txXfrm>
    </dsp:sp>
    <dsp:sp modelId="{CAA1336C-A8C7-4124-AC4A-A9FD54D8EA33}">
      <dsp:nvSpPr>
        <dsp:cNvPr id="0" name=""/>
        <dsp:cNvSpPr/>
      </dsp:nvSpPr>
      <dsp:spPr>
        <a:xfrm>
          <a:off x="272233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Prepare</a:t>
          </a:r>
        </a:p>
      </dsp:txBody>
      <dsp:txXfrm>
        <a:off x="2722330" y="588"/>
        <a:ext cx="1651065" cy="990639"/>
      </dsp:txXfrm>
    </dsp:sp>
    <dsp:sp modelId="{B504766D-E95E-49F6-BC3A-6B6CBE2F059A}">
      <dsp:nvSpPr>
        <dsp:cNvPr id="0" name=""/>
        <dsp:cNvSpPr/>
      </dsp:nvSpPr>
      <dsp:spPr>
        <a:xfrm>
          <a:off x="6402406"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494009"/>
        <a:ext cx="18987" cy="3797"/>
      </dsp:txXfrm>
    </dsp:sp>
    <dsp:sp modelId="{9D5E5C44-9F38-41F2-8EE7-FA2396FA1FB3}">
      <dsp:nvSpPr>
        <dsp:cNvPr id="0" name=""/>
        <dsp:cNvSpPr/>
      </dsp:nvSpPr>
      <dsp:spPr>
        <a:xfrm>
          <a:off x="475314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Categorize</a:t>
          </a:r>
        </a:p>
      </dsp:txBody>
      <dsp:txXfrm>
        <a:off x="4753141" y="588"/>
        <a:ext cx="1651065" cy="990639"/>
      </dsp:txXfrm>
    </dsp:sp>
    <dsp:sp modelId="{A98DFC26-48E8-47BA-ADD0-189B670B6C3D}">
      <dsp:nvSpPr>
        <dsp:cNvPr id="0" name=""/>
        <dsp:cNvSpPr/>
      </dsp:nvSpPr>
      <dsp:spPr>
        <a:xfrm>
          <a:off x="1517052" y="989427"/>
          <a:ext cx="6092431" cy="349145"/>
        </a:xfrm>
        <a:custGeom>
          <a:avLst/>
          <a:gdLst/>
          <a:ahLst/>
          <a:cxnLst/>
          <a:rect l="0" t="0" r="0" b="0"/>
          <a:pathLst>
            <a:path>
              <a:moveTo>
                <a:pt x="6092431" y="0"/>
              </a:moveTo>
              <a:lnTo>
                <a:pt x="6092431" y="191672"/>
              </a:lnTo>
              <a:lnTo>
                <a:pt x="0" y="191672"/>
              </a:lnTo>
              <a:lnTo>
                <a:pt x="0" y="349145"/>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410662" y="1162101"/>
        <a:ext cx="305212" cy="3797"/>
      </dsp:txXfrm>
    </dsp:sp>
    <dsp:sp modelId="{D65F4250-DE1C-4500-8080-7E3B7E522741}">
      <dsp:nvSpPr>
        <dsp:cNvPr id="0" name=""/>
        <dsp:cNvSpPr/>
      </dsp:nvSpPr>
      <dsp:spPr>
        <a:xfrm>
          <a:off x="678395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Select</a:t>
          </a:r>
        </a:p>
      </dsp:txBody>
      <dsp:txXfrm>
        <a:off x="6783951" y="588"/>
        <a:ext cx="1651065" cy="990639"/>
      </dsp:txXfrm>
    </dsp:sp>
    <dsp:sp modelId="{F4509DB1-13AD-4009-85BD-2E81B63DA7BB}">
      <dsp:nvSpPr>
        <dsp:cNvPr id="0" name=""/>
        <dsp:cNvSpPr/>
      </dsp:nvSpPr>
      <dsp:spPr>
        <a:xfrm>
          <a:off x="234078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1864393"/>
        <a:ext cx="18987" cy="3797"/>
      </dsp:txXfrm>
    </dsp:sp>
    <dsp:sp modelId="{E78F0D11-61BD-432C-A0C7-DA619BA89B83}">
      <dsp:nvSpPr>
        <dsp:cNvPr id="0" name=""/>
        <dsp:cNvSpPr/>
      </dsp:nvSpPr>
      <dsp:spPr>
        <a:xfrm>
          <a:off x="69152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Implement</a:t>
          </a:r>
        </a:p>
      </dsp:txBody>
      <dsp:txXfrm>
        <a:off x="691520" y="1370972"/>
        <a:ext cx="1651065" cy="990639"/>
      </dsp:txXfrm>
    </dsp:sp>
    <dsp:sp modelId="{224DA104-5EBB-453C-9743-729876335959}">
      <dsp:nvSpPr>
        <dsp:cNvPr id="0" name=""/>
        <dsp:cNvSpPr/>
      </dsp:nvSpPr>
      <dsp:spPr>
        <a:xfrm>
          <a:off x="437159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1864393"/>
        <a:ext cx="18987" cy="3797"/>
      </dsp:txXfrm>
    </dsp:sp>
    <dsp:sp modelId="{562ABA18-BAE5-4896-B89F-F495D57763B7}">
      <dsp:nvSpPr>
        <dsp:cNvPr id="0" name=""/>
        <dsp:cNvSpPr/>
      </dsp:nvSpPr>
      <dsp:spPr>
        <a:xfrm>
          <a:off x="272233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Assess</a:t>
          </a:r>
        </a:p>
      </dsp:txBody>
      <dsp:txXfrm>
        <a:off x="2722330" y="1370972"/>
        <a:ext cx="1651065" cy="990639"/>
      </dsp:txXfrm>
    </dsp:sp>
    <dsp:sp modelId="{10354A3E-4F43-48FC-AE56-81F709E73EBD}">
      <dsp:nvSpPr>
        <dsp:cNvPr id="0" name=""/>
        <dsp:cNvSpPr/>
      </dsp:nvSpPr>
      <dsp:spPr>
        <a:xfrm>
          <a:off x="6402406"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1864393"/>
        <a:ext cx="18987" cy="3797"/>
      </dsp:txXfrm>
    </dsp:sp>
    <dsp:sp modelId="{3B388487-17A1-4FD2-840D-0F49D5217BF6}">
      <dsp:nvSpPr>
        <dsp:cNvPr id="0" name=""/>
        <dsp:cNvSpPr/>
      </dsp:nvSpPr>
      <dsp:spPr>
        <a:xfrm>
          <a:off x="475314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Authorize</a:t>
          </a:r>
        </a:p>
      </dsp:txBody>
      <dsp:txXfrm>
        <a:off x="4753141" y="1370972"/>
        <a:ext cx="1651065" cy="990639"/>
      </dsp:txXfrm>
    </dsp:sp>
    <dsp:sp modelId="{31EFC3F2-C3FD-44C3-8A82-D7E4AC465AB2}">
      <dsp:nvSpPr>
        <dsp:cNvPr id="0" name=""/>
        <dsp:cNvSpPr/>
      </dsp:nvSpPr>
      <dsp:spPr>
        <a:xfrm>
          <a:off x="678395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Monitor</a:t>
          </a:r>
        </a:p>
      </dsp:txBody>
      <dsp:txXfrm>
        <a:off x="6783951" y="1370972"/>
        <a:ext cx="1651065" cy="99063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10E95-077C-43D9-A08A-41C0DA3994EE}">
      <dsp:nvSpPr>
        <dsp:cNvPr id="0" name=""/>
        <dsp:cNvSpPr/>
      </dsp:nvSpPr>
      <dsp:spPr>
        <a:xfrm>
          <a:off x="3334" y="1735016"/>
          <a:ext cx="2142741" cy="883295"/>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Identify Security Control Assessment team</a:t>
          </a:r>
        </a:p>
      </dsp:txBody>
      <dsp:txXfrm>
        <a:off x="444982" y="1735016"/>
        <a:ext cx="1259446" cy="883295"/>
      </dsp:txXfrm>
    </dsp:sp>
    <dsp:sp modelId="{7EB4C440-397D-4D72-B075-67D3D95B9CED}">
      <dsp:nvSpPr>
        <dsp:cNvPr id="0" name=""/>
        <dsp:cNvSpPr/>
      </dsp:nvSpPr>
      <dsp:spPr>
        <a:xfrm>
          <a:off x="1995230" y="1771961"/>
          <a:ext cx="1837805" cy="809405"/>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Prepare for security control assessment</a:t>
          </a:r>
        </a:p>
      </dsp:txBody>
      <dsp:txXfrm>
        <a:off x="2399933" y="1771961"/>
        <a:ext cx="1028400" cy="809405"/>
      </dsp:txXfrm>
    </dsp:sp>
    <dsp:sp modelId="{D5854D9F-C93C-49CE-A448-AD80C9B1EC64}">
      <dsp:nvSpPr>
        <dsp:cNvPr id="0" name=""/>
        <dsp:cNvSpPr/>
      </dsp:nvSpPr>
      <dsp:spPr>
        <a:xfrm>
          <a:off x="3682189" y="1822787"/>
          <a:ext cx="2328026" cy="707752"/>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Know procedures to examine, interview, and/or test controls</a:t>
          </a:r>
        </a:p>
      </dsp:txBody>
      <dsp:txXfrm>
        <a:off x="4036065" y="1822787"/>
        <a:ext cx="1620274" cy="707752"/>
      </dsp:txXfrm>
    </dsp:sp>
    <dsp:sp modelId="{BFB36109-EA58-486D-B9B8-2D0D93FD8982}">
      <dsp:nvSpPr>
        <dsp:cNvPr id="0" name=""/>
        <dsp:cNvSpPr/>
      </dsp:nvSpPr>
      <dsp:spPr>
        <a:xfrm>
          <a:off x="5859369" y="1786047"/>
          <a:ext cx="1849270" cy="781233"/>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Receive Security Assessment Report</a:t>
          </a:r>
        </a:p>
      </dsp:txBody>
      <dsp:txXfrm>
        <a:off x="6249986" y="1786047"/>
        <a:ext cx="1068037" cy="781233"/>
      </dsp:txXfrm>
    </dsp:sp>
    <dsp:sp modelId="{CB2FCC6D-F5ED-43F7-8F0F-76C4F7D4D817}">
      <dsp:nvSpPr>
        <dsp:cNvPr id="0" name=""/>
        <dsp:cNvSpPr/>
      </dsp:nvSpPr>
      <dsp:spPr>
        <a:xfrm>
          <a:off x="7557793" y="1778562"/>
          <a:ext cx="1565407" cy="796203"/>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Conduct remedial actions</a:t>
          </a:r>
        </a:p>
      </dsp:txBody>
      <dsp:txXfrm>
        <a:off x="7955895" y="1778562"/>
        <a:ext cx="769204" cy="79620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DBC523-9D57-4D4F-86DF-2C3DF69860E0}">
      <dsp:nvSpPr>
        <dsp:cNvPr id="0" name=""/>
        <dsp:cNvSpPr/>
      </dsp:nvSpPr>
      <dsp:spPr>
        <a:xfrm>
          <a:off x="234078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494009"/>
        <a:ext cx="18987" cy="3797"/>
      </dsp:txXfrm>
    </dsp:sp>
    <dsp:sp modelId="{F7A477D0-6DDE-4589-9118-387D4800AC19}">
      <dsp:nvSpPr>
        <dsp:cNvPr id="0" name=""/>
        <dsp:cNvSpPr/>
      </dsp:nvSpPr>
      <dsp:spPr>
        <a:xfrm>
          <a:off x="69152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Getting Started</a:t>
          </a:r>
        </a:p>
      </dsp:txBody>
      <dsp:txXfrm>
        <a:off x="691520" y="588"/>
        <a:ext cx="1651065" cy="990639"/>
      </dsp:txXfrm>
    </dsp:sp>
    <dsp:sp modelId="{DF20F269-E0F1-42ED-90D4-4858328EC147}">
      <dsp:nvSpPr>
        <dsp:cNvPr id="0" name=""/>
        <dsp:cNvSpPr/>
      </dsp:nvSpPr>
      <dsp:spPr>
        <a:xfrm>
          <a:off x="437159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494009"/>
        <a:ext cx="18987" cy="3797"/>
      </dsp:txXfrm>
    </dsp:sp>
    <dsp:sp modelId="{CAA1336C-A8C7-4124-AC4A-A9FD54D8EA33}">
      <dsp:nvSpPr>
        <dsp:cNvPr id="0" name=""/>
        <dsp:cNvSpPr/>
      </dsp:nvSpPr>
      <dsp:spPr>
        <a:xfrm>
          <a:off x="272233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Prepare</a:t>
          </a:r>
        </a:p>
      </dsp:txBody>
      <dsp:txXfrm>
        <a:off x="2722330" y="588"/>
        <a:ext cx="1651065" cy="990639"/>
      </dsp:txXfrm>
    </dsp:sp>
    <dsp:sp modelId="{B504766D-E95E-49F6-BC3A-6B6CBE2F059A}">
      <dsp:nvSpPr>
        <dsp:cNvPr id="0" name=""/>
        <dsp:cNvSpPr/>
      </dsp:nvSpPr>
      <dsp:spPr>
        <a:xfrm>
          <a:off x="6402406"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494009"/>
        <a:ext cx="18987" cy="3797"/>
      </dsp:txXfrm>
    </dsp:sp>
    <dsp:sp modelId="{9D5E5C44-9F38-41F2-8EE7-FA2396FA1FB3}">
      <dsp:nvSpPr>
        <dsp:cNvPr id="0" name=""/>
        <dsp:cNvSpPr/>
      </dsp:nvSpPr>
      <dsp:spPr>
        <a:xfrm>
          <a:off x="475314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Categorize</a:t>
          </a:r>
        </a:p>
      </dsp:txBody>
      <dsp:txXfrm>
        <a:off x="4753141" y="588"/>
        <a:ext cx="1651065" cy="990639"/>
      </dsp:txXfrm>
    </dsp:sp>
    <dsp:sp modelId="{A98DFC26-48E8-47BA-ADD0-189B670B6C3D}">
      <dsp:nvSpPr>
        <dsp:cNvPr id="0" name=""/>
        <dsp:cNvSpPr/>
      </dsp:nvSpPr>
      <dsp:spPr>
        <a:xfrm>
          <a:off x="1517052" y="989427"/>
          <a:ext cx="6092431" cy="349145"/>
        </a:xfrm>
        <a:custGeom>
          <a:avLst/>
          <a:gdLst/>
          <a:ahLst/>
          <a:cxnLst/>
          <a:rect l="0" t="0" r="0" b="0"/>
          <a:pathLst>
            <a:path>
              <a:moveTo>
                <a:pt x="6092431" y="0"/>
              </a:moveTo>
              <a:lnTo>
                <a:pt x="6092431" y="191672"/>
              </a:lnTo>
              <a:lnTo>
                <a:pt x="0" y="191672"/>
              </a:lnTo>
              <a:lnTo>
                <a:pt x="0" y="349145"/>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410662" y="1162101"/>
        <a:ext cx="305212" cy="3797"/>
      </dsp:txXfrm>
    </dsp:sp>
    <dsp:sp modelId="{D65F4250-DE1C-4500-8080-7E3B7E522741}">
      <dsp:nvSpPr>
        <dsp:cNvPr id="0" name=""/>
        <dsp:cNvSpPr/>
      </dsp:nvSpPr>
      <dsp:spPr>
        <a:xfrm>
          <a:off x="678395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Select</a:t>
          </a:r>
        </a:p>
      </dsp:txBody>
      <dsp:txXfrm>
        <a:off x="6783951" y="588"/>
        <a:ext cx="1651065" cy="990639"/>
      </dsp:txXfrm>
    </dsp:sp>
    <dsp:sp modelId="{F4509DB1-13AD-4009-85BD-2E81B63DA7BB}">
      <dsp:nvSpPr>
        <dsp:cNvPr id="0" name=""/>
        <dsp:cNvSpPr/>
      </dsp:nvSpPr>
      <dsp:spPr>
        <a:xfrm>
          <a:off x="234078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1864393"/>
        <a:ext cx="18987" cy="3797"/>
      </dsp:txXfrm>
    </dsp:sp>
    <dsp:sp modelId="{E78F0D11-61BD-432C-A0C7-DA619BA89B83}">
      <dsp:nvSpPr>
        <dsp:cNvPr id="0" name=""/>
        <dsp:cNvSpPr/>
      </dsp:nvSpPr>
      <dsp:spPr>
        <a:xfrm>
          <a:off x="69152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Implement</a:t>
          </a:r>
        </a:p>
      </dsp:txBody>
      <dsp:txXfrm>
        <a:off x="691520" y="1370972"/>
        <a:ext cx="1651065" cy="990639"/>
      </dsp:txXfrm>
    </dsp:sp>
    <dsp:sp modelId="{224DA104-5EBB-453C-9743-729876335959}">
      <dsp:nvSpPr>
        <dsp:cNvPr id="0" name=""/>
        <dsp:cNvSpPr/>
      </dsp:nvSpPr>
      <dsp:spPr>
        <a:xfrm>
          <a:off x="437159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1864393"/>
        <a:ext cx="18987" cy="3797"/>
      </dsp:txXfrm>
    </dsp:sp>
    <dsp:sp modelId="{562ABA18-BAE5-4896-B89F-F495D57763B7}">
      <dsp:nvSpPr>
        <dsp:cNvPr id="0" name=""/>
        <dsp:cNvSpPr/>
      </dsp:nvSpPr>
      <dsp:spPr>
        <a:xfrm>
          <a:off x="272233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Assess</a:t>
          </a:r>
        </a:p>
      </dsp:txBody>
      <dsp:txXfrm>
        <a:off x="2722330" y="1370972"/>
        <a:ext cx="1651065" cy="990639"/>
      </dsp:txXfrm>
    </dsp:sp>
    <dsp:sp modelId="{10354A3E-4F43-48FC-AE56-81F709E73EBD}">
      <dsp:nvSpPr>
        <dsp:cNvPr id="0" name=""/>
        <dsp:cNvSpPr/>
      </dsp:nvSpPr>
      <dsp:spPr>
        <a:xfrm>
          <a:off x="6402406"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1864393"/>
        <a:ext cx="18987" cy="3797"/>
      </dsp:txXfrm>
    </dsp:sp>
    <dsp:sp modelId="{3B388487-17A1-4FD2-840D-0F49D5217BF6}">
      <dsp:nvSpPr>
        <dsp:cNvPr id="0" name=""/>
        <dsp:cNvSpPr/>
      </dsp:nvSpPr>
      <dsp:spPr>
        <a:xfrm>
          <a:off x="475314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Authorize</a:t>
          </a:r>
        </a:p>
      </dsp:txBody>
      <dsp:txXfrm>
        <a:off x="4753141" y="1370972"/>
        <a:ext cx="1651065" cy="990639"/>
      </dsp:txXfrm>
    </dsp:sp>
    <dsp:sp modelId="{31EFC3F2-C3FD-44C3-8A82-D7E4AC465AB2}">
      <dsp:nvSpPr>
        <dsp:cNvPr id="0" name=""/>
        <dsp:cNvSpPr/>
      </dsp:nvSpPr>
      <dsp:spPr>
        <a:xfrm>
          <a:off x="678395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Monitor</a:t>
          </a:r>
        </a:p>
      </dsp:txBody>
      <dsp:txXfrm>
        <a:off x="6783951" y="1370972"/>
        <a:ext cx="1651065" cy="99063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10E95-077C-43D9-A08A-41C0DA3994EE}">
      <dsp:nvSpPr>
        <dsp:cNvPr id="0" name=""/>
        <dsp:cNvSpPr/>
      </dsp:nvSpPr>
      <dsp:spPr>
        <a:xfrm>
          <a:off x="4637" y="1770522"/>
          <a:ext cx="2261875" cy="976406"/>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Understand different types of authorizations</a:t>
          </a:r>
        </a:p>
      </dsp:txBody>
      <dsp:txXfrm>
        <a:off x="492840" y="1770522"/>
        <a:ext cx="1285469" cy="976406"/>
      </dsp:txXfrm>
    </dsp:sp>
    <dsp:sp modelId="{7EB4C440-397D-4D72-B075-67D3D95B9CED}">
      <dsp:nvSpPr>
        <dsp:cNvPr id="0" name=""/>
        <dsp:cNvSpPr/>
      </dsp:nvSpPr>
      <dsp:spPr>
        <a:xfrm>
          <a:off x="2077565" y="1751801"/>
          <a:ext cx="2189810" cy="1013848"/>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Understand authorization decisions</a:t>
          </a:r>
        </a:p>
      </dsp:txBody>
      <dsp:txXfrm>
        <a:off x="2584489" y="1751801"/>
        <a:ext cx="1175962" cy="1013848"/>
      </dsp:txXfrm>
    </dsp:sp>
    <dsp:sp modelId="{D5854D9F-C93C-49CE-A448-AD80C9B1EC64}">
      <dsp:nvSpPr>
        <dsp:cNvPr id="0" name=""/>
        <dsp:cNvSpPr/>
      </dsp:nvSpPr>
      <dsp:spPr>
        <a:xfrm>
          <a:off x="4078427" y="1815465"/>
          <a:ext cx="2916050" cy="886520"/>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Assemble Security Authorization Package</a:t>
          </a:r>
        </a:p>
      </dsp:txBody>
      <dsp:txXfrm>
        <a:off x="4521687" y="1815465"/>
        <a:ext cx="2029530" cy="886520"/>
      </dsp:txXfrm>
    </dsp:sp>
    <dsp:sp modelId="{BFB36109-EA58-486D-B9B8-2D0D93FD8982}">
      <dsp:nvSpPr>
        <dsp:cNvPr id="0" name=""/>
        <dsp:cNvSpPr/>
      </dsp:nvSpPr>
      <dsp:spPr>
        <a:xfrm>
          <a:off x="6805530" y="1769445"/>
          <a:ext cx="2316367" cy="978560"/>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Understand where and how to document authorization decision</a:t>
          </a:r>
        </a:p>
      </dsp:txBody>
      <dsp:txXfrm>
        <a:off x="7294810" y="1769445"/>
        <a:ext cx="1337807" cy="97856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DBC523-9D57-4D4F-86DF-2C3DF69860E0}">
      <dsp:nvSpPr>
        <dsp:cNvPr id="0" name=""/>
        <dsp:cNvSpPr/>
      </dsp:nvSpPr>
      <dsp:spPr>
        <a:xfrm>
          <a:off x="234078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494009"/>
        <a:ext cx="18987" cy="3797"/>
      </dsp:txXfrm>
    </dsp:sp>
    <dsp:sp modelId="{F7A477D0-6DDE-4589-9118-387D4800AC19}">
      <dsp:nvSpPr>
        <dsp:cNvPr id="0" name=""/>
        <dsp:cNvSpPr/>
      </dsp:nvSpPr>
      <dsp:spPr>
        <a:xfrm>
          <a:off x="69152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Getting Started</a:t>
          </a:r>
        </a:p>
      </dsp:txBody>
      <dsp:txXfrm>
        <a:off x="691520" y="588"/>
        <a:ext cx="1651065" cy="990639"/>
      </dsp:txXfrm>
    </dsp:sp>
    <dsp:sp modelId="{DF20F269-E0F1-42ED-90D4-4858328EC147}">
      <dsp:nvSpPr>
        <dsp:cNvPr id="0" name=""/>
        <dsp:cNvSpPr/>
      </dsp:nvSpPr>
      <dsp:spPr>
        <a:xfrm>
          <a:off x="437159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494009"/>
        <a:ext cx="18987" cy="3797"/>
      </dsp:txXfrm>
    </dsp:sp>
    <dsp:sp modelId="{CAA1336C-A8C7-4124-AC4A-A9FD54D8EA33}">
      <dsp:nvSpPr>
        <dsp:cNvPr id="0" name=""/>
        <dsp:cNvSpPr/>
      </dsp:nvSpPr>
      <dsp:spPr>
        <a:xfrm>
          <a:off x="272233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Prepare</a:t>
          </a:r>
        </a:p>
      </dsp:txBody>
      <dsp:txXfrm>
        <a:off x="2722330" y="588"/>
        <a:ext cx="1651065" cy="990639"/>
      </dsp:txXfrm>
    </dsp:sp>
    <dsp:sp modelId="{B504766D-E95E-49F6-BC3A-6B6CBE2F059A}">
      <dsp:nvSpPr>
        <dsp:cNvPr id="0" name=""/>
        <dsp:cNvSpPr/>
      </dsp:nvSpPr>
      <dsp:spPr>
        <a:xfrm>
          <a:off x="6402406"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494009"/>
        <a:ext cx="18987" cy="3797"/>
      </dsp:txXfrm>
    </dsp:sp>
    <dsp:sp modelId="{9D5E5C44-9F38-41F2-8EE7-FA2396FA1FB3}">
      <dsp:nvSpPr>
        <dsp:cNvPr id="0" name=""/>
        <dsp:cNvSpPr/>
      </dsp:nvSpPr>
      <dsp:spPr>
        <a:xfrm>
          <a:off x="475314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Categorize</a:t>
          </a:r>
        </a:p>
      </dsp:txBody>
      <dsp:txXfrm>
        <a:off x="4753141" y="588"/>
        <a:ext cx="1651065" cy="990639"/>
      </dsp:txXfrm>
    </dsp:sp>
    <dsp:sp modelId="{A98DFC26-48E8-47BA-ADD0-189B670B6C3D}">
      <dsp:nvSpPr>
        <dsp:cNvPr id="0" name=""/>
        <dsp:cNvSpPr/>
      </dsp:nvSpPr>
      <dsp:spPr>
        <a:xfrm>
          <a:off x="1517052" y="989427"/>
          <a:ext cx="6092431" cy="349145"/>
        </a:xfrm>
        <a:custGeom>
          <a:avLst/>
          <a:gdLst/>
          <a:ahLst/>
          <a:cxnLst/>
          <a:rect l="0" t="0" r="0" b="0"/>
          <a:pathLst>
            <a:path>
              <a:moveTo>
                <a:pt x="6092431" y="0"/>
              </a:moveTo>
              <a:lnTo>
                <a:pt x="6092431" y="191672"/>
              </a:lnTo>
              <a:lnTo>
                <a:pt x="0" y="191672"/>
              </a:lnTo>
              <a:lnTo>
                <a:pt x="0" y="349145"/>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410662" y="1162101"/>
        <a:ext cx="305212" cy="3797"/>
      </dsp:txXfrm>
    </dsp:sp>
    <dsp:sp modelId="{D65F4250-DE1C-4500-8080-7E3B7E522741}">
      <dsp:nvSpPr>
        <dsp:cNvPr id="0" name=""/>
        <dsp:cNvSpPr/>
      </dsp:nvSpPr>
      <dsp:spPr>
        <a:xfrm>
          <a:off x="678395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Select</a:t>
          </a:r>
        </a:p>
      </dsp:txBody>
      <dsp:txXfrm>
        <a:off x="6783951" y="588"/>
        <a:ext cx="1651065" cy="990639"/>
      </dsp:txXfrm>
    </dsp:sp>
    <dsp:sp modelId="{F4509DB1-13AD-4009-85BD-2E81B63DA7BB}">
      <dsp:nvSpPr>
        <dsp:cNvPr id="0" name=""/>
        <dsp:cNvSpPr/>
      </dsp:nvSpPr>
      <dsp:spPr>
        <a:xfrm>
          <a:off x="234078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1864393"/>
        <a:ext cx="18987" cy="3797"/>
      </dsp:txXfrm>
    </dsp:sp>
    <dsp:sp modelId="{E78F0D11-61BD-432C-A0C7-DA619BA89B83}">
      <dsp:nvSpPr>
        <dsp:cNvPr id="0" name=""/>
        <dsp:cNvSpPr/>
      </dsp:nvSpPr>
      <dsp:spPr>
        <a:xfrm>
          <a:off x="69152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Implement</a:t>
          </a:r>
        </a:p>
      </dsp:txBody>
      <dsp:txXfrm>
        <a:off x="691520" y="1370972"/>
        <a:ext cx="1651065" cy="990639"/>
      </dsp:txXfrm>
    </dsp:sp>
    <dsp:sp modelId="{224DA104-5EBB-453C-9743-729876335959}">
      <dsp:nvSpPr>
        <dsp:cNvPr id="0" name=""/>
        <dsp:cNvSpPr/>
      </dsp:nvSpPr>
      <dsp:spPr>
        <a:xfrm>
          <a:off x="437159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1864393"/>
        <a:ext cx="18987" cy="3797"/>
      </dsp:txXfrm>
    </dsp:sp>
    <dsp:sp modelId="{562ABA18-BAE5-4896-B89F-F495D57763B7}">
      <dsp:nvSpPr>
        <dsp:cNvPr id="0" name=""/>
        <dsp:cNvSpPr/>
      </dsp:nvSpPr>
      <dsp:spPr>
        <a:xfrm>
          <a:off x="272233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Assess</a:t>
          </a:r>
        </a:p>
      </dsp:txBody>
      <dsp:txXfrm>
        <a:off x="2722330" y="1370972"/>
        <a:ext cx="1651065" cy="990639"/>
      </dsp:txXfrm>
    </dsp:sp>
    <dsp:sp modelId="{10354A3E-4F43-48FC-AE56-81F709E73EBD}">
      <dsp:nvSpPr>
        <dsp:cNvPr id="0" name=""/>
        <dsp:cNvSpPr/>
      </dsp:nvSpPr>
      <dsp:spPr>
        <a:xfrm>
          <a:off x="6402406"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1864393"/>
        <a:ext cx="18987" cy="3797"/>
      </dsp:txXfrm>
    </dsp:sp>
    <dsp:sp modelId="{3B388487-17A1-4FD2-840D-0F49D5217BF6}">
      <dsp:nvSpPr>
        <dsp:cNvPr id="0" name=""/>
        <dsp:cNvSpPr/>
      </dsp:nvSpPr>
      <dsp:spPr>
        <a:xfrm>
          <a:off x="475314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Authorize</a:t>
          </a:r>
        </a:p>
      </dsp:txBody>
      <dsp:txXfrm>
        <a:off x="4753141" y="1370972"/>
        <a:ext cx="1651065" cy="990639"/>
      </dsp:txXfrm>
    </dsp:sp>
    <dsp:sp modelId="{31EFC3F2-C3FD-44C3-8A82-D7E4AC465AB2}">
      <dsp:nvSpPr>
        <dsp:cNvPr id="0" name=""/>
        <dsp:cNvSpPr/>
      </dsp:nvSpPr>
      <dsp:spPr>
        <a:xfrm>
          <a:off x="678395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Monitor</a:t>
          </a:r>
        </a:p>
      </dsp:txBody>
      <dsp:txXfrm>
        <a:off x="6783951" y="1370972"/>
        <a:ext cx="1651065" cy="99063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10E95-077C-43D9-A08A-41C0DA3994EE}">
      <dsp:nvSpPr>
        <dsp:cNvPr id="0" name=""/>
        <dsp:cNvSpPr/>
      </dsp:nvSpPr>
      <dsp:spPr>
        <a:xfrm>
          <a:off x="290" y="2417793"/>
          <a:ext cx="2023376" cy="896518"/>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Determine impact of changes to system and environment</a:t>
          </a:r>
        </a:p>
      </dsp:txBody>
      <dsp:txXfrm>
        <a:off x="448549" y="2417793"/>
        <a:ext cx="1126858" cy="896518"/>
      </dsp:txXfrm>
    </dsp:sp>
    <dsp:sp modelId="{7EB4C440-397D-4D72-B075-67D3D95B9CED}">
      <dsp:nvSpPr>
        <dsp:cNvPr id="0" name=""/>
        <dsp:cNvSpPr/>
      </dsp:nvSpPr>
      <dsp:spPr>
        <a:xfrm>
          <a:off x="1879701" y="2479810"/>
          <a:ext cx="1761273" cy="772484"/>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Determine ISCM strategies</a:t>
          </a:r>
        </a:p>
      </dsp:txBody>
      <dsp:txXfrm>
        <a:off x="2265943" y="2479810"/>
        <a:ext cx="988789" cy="772484"/>
      </dsp:txXfrm>
    </dsp:sp>
    <dsp:sp modelId="{D5854D9F-C93C-49CE-A448-AD80C9B1EC64}">
      <dsp:nvSpPr>
        <dsp:cNvPr id="0" name=""/>
        <dsp:cNvSpPr/>
      </dsp:nvSpPr>
      <dsp:spPr>
        <a:xfrm>
          <a:off x="3497009" y="2402483"/>
          <a:ext cx="2221833" cy="927137"/>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Identify automated tools to support continuous monitoring</a:t>
          </a:r>
        </a:p>
      </dsp:txBody>
      <dsp:txXfrm>
        <a:off x="3960578" y="2402483"/>
        <a:ext cx="1294696" cy="927137"/>
      </dsp:txXfrm>
    </dsp:sp>
    <dsp:sp modelId="{BFB36109-EA58-486D-B9B8-2D0D93FD8982}">
      <dsp:nvSpPr>
        <dsp:cNvPr id="0" name=""/>
        <dsp:cNvSpPr/>
      </dsp:nvSpPr>
      <dsp:spPr>
        <a:xfrm>
          <a:off x="5574877" y="2493253"/>
          <a:ext cx="1913444" cy="745597"/>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Maintain system documents</a:t>
          </a:r>
        </a:p>
      </dsp:txBody>
      <dsp:txXfrm>
        <a:off x="5947676" y="2493253"/>
        <a:ext cx="1167847" cy="745597"/>
      </dsp:txXfrm>
    </dsp:sp>
    <dsp:sp modelId="{CB2FCC6D-F5ED-43F7-8F0F-76C4F7D4D817}">
      <dsp:nvSpPr>
        <dsp:cNvPr id="0" name=""/>
        <dsp:cNvSpPr/>
      </dsp:nvSpPr>
      <dsp:spPr>
        <a:xfrm>
          <a:off x="7344356" y="2486110"/>
          <a:ext cx="2151045" cy="759884"/>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Understand system decommission requirements</a:t>
          </a:r>
        </a:p>
      </dsp:txBody>
      <dsp:txXfrm>
        <a:off x="7724298" y="2486110"/>
        <a:ext cx="1391161" cy="759884"/>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67050" cy="466725"/>
          </a:xfrm>
          <a:prstGeom prst="rect">
            <a:avLst/>
          </a:prstGeom>
          <a:noFill/>
          <a:ln>
            <a:noFill/>
          </a:ln>
        </p:spPr>
        <p:txBody>
          <a:bodyPr spcFirstLastPara="1" wrap="square" lIns="93950" tIns="46975" rIns="93950" bIns="46975" anchor="t" anchorCtr="0">
            <a:noAutofit/>
          </a:bodyPr>
          <a:lstStyle>
            <a:lvl1pPr marR="0" lvl="0" algn="l"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4" name="Google Shape;4;n"/>
          <p:cNvSpPr txBox="1">
            <a:spLocks noGrp="1"/>
          </p:cNvSpPr>
          <p:nvPr>
            <p:ph type="dt" idx="10"/>
          </p:nvPr>
        </p:nvSpPr>
        <p:spPr>
          <a:xfrm>
            <a:off x="4008438" y="0"/>
            <a:ext cx="3067050" cy="466725"/>
          </a:xfrm>
          <a:prstGeom prst="rect">
            <a:avLst/>
          </a:prstGeom>
          <a:noFill/>
          <a:ln>
            <a:noFill/>
          </a:ln>
        </p:spPr>
        <p:txBody>
          <a:bodyPr spcFirstLastPara="1" wrap="square" lIns="93950" tIns="46975" rIns="93950" bIns="46975" anchor="t" anchorCtr="0">
            <a:noAutofit/>
          </a:bodyPr>
          <a:lstStyle>
            <a:lvl1pPr marR="0" lvl="0" algn="r"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5" name="Google Shape;5;n"/>
          <p:cNvSpPr>
            <a:spLocks noGrp="1" noRot="1" noChangeAspect="1"/>
          </p:cNvSpPr>
          <p:nvPr>
            <p:ph type="sldImg" idx="3"/>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901113"/>
            <a:ext cx="3067050" cy="466725"/>
          </a:xfrm>
          <a:prstGeom prst="rect">
            <a:avLst/>
          </a:prstGeom>
          <a:noFill/>
          <a:ln>
            <a:noFill/>
          </a:ln>
        </p:spPr>
        <p:txBody>
          <a:bodyPr spcFirstLastPara="1" wrap="square" lIns="93950" tIns="46975" rIns="93950" bIns="46975" anchor="b" anchorCtr="0">
            <a:noAutofit/>
          </a:bodyPr>
          <a:lstStyle>
            <a:lvl1pPr marR="0" lvl="0" algn="l"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8" name="Google Shape;8;n"/>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a:t>
            </a:fld>
            <a:endParaRPr sz="1200" b="0" i="0" u="none" strike="noStrike" cap="none">
              <a:solidFill>
                <a:schemeClr val="dk1"/>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en.wikipedia.org/wiki/Desktop_computer"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tenable.com/products/tenable-passive-vulnerability-scanner"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8" Type="http://schemas.openxmlformats.org/officeDocument/2006/relationships/hyperlink" Target="https://en.wikipedia.org/wiki/Control_self-assessment#cite_note-16" TargetMode="External"/><Relationship Id="rId3" Type="http://schemas.openxmlformats.org/officeDocument/2006/relationships/hyperlink" Target="https://en.wikipedia.org/wiki/COBIT" TargetMode="External"/><Relationship Id="rId7" Type="http://schemas.openxmlformats.org/officeDocument/2006/relationships/hyperlink" Target="https://en.wikipedia.org/wiki/Committee_of_Sponsoring_Organizations_of_the_Treadway_Commission" TargetMode="External"/><Relationship Id="rId2" Type="http://schemas.openxmlformats.org/officeDocument/2006/relationships/slide" Target="../slides/slide40.xml"/><Relationship Id="rId1" Type="http://schemas.openxmlformats.org/officeDocument/2006/relationships/notesMaster" Target="../notesMasters/notesMaster1.xml"/><Relationship Id="rId6" Type="http://schemas.openxmlformats.org/officeDocument/2006/relationships/hyperlink" Target="https://en.wikipedia.org/wiki/Total_Quality_Management" TargetMode="External"/><Relationship Id="rId11" Type="http://schemas.openxmlformats.org/officeDocument/2006/relationships/hyperlink" Target="https://en.wikipedia.org/wiki/Control_self-assessment#cite_note-19" TargetMode="External"/><Relationship Id="rId5" Type="http://schemas.openxmlformats.org/officeDocument/2006/relationships/hyperlink" Target="https://en.wikipedia.org/wiki/Institute_of_Internal_Auditors" TargetMode="External"/><Relationship Id="rId10" Type="http://schemas.openxmlformats.org/officeDocument/2006/relationships/hyperlink" Target="https://en.wikipedia.org/wiki/Control_self-assessment#cite_note-18" TargetMode="External"/><Relationship Id="rId4" Type="http://schemas.openxmlformats.org/officeDocument/2006/relationships/hyperlink" Target="https://en.wikipedia.org/wiki/Control_self-assessment#cite_note-ISACA-14" TargetMode="External"/><Relationship Id="rId9" Type="http://schemas.openxmlformats.org/officeDocument/2006/relationships/hyperlink" Target="https://en.wikipedia.org/wiki/Control_self-assessment#cite_note-17" TargetMode="Externa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74" name="Google Shape;374;p1: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Good Morning and Welcome to our final day of the RMF In-Depth class.</a:t>
            </a:r>
            <a:endParaRPr/>
          </a:p>
        </p:txBody>
      </p:sp>
      <p:sp>
        <p:nvSpPr>
          <p:cNvPr id="375" name="Google Shape;375;p1: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1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80" name="Google Shape;580;p11: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In eMASS Implementation Plans, all status entries start as Planned and are later updated to Implemented.  In the same area of eMASS, you can designate a control as Inherited.  If the common control provider is in that instance of eMASS then the common control provider writes the Implementation statement.  Whether using a tool or doing implementation plan manually on a spreadsheet, keep the statements accurate.  Don’t try to fool the assessors.  Perfection is rarely achievable.  There will be some things that you cannot do for whatever reason.  Its best to just plan on doing a POA&amp;M for those controls.</a:t>
            </a:r>
            <a:endParaRPr/>
          </a:p>
        </p:txBody>
      </p:sp>
      <p:sp>
        <p:nvSpPr>
          <p:cNvPr id="581" name="Google Shape;581;p11: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10</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1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03" name="Google Shape;603;p12: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Also, during the Implementation step, DoD folks will be doing self-assessment or responding to the many (1600 or so) Control Correlation Identifiers (CCIs.)  Using the methods of Examine, Interview and Test, respond to the CCIs honestly and state exactly what you have done and what you have discovered.  This is verification of that implementation statement and the resulting artifact.</a:t>
            </a:r>
          </a:p>
          <a:p>
            <a:pPr marL="0" lvl="0" indent="0" algn="l" rtl="0">
              <a:spcBef>
                <a:spcPts val="0"/>
              </a:spcBef>
              <a:spcAft>
                <a:spcPts val="0"/>
              </a:spcAft>
              <a:buNone/>
            </a:pPr>
            <a:r>
              <a:rPr lang="en-US" dirty="0"/>
              <a:t>Even though Federal agencies are not mandated to use the CCIs, it is still recommended that they do internal assessment, i.e., self-assessment.</a:t>
            </a:r>
            <a:endParaRPr dirty="0"/>
          </a:p>
        </p:txBody>
      </p:sp>
      <p:sp>
        <p:nvSpPr>
          <p:cNvPr id="604" name="Google Shape;604;p12: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11</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1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26" name="Google Shape;626;p13: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This is an example of the Implementation Menu in eMASS.  You’ll notice all the Planned under status.  That is the starting point for each control in eMASS.  As you work through the controls the status can be changed.  Notice there is a Not Applicable which can be aligned with scoping.  There is a Manually Inherited which means that this system has a Common Control provider outside of their eMASS instance.  Therefore, they must put something into the Implementation Statement block to reflect that.  There is no automated connection to that common control provider in eMASS.  Notice the allocations – System Specific, Common and Hybrid.  These must be marked in this menu.  In this case the same individual is responsible (the system owner) but that can be changed.  If you make a check on the right column you can do one implementation statement for more than one control, assuming there is a relationship.</a:t>
            </a:r>
            <a:endParaRPr/>
          </a:p>
          <a:p>
            <a:pPr marL="0" lvl="0" indent="0" algn="l" rtl="0">
              <a:spcBef>
                <a:spcPts val="360"/>
              </a:spcBef>
              <a:spcAft>
                <a:spcPts val="0"/>
              </a:spcAft>
              <a:buNone/>
            </a:pPr>
            <a:endParaRPr/>
          </a:p>
        </p:txBody>
      </p:sp>
      <p:sp>
        <p:nvSpPr>
          <p:cNvPr id="627" name="Google Shape;627;p13: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12</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1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33" name="Google Shape;633;p14: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This data entry screen appears when you click on a control (or set of controls) to fill in the information.  Notice the Comments block which is where you will type in your implementation statement – suggest 5 sentences or less.  Notice there is a System Level Continuous Monitoring data entry screen here because the assumption is you will work these together.  Notice the red asterisk – those are mandatory data elements and page cannot be saved without an entry.  Under frequency and method, there is a choice called “Undetermined” which you can select if you do not have time or ability to monitor this particular control at this time.  That is very possible and expected as most organizations do not have the personnel or time or tools (if automated) to monitor all of their controls.  However, you can type in the default of annual for those that you will just be able to review on an annual basis for now.  Then go back and update that in the future.  This will move you towards ongoing authorization.  Fill in the free form fields of reporting and tracking and place the methodology and responsibility in the comments block.  Criticality may be prefilled, but you can overwrite that if you like.  (Note, I have overwritten a yellow criticality with a red.)  Criticality is dependent on the control’s priority in your system.</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 the latest version of eMASS in 2020, v. 5.8, the Implementation Data Entry screen was revised.  There is now a drop-down field for Test Method.  It is optional.  You identify the specific assessment method or combination that will determine if the security requirements are implemented correctly.  The assessment method is generally performed by the self-assessor.</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 addition, the title of the comments field was changed to “Implementation Narrative.”  This is the high-level description of how the control is implemented and all the security requirements are met. </a:t>
            </a:r>
          </a:p>
          <a:p>
            <a:pPr marL="0" lvl="0" indent="0" algn="l" rtl="0">
              <a:spcBef>
                <a:spcPts val="0"/>
              </a:spcBef>
              <a:spcAft>
                <a:spcPts val="0"/>
              </a:spcAft>
              <a:buNone/>
            </a:pPr>
            <a:endParaRPr lang="en-US" dirty="0"/>
          </a:p>
        </p:txBody>
      </p:sp>
      <p:sp>
        <p:nvSpPr>
          <p:cNvPr id="634" name="Google Shape;634;p14: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1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47" name="Google Shape;647;p16: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Again, the description is generic.  The organization establishes configuration settings for products within the system.  But what would you place in the implementation statement for this control.  Remember what we did a bit ago.  You need to make it specific to your system or organization.  Maybe something like this?</a:t>
            </a:r>
            <a:endParaRPr dirty="0"/>
          </a:p>
          <a:p>
            <a:pPr marL="228600" lvl="0" indent="-228600" algn="l" rtl="0">
              <a:spcBef>
                <a:spcPts val="360"/>
              </a:spcBef>
              <a:spcAft>
                <a:spcPts val="0"/>
              </a:spcAft>
              <a:buClr>
                <a:schemeClr val="dk1"/>
              </a:buClr>
              <a:buSzPts val="1200"/>
              <a:buFont typeface="Times New Roman"/>
              <a:buAutoNum type="arabicPeriod"/>
            </a:pPr>
            <a:r>
              <a:rPr lang="en-US" dirty="0"/>
              <a:t>System Administrator (responsibility) downloads the STIGS from the DISA website on a quarterly basis (schedule). 2.  STIGS are applied to servers or workstations using both automated and manual checklist methods.  3.  A SCAP Compliance Check (SCC) is run on the system confirming system configurations.  4.  Issues resulting from the SCC are brought to the attention of the ISSM (reporting).  5.  All new servers and workstations are “</a:t>
            </a:r>
            <a:r>
              <a:rPr lang="en-US" dirty="0" err="1"/>
              <a:t>STIG’d</a:t>
            </a:r>
            <a:r>
              <a:rPr lang="en-US" dirty="0"/>
              <a:t>” prior to putting into production.</a:t>
            </a:r>
            <a:endParaRPr dirty="0"/>
          </a:p>
          <a:p>
            <a:pPr marL="228600" lvl="0" indent="-228600" algn="l" rtl="0">
              <a:spcBef>
                <a:spcPts val="360"/>
              </a:spcBef>
              <a:spcAft>
                <a:spcPts val="0"/>
              </a:spcAft>
              <a:buClr>
                <a:schemeClr val="dk1"/>
              </a:buClr>
              <a:buSzPts val="1200"/>
              <a:buFont typeface="Times New Roman"/>
              <a:buAutoNum type="arabicPeriod"/>
            </a:pPr>
            <a:r>
              <a:rPr lang="en-US" dirty="0"/>
              <a:t>Then you would follow with an artifact that actually lists the steps for implementing this control.  It could be a desk procedure or an SOP or a technical security configuration guide – whatever you choose.</a:t>
            </a:r>
            <a:endParaRPr dirty="0"/>
          </a:p>
        </p:txBody>
      </p:sp>
      <p:sp>
        <p:nvSpPr>
          <p:cNvPr id="648" name="Google Shape;648;p16: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14</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p17: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4" name="Google Shape;654;p17: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Similarly, for RA-5 – Generically it states that you must scan for vulnerabilities using a scanning tool, analyze the reports and remediate issues.  So how would you make this more specific to your system or organization?  Maybe:  1.  The ACAS Administrator runs the ACAS scan on a weekly basis.  2.  Scan results are reviewed to ensure vulnerabilities are patched (could use a % here if you want to employ metrics).  3.  Scan reports are filed in a centralized folder.  4.  Issues are reported to the ISSM.  5.  Remediation requires a POA&amp;M.</a:t>
            </a:r>
            <a:endParaRPr/>
          </a:p>
          <a:p>
            <a:pPr marL="0" lvl="0" indent="0" algn="l" rtl="0">
              <a:spcBef>
                <a:spcPts val="360"/>
              </a:spcBef>
              <a:spcAft>
                <a:spcPts val="0"/>
              </a:spcAft>
              <a:buNone/>
            </a:pPr>
            <a:r>
              <a:rPr lang="en-US"/>
              <a:t>Same deal – develop an artifact that provides step by step procedures.</a:t>
            </a:r>
            <a:endParaRPr/>
          </a:p>
        </p:txBody>
      </p:sp>
      <p:sp>
        <p:nvSpPr>
          <p:cNvPr id="655" name="Google Shape;655;p17: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15</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p1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61" name="Google Shape;661;p18: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As we stated yesterday, DISA has not provided DoD with very many tools that can be used for continuous monitoring.  But let’s go around this circle and quickly discuss them.  </a:t>
            </a:r>
          </a:p>
          <a:p>
            <a:pPr marL="0" lvl="0" indent="0" algn="l" rtl="0">
              <a:spcBef>
                <a:spcPts val="0"/>
              </a:spcBef>
              <a:spcAft>
                <a:spcPts val="0"/>
              </a:spcAft>
              <a:buNone/>
            </a:pPr>
            <a:r>
              <a:rPr lang="en-US" dirty="0"/>
              <a:t>DISA STIGS are also downloaded by Federal agencies, not just used by DoD.</a:t>
            </a:r>
            <a:endParaRPr dirty="0"/>
          </a:p>
        </p:txBody>
      </p:sp>
      <p:sp>
        <p:nvSpPr>
          <p:cNvPr id="662" name="Google Shape;662;p18: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16</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283F0317-69B8-343C-119C-1C6AFD16F1A8}"/>
              </a:ext>
            </a:extLst>
          </p:cNvPr>
          <p:cNvSpPr>
            <a:spLocks noGrp="1" noRot="1" noChangeAspect="1" noChangeArrowheads="1" noTextEdit="1"/>
          </p:cNvSpPr>
          <p:nvPr>
            <p:ph type="sldImg"/>
          </p:nvPr>
        </p:nvSpPr>
        <p:spPr>
          <a:ln/>
        </p:spPr>
      </p:sp>
      <p:sp>
        <p:nvSpPr>
          <p:cNvPr id="74755" name="Notes Placeholder 2">
            <a:extLst>
              <a:ext uri="{FF2B5EF4-FFF2-40B4-BE49-F238E27FC236}">
                <a16:creationId xmlns:a16="http://schemas.microsoft.com/office/drawing/2014/main" id="{2737846D-D152-D6AC-FCCA-6008A6CCFF7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The Security Technical Implementation Guides (STIGs) are the configuration standards for DOD IA and IA-enabled devices/systems. Since 1998, DISA has played a critical role enhancing the security posture of DoD's security systems by providing the Security Technical Implementation Guides (STIGs). The STIGs contain technical guidance to "lock down" information systems/software that might otherwise be vulnerable to a malicious computer attack.  Most STIGS are created by vendors based on a technology’s DoD SRG (Security Requirements Guide).  The SRG is a document that contains generic language for a technology that addresses each of the necessary configuration settings without being technology specific.  Generally STIGs are updated on a quarterly bases.  There are some one offs each quarter that get updated outside of the quarterly update but for the majority of the STIGs DISA sticks to the quarterly schedule. </a:t>
            </a:r>
          </a:p>
          <a:p>
            <a:endParaRPr lang="en-US" altLang="en-US"/>
          </a:p>
        </p:txBody>
      </p:sp>
      <p:sp>
        <p:nvSpPr>
          <p:cNvPr id="74756" name="Footer Placeholder 3">
            <a:extLst>
              <a:ext uri="{FF2B5EF4-FFF2-40B4-BE49-F238E27FC236}">
                <a16:creationId xmlns:a16="http://schemas.microsoft.com/office/drawing/2014/main" id="{381B9920-C991-9606-4472-E210AEB60BFA}"/>
              </a:ext>
            </a:extLst>
          </p:cNvPr>
          <p:cNvSpPr>
            <a:spLocks noGrp="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5200">
              <a:defRPr sz="2400">
                <a:solidFill>
                  <a:schemeClr val="tx1"/>
                </a:solidFill>
                <a:latin typeface="Tahoma" panose="020B0604030504040204" pitchFamily="34" charset="0"/>
              </a:defRPr>
            </a:lvl1pPr>
            <a:lvl2pPr marL="742950" indent="-285750" defTabSz="965200">
              <a:defRPr sz="2400">
                <a:solidFill>
                  <a:schemeClr val="tx1"/>
                </a:solidFill>
                <a:latin typeface="Tahoma" panose="020B0604030504040204" pitchFamily="34" charset="0"/>
              </a:defRPr>
            </a:lvl2pPr>
            <a:lvl3pPr marL="1143000" indent="-228600" defTabSz="965200">
              <a:defRPr sz="2400">
                <a:solidFill>
                  <a:schemeClr val="tx1"/>
                </a:solidFill>
                <a:latin typeface="Tahoma" panose="020B0604030504040204" pitchFamily="34" charset="0"/>
              </a:defRPr>
            </a:lvl3pPr>
            <a:lvl4pPr marL="1600200" indent="-228600" defTabSz="965200">
              <a:defRPr sz="2400">
                <a:solidFill>
                  <a:schemeClr val="tx1"/>
                </a:solidFill>
                <a:latin typeface="Tahoma" panose="020B0604030504040204" pitchFamily="34" charset="0"/>
              </a:defRPr>
            </a:lvl4pPr>
            <a:lvl5pPr marL="2057400" indent="-228600" defTabSz="965200">
              <a:defRPr sz="2400">
                <a:solidFill>
                  <a:schemeClr val="tx1"/>
                </a:solidFill>
                <a:latin typeface="Tahoma" panose="020B0604030504040204" pitchFamily="34" charset="0"/>
              </a:defRPr>
            </a:lvl5pPr>
            <a:lvl6pPr marL="2514600" indent="-228600" defTabSz="965200" eaLnBrk="0" fontAlgn="base" hangingPunct="0">
              <a:spcBef>
                <a:spcPct val="0"/>
              </a:spcBef>
              <a:spcAft>
                <a:spcPct val="0"/>
              </a:spcAft>
              <a:defRPr sz="2400">
                <a:solidFill>
                  <a:schemeClr val="tx1"/>
                </a:solidFill>
                <a:latin typeface="Tahoma" panose="020B0604030504040204" pitchFamily="34" charset="0"/>
              </a:defRPr>
            </a:lvl6pPr>
            <a:lvl7pPr marL="2971800" indent="-228600" defTabSz="965200" eaLnBrk="0" fontAlgn="base" hangingPunct="0">
              <a:spcBef>
                <a:spcPct val="0"/>
              </a:spcBef>
              <a:spcAft>
                <a:spcPct val="0"/>
              </a:spcAft>
              <a:defRPr sz="2400">
                <a:solidFill>
                  <a:schemeClr val="tx1"/>
                </a:solidFill>
                <a:latin typeface="Tahoma" panose="020B0604030504040204" pitchFamily="34" charset="0"/>
              </a:defRPr>
            </a:lvl7pPr>
            <a:lvl8pPr marL="3429000" indent="-228600" defTabSz="965200" eaLnBrk="0" fontAlgn="base" hangingPunct="0">
              <a:spcBef>
                <a:spcPct val="0"/>
              </a:spcBef>
              <a:spcAft>
                <a:spcPct val="0"/>
              </a:spcAft>
              <a:defRPr sz="2400">
                <a:solidFill>
                  <a:schemeClr val="tx1"/>
                </a:solidFill>
                <a:latin typeface="Tahoma" panose="020B0604030504040204" pitchFamily="34" charset="0"/>
              </a:defRPr>
            </a:lvl8pPr>
            <a:lvl9pPr marL="3886200" indent="-228600" defTabSz="965200" eaLnBrk="0" fontAlgn="base" hangingPunct="0">
              <a:spcBef>
                <a:spcPct val="0"/>
              </a:spcBef>
              <a:spcAft>
                <a:spcPct val="0"/>
              </a:spcAft>
              <a:defRPr sz="2400">
                <a:solidFill>
                  <a:schemeClr val="tx1"/>
                </a:solidFill>
                <a:latin typeface="Tahoma" panose="020B0604030504040204" pitchFamily="34" charset="0"/>
              </a:defRPr>
            </a:lvl9pPr>
          </a:lstStyle>
          <a:p>
            <a:r>
              <a:rPr lang="en-US" altLang="en-US" sz="1200">
                <a:latin typeface="Times New Roman" panose="02020603050405020304" pitchFamily="18" charset="0"/>
              </a:rPr>
              <a:t>2017</a:t>
            </a:r>
          </a:p>
        </p:txBody>
      </p:sp>
      <p:sp>
        <p:nvSpPr>
          <p:cNvPr id="74757" name="Slide Number Placeholder 4">
            <a:extLst>
              <a:ext uri="{FF2B5EF4-FFF2-40B4-BE49-F238E27FC236}">
                <a16:creationId xmlns:a16="http://schemas.microsoft.com/office/drawing/2014/main" id="{54F3647B-CBF6-5A1C-392D-034C39E24D14}"/>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5200">
              <a:defRPr sz="2400">
                <a:solidFill>
                  <a:schemeClr val="tx1"/>
                </a:solidFill>
                <a:latin typeface="Tahoma" panose="020B0604030504040204" pitchFamily="34" charset="0"/>
              </a:defRPr>
            </a:lvl1pPr>
            <a:lvl2pPr marL="742950" indent="-285750" defTabSz="965200">
              <a:defRPr sz="2400">
                <a:solidFill>
                  <a:schemeClr val="tx1"/>
                </a:solidFill>
                <a:latin typeface="Tahoma" panose="020B0604030504040204" pitchFamily="34" charset="0"/>
              </a:defRPr>
            </a:lvl2pPr>
            <a:lvl3pPr marL="1143000" indent="-228600" defTabSz="965200">
              <a:defRPr sz="2400">
                <a:solidFill>
                  <a:schemeClr val="tx1"/>
                </a:solidFill>
                <a:latin typeface="Tahoma" panose="020B0604030504040204" pitchFamily="34" charset="0"/>
              </a:defRPr>
            </a:lvl3pPr>
            <a:lvl4pPr marL="1600200" indent="-228600" defTabSz="965200">
              <a:defRPr sz="2400">
                <a:solidFill>
                  <a:schemeClr val="tx1"/>
                </a:solidFill>
                <a:latin typeface="Tahoma" panose="020B0604030504040204" pitchFamily="34" charset="0"/>
              </a:defRPr>
            </a:lvl4pPr>
            <a:lvl5pPr marL="2057400" indent="-228600" defTabSz="965200">
              <a:defRPr sz="2400">
                <a:solidFill>
                  <a:schemeClr val="tx1"/>
                </a:solidFill>
                <a:latin typeface="Tahoma" panose="020B0604030504040204" pitchFamily="34" charset="0"/>
              </a:defRPr>
            </a:lvl5pPr>
            <a:lvl6pPr marL="2514600" indent="-228600" defTabSz="965200" eaLnBrk="0" fontAlgn="base" hangingPunct="0">
              <a:spcBef>
                <a:spcPct val="0"/>
              </a:spcBef>
              <a:spcAft>
                <a:spcPct val="0"/>
              </a:spcAft>
              <a:defRPr sz="2400">
                <a:solidFill>
                  <a:schemeClr val="tx1"/>
                </a:solidFill>
                <a:latin typeface="Tahoma" panose="020B0604030504040204" pitchFamily="34" charset="0"/>
              </a:defRPr>
            </a:lvl6pPr>
            <a:lvl7pPr marL="2971800" indent="-228600" defTabSz="965200" eaLnBrk="0" fontAlgn="base" hangingPunct="0">
              <a:spcBef>
                <a:spcPct val="0"/>
              </a:spcBef>
              <a:spcAft>
                <a:spcPct val="0"/>
              </a:spcAft>
              <a:defRPr sz="2400">
                <a:solidFill>
                  <a:schemeClr val="tx1"/>
                </a:solidFill>
                <a:latin typeface="Tahoma" panose="020B0604030504040204" pitchFamily="34" charset="0"/>
              </a:defRPr>
            </a:lvl7pPr>
            <a:lvl8pPr marL="3429000" indent="-228600" defTabSz="965200" eaLnBrk="0" fontAlgn="base" hangingPunct="0">
              <a:spcBef>
                <a:spcPct val="0"/>
              </a:spcBef>
              <a:spcAft>
                <a:spcPct val="0"/>
              </a:spcAft>
              <a:defRPr sz="2400">
                <a:solidFill>
                  <a:schemeClr val="tx1"/>
                </a:solidFill>
                <a:latin typeface="Tahoma" panose="020B0604030504040204" pitchFamily="34" charset="0"/>
              </a:defRPr>
            </a:lvl8pPr>
            <a:lvl9pPr marL="3886200" indent="-228600" defTabSz="965200" eaLnBrk="0" fontAlgn="base" hangingPunct="0">
              <a:spcBef>
                <a:spcPct val="0"/>
              </a:spcBef>
              <a:spcAft>
                <a:spcPct val="0"/>
              </a:spcAft>
              <a:defRPr sz="2400">
                <a:solidFill>
                  <a:schemeClr val="tx1"/>
                </a:solidFill>
                <a:latin typeface="Tahoma" panose="020B0604030504040204" pitchFamily="34" charset="0"/>
              </a:defRPr>
            </a:lvl9pPr>
          </a:lstStyle>
          <a:p>
            <a:fld id="{93C8794C-8EB3-4801-9A1E-4A906BC57CE4}" type="slidenum">
              <a:rPr lang="en-US" altLang="en-US" sz="1200">
                <a:latin typeface="Times New Roman" panose="02020603050405020304" pitchFamily="18" charset="0"/>
              </a:rPr>
              <a:pPr/>
              <a:t>17</a:t>
            </a:fld>
            <a:endParaRPr lang="en-US" altLang="en-US" sz="120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Slide Image Placeholder 1">
            <a:extLst>
              <a:ext uri="{FF2B5EF4-FFF2-40B4-BE49-F238E27FC236}">
                <a16:creationId xmlns:a16="http://schemas.microsoft.com/office/drawing/2014/main" id="{262A3AB4-C277-435F-AA07-45330571BCF0}"/>
              </a:ext>
            </a:extLst>
          </p:cNvPr>
          <p:cNvSpPr>
            <a:spLocks noGrp="1" noRot="1" noChangeAspect="1" noTextEdit="1"/>
          </p:cNvSpPr>
          <p:nvPr>
            <p:ph type="sldImg"/>
          </p:nvPr>
        </p:nvSpPr>
        <p:spPr>
          <a:ln/>
        </p:spPr>
      </p:sp>
      <p:sp>
        <p:nvSpPr>
          <p:cNvPr id="278531" name="Notes Placeholder 2">
            <a:extLst>
              <a:ext uri="{FF2B5EF4-FFF2-40B4-BE49-F238E27FC236}">
                <a16:creationId xmlns:a16="http://schemas.microsoft.com/office/drawing/2014/main" id="{E7495C0E-E4AD-45BD-A514-A4B434FF13F4}"/>
              </a:ext>
            </a:extLst>
          </p:cNvPr>
          <p:cNvSpPr>
            <a:spLocks noGrp="1"/>
          </p:cNvSpPr>
          <p:nvPr>
            <p:ph type="body" idx="1"/>
          </p:nvPr>
        </p:nvSpPr>
        <p:spPr>
          <a:noFill/>
        </p:spPr>
        <p:txBody>
          <a:bodyPr/>
          <a:lstStyle/>
          <a:p>
            <a:r>
              <a:rPr lang="en-US" altLang="en-US" dirty="0"/>
              <a:t>The Security Technical Implementation Guides (STIGs) and the NSA Guides are the configuration standards for DOD IA and IA-enabled devices/systems. DISA plays a critical role enhancing the security posture of security systems by providing the Security Technical Implementation Guides (STIGs). The STIGs contain technical guidance to "lock down" information systems/software that might otherwise be vulnerable to a malicious computer attack. The implementation guidelines include recommended administrative processes and span the devices' lifecycle. STIG scanning software is used to implement / validate proper configuration. An example where STIGs would be of benefit is in the configuration of a </a:t>
            </a:r>
            <a:r>
              <a:rPr lang="en-US" altLang="en-US" dirty="0">
                <a:hlinkClick r:id="rId3" tooltip="Desktop computer"/>
              </a:rPr>
              <a:t>desktop computer</a:t>
            </a:r>
            <a:r>
              <a:rPr lang="en-US" altLang="en-US" dirty="0"/>
              <a:t>. Most operating systems are not inherently secure. This leaves them open to criminals such as identity thieves and computer hackers. A STIG describes how to minimize network-based attacks and preventing system access when the attacker is interfacing with the system, either physically at the machine, or over a network. STIGs also describe maintenance processes, such as software updates and vulnerability patching.</a:t>
            </a:r>
          </a:p>
          <a:p>
            <a:r>
              <a:rPr lang="en-US" altLang="en-US" dirty="0"/>
              <a:t>Advanced STIGs might cover the design of a corporate network, covering configurations of routers, firewalls, domain name servers and switches.</a:t>
            </a:r>
          </a:p>
          <a:p>
            <a:pPr marL="0" lvl="2"/>
            <a:r>
              <a:rPr lang="en-US" altLang="en-US" dirty="0"/>
              <a:t>Some controls such as CM-6 Configuration Settings require a checklist to verify configuration. The DISA STIGS provide the checklist, and the SCAP compliance checker checks for compliance with those STIGS.</a:t>
            </a:r>
          </a:p>
          <a:p>
            <a:endParaRPr lang="en-US" altLang="en-US" dirty="0"/>
          </a:p>
        </p:txBody>
      </p:sp>
      <p:sp>
        <p:nvSpPr>
          <p:cNvPr id="278532" name="Slide Number Placeholder 3">
            <a:extLst>
              <a:ext uri="{FF2B5EF4-FFF2-40B4-BE49-F238E27FC236}">
                <a16:creationId xmlns:a16="http://schemas.microsoft.com/office/drawing/2014/main" id="{1F3DC6B4-F3E8-449D-970D-EDA3379BB0FC}"/>
              </a:ext>
            </a:extLst>
          </p:cNvPr>
          <p:cNvSpPr>
            <a:spLocks noGrp="1"/>
          </p:cNvSpPr>
          <p:nvPr>
            <p:ph type="sldNum" sz="quarter" idx="5"/>
          </p:nvPr>
        </p:nvSpPr>
        <p:spPr>
          <a:noFill/>
        </p:spPr>
        <p:txBody>
          <a:bodyPr/>
          <a:lstStyle>
            <a:lvl1pPr defTabSz="930275">
              <a:defRPr sz="2400">
                <a:solidFill>
                  <a:schemeClr val="tx1"/>
                </a:solidFill>
                <a:latin typeface="Tahoma" panose="020B0604030504040204" pitchFamily="34" charset="0"/>
              </a:defRPr>
            </a:lvl1pPr>
            <a:lvl2pPr marL="715963" indent="-274638" defTabSz="930275">
              <a:defRPr sz="2400">
                <a:solidFill>
                  <a:schemeClr val="tx1"/>
                </a:solidFill>
                <a:latin typeface="Tahoma" panose="020B0604030504040204" pitchFamily="34" charset="0"/>
              </a:defRPr>
            </a:lvl2pPr>
            <a:lvl3pPr marL="1101725" indent="-219075" defTabSz="930275">
              <a:defRPr sz="2400">
                <a:solidFill>
                  <a:schemeClr val="tx1"/>
                </a:solidFill>
                <a:latin typeface="Tahoma" panose="020B0604030504040204" pitchFamily="34" charset="0"/>
              </a:defRPr>
            </a:lvl3pPr>
            <a:lvl4pPr marL="1541463" indent="-219075" defTabSz="930275">
              <a:defRPr sz="2400">
                <a:solidFill>
                  <a:schemeClr val="tx1"/>
                </a:solidFill>
                <a:latin typeface="Tahoma" panose="020B0604030504040204" pitchFamily="34" charset="0"/>
              </a:defRPr>
            </a:lvl4pPr>
            <a:lvl5pPr marL="1982788" indent="-219075" defTabSz="930275">
              <a:defRPr sz="2400">
                <a:solidFill>
                  <a:schemeClr val="tx1"/>
                </a:solidFill>
                <a:latin typeface="Tahoma" panose="020B0604030504040204" pitchFamily="34" charset="0"/>
              </a:defRPr>
            </a:lvl5pPr>
            <a:lvl6pPr marL="2439988" indent="-219075" defTabSz="930275" eaLnBrk="0" fontAlgn="base" hangingPunct="0">
              <a:spcBef>
                <a:spcPct val="0"/>
              </a:spcBef>
              <a:spcAft>
                <a:spcPct val="0"/>
              </a:spcAft>
              <a:defRPr sz="2400">
                <a:solidFill>
                  <a:schemeClr val="tx1"/>
                </a:solidFill>
                <a:latin typeface="Tahoma" panose="020B0604030504040204" pitchFamily="34" charset="0"/>
              </a:defRPr>
            </a:lvl6pPr>
            <a:lvl7pPr marL="2897188" indent="-219075" defTabSz="930275" eaLnBrk="0" fontAlgn="base" hangingPunct="0">
              <a:spcBef>
                <a:spcPct val="0"/>
              </a:spcBef>
              <a:spcAft>
                <a:spcPct val="0"/>
              </a:spcAft>
              <a:defRPr sz="2400">
                <a:solidFill>
                  <a:schemeClr val="tx1"/>
                </a:solidFill>
                <a:latin typeface="Tahoma" panose="020B0604030504040204" pitchFamily="34" charset="0"/>
              </a:defRPr>
            </a:lvl7pPr>
            <a:lvl8pPr marL="3354388" indent="-219075" defTabSz="930275" eaLnBrk="0" fontAlgn="base" hangingPunct="0">
              <a:spcBef>
                <a:spcPct val="0"/>
              </a:spcBef>
              <a:spcAft>
                <a:spcPct val="0"/>
              </a:spcAft>
              <a:defRPr sz="2400">
                <a:solidFill>
                  <a:schemeClr val="tx1"/>
                </a:solidFill>
                <a:latin typeface="Tahoma" panose="020B0604030504040204" pitchFamily="34" charset="0"/>
              </a:defRPr>
            </a:lvl8pPr>
            <a:lvl9pPr marL="3811588" indent="-219075" defTabSz="930275"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r" defTabSz="930275" rtl="0" eaLnBrk="0" fontAlgn="base" latinLnBrk="0" hangingPunct="0">
              <a:lnSpc>
                <a:spcPct val="100000"/>
              </a:lnSpc>
              <a:spcBef>
                <a:spcPct val="0"/>
              </a:spcBef>
              <a:spcAft>
                <a:spcPct val="0"/>
              </a:spcAft>
              <a:buClrTx/>
              <a:buSzTx/>
              <a:buFontTx/>
              <a:buNone/>
              <a:tabLst/>
              <a:defRPr/>
            </a:pPr>
            <a:fld id="{F98C6035-EA08-4556-BE06-93D6E55D766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30275" rtl="0" eaLnBrk="0" fontAlgn="base" latinLnBrk="0" hangingPunct="0">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0948321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1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92" name="Google Shape;692;p19: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This slide shows that STIGS cover many areas, not just operating systems and enclaves but Applications and now Mobile devices.  </a:t>
            </a:r>
            <a:endParaRPr dirty="0"/>
          </a:p>
          <a:p>
            <a:pPr marL="0" lvl="0" indent="0" algn="l" rtl="0">
              <a:spcBef>
                <a:spcPts val="360"/>
              </a:spcBef>
              <a:spcAft>
                <a:spcPts val="0"/>
              </a:spcAft>
              <a:buNone/>
            </a:pPr>
            <a:endParaRPr dirty="0"/>
          </a:p>
        </p:txBody>
      </p:sp>
      <p:sp>
        <p:nvSpPr>
          <p:cNvPr id="693" name="Google Shape;693;p19: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19</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316" rtl="0" eaLnBrk="1" fontAlgn="auto" latinLnBrk="0" hangingPunct="1">
              <a:lnSpc>
                <a:spcPct val="100000"/>
              </a:lnSpc>
              <a:spcBef>
                <a:spcPts val="0"/>
              </a:spcBef>
              <a:spcAft>
                <a:spcPts val="0"/>
              </a:spcAft>
              <a:buClrTx/>
              <a:buSzTx/>
              <a:buFontTx/>
              <a:buNone/>
              <a:tabLst/>
              <a:defRPr/>
            </a:pPr>
            <a:fld id="{ECCC6E7F-6833-4A38-A252-5E57499B981B}" type="slidenum">
              <a:rPr kumimoji="0" lang="en-US" sz="1700" b="0" i="0" u="none" strike="noStrike" kern="0" cap="none" spc="0" normalizeH="0" baseline="0" noProof="0">
                <a:ln>
                  <a:noFill/>
                </a:ln>
                <a:solidFill>
                  <a:sysClr val="windowText" lastClr="000000"/>
                </a:solidFill>
                <a:effectLst/>
                <a:uLnTx/>
                <a:uFillTx/>
                <a:latin typeface="Times New Roman" panose="02020603050405020304" pitchFamily="18" charset="0"/>
                <a:ea typeface="+mn-ea"/>
                <a:cs typeface="Arial"/>
                <a:sym typeface="Arial"/>
              </a:rPr>
              <a:pPr marL="0" marR="0" lvl="0" indent="0" algn="r" defTabSz="914316" rtl="0" eaLnBrk="1" fontAlgn="auto" latinLnBrk="0" hangingPunct="1">
                <a:lnSpc>
                  <a:spcPct val="100000"/>
                </a:lnSpc>
                <a:spcBef>
                  <a:spcPts val="0"/>
                </a:spcBef>
                <a:spcAft>
                  <a:spcPts val="0"/>
                </a:spcAft>
                <a:buClrTx/>
                <a:buSzTx/>
                <a:buFontTx/>
                <a:buNone/>
                <a:tabLst/>
                <a:defRPr/>
              </a:pPr>
              <a:t>2</a:t>
            </a:fld>
            <a:endParaRPr kumimoji="0" lang="en-US" sz="17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mn-ea"/>
              <a:cs typeface="Arial"/>
              <a:sym typeface="Arial"/>
            </a:endParaRPr>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pPr marL="0" lvl="0" indent="0" algn="l" rtl="0">
              <a:spcBef>
                <a:spcPts val="0"/>
              </a:spcBef>
              <a:spcAft>
                <a:spcPts val="0"/>
              </a:spcAft>
              <a:buNone/>
            </a:pPr>
            <a:r>
              <a:rPr lang="en-US" dirty="0"/>
              <a:t>We are at Step 3, Implement.  We will continue our morning with Assessment, Authorization and finally Monitoring.  </a:t>
            </a:r>
          </a:p>
        </p:txBody>
      </p:sp>
      <p:sp>
        <p:nvSpPr>
          <p:cNvPr id="2" name="Footer Placeholder 1"/>
          <p:cNvSpPr>
            <a:spLocks noGrp="1"/>
          </p:cNvSpPr>
          <p:nvPr>
            <p:ph type="ftr" sz="quarter" idx="10"/>
          </p:nvPr>
        </p:nvSpPr>
        <p:spPr/>
        <p:txBody>
          <a:bodyPr/>
          <a:lstStyle/>
          <a:p>
            <a:pPr marL="0" marR="0" lvl="0" indent="0" algn="l" defTabSz="96656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a:sym typeface="Times New Roman"/>
              </a:rPr>
              <a:t>2020</a:t>
            </a:r>
            <a:endParaRPr kumimoji="0" 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a:sym typeface="Times New Roman"/>
            </a:endParaRPr>
          </a:p>
        </p:txBody>
      </p:sp>
    </p:spTree>
    <p:extLst>
      <p:ext uri="{BB962C8B-B14F-4D97-AF65-F5344CB8AC3E}">
        <p14:creationId xmlns:p14="http://schemas.microsoft.com/office/powerpoint/2010/main" val="3218187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7"/>
        <p:cNvGrpSpPr/>
        <p:nvPr/>
      </p:nvGrpSpPr>
      <p:grpSpPr>
        <a:xfrm>
          <a:off x="0" y="0"/>
          <a:ext cx="0" cy="0"/>
          <a:chOff x="0" y="0"/>
          <a:chExt cx="0" cy="0"/>
        </a:xfrm>
      </p:grpSpPr>
      <p:sp>
        <p:nvSpPr>
          <p:cNvPr id="758" name="Google Shape;758;p2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59" name="Google Shape;759;p22: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Now we get into the tools that lead to continuous monitoring.  Running the SCAP Compliance Checker on a regular basis will keep the servers/desktops in compliance and the CM-6 control healthy. SCC (checks for STIG compliance) </a:t>
            </a:r>
            <a:endParaRPr dirty="0"/>
          </a:p>
          <a:p>
            <a:pPr marL="0" lvl="0" indent="0" algn="l" rtl="0">
              <a:spcBef>
                <a:spcPts val="360"/>
              </a:spcBef>
              <a:spcAft>
                <a:spcPts val="0"/>
              </a:spcAft>
              <a:buNone/>
            </a:pPr>
            <a:endParaRPr dirty="0"/>
          </a:p>
        </p:txBody>
      </p:sp>
      <p:sp>
        <p:nvSpPr>
          <p:cNvPr id="760" name="Google Shape;760;p22: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20</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p2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90" name="Google Shape;790;p23: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r>
              <a:rPr lang="en-US" sz="1400" dirty="0"/>
              <a:t>No longer funded by DISA or any other individual agency</a:t>
            </a:r>
          </a:p>
          <a:p>
            <a:r>
              <a:rPr lang="en-US" sz="1400" dirty="0"/>
              <a:t>In FY23, SCC was funded by two groups of anonymous end users</a:t>
            </a:r>
          </a:p>
          <a:p>
            <a:r>
              <a:rPr lang="en-US" sz="1400" dirty="0"/>
              <a:t>FY24 and beyond &gt; Crowdsourcing</a:t>
            </a:r>
          </a:p>
          <a:p>
            <a:r>
              <a:rPr lang="en-US" sz="1400" dirty="0"/>
              <a:t>Evaluate STIG – possible replacement in the future (developed by the Navy)</a:t>
            </a:r>
          </a:p>
          <a:p>
            <a:endParaRPr lang="en-US" sz="1400" dirty="0"/>
          </a:p>
          <a:p>
            <a:pPr marL="0" algn="ctr" rtl="0" eaLnBrk="1" fontAlgn="t" latinLnBrk="0" hangingPunct="1">
              <a:spcBef>
                <a:spcPts val="0"/>
              </a:spcBef>
              <a:spcAft>
                <a:spcPts val="0"/>
              </a:spcAft>
            </a:pPr>
            <a:r>
              <a:rPr lang="en-US" sz="1800" b="1" i="0" u="none" strike="noStrike" kern="1200" dirty="0">
                <a:solidFill>
                  <a:srgbClr val="000000"/>
                </a:solidFill>
                <a:effectLst/>
                <a:latin typeface="Tahoma" panose="020B0604030504040204" pitchFamily="34" charset="0"/>
              </a:rPr>
              <a:t>Recommended funding levels for Crowdsourcing</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0" i="0" u="none" strike="noStrike" kern="1200" dirty="0">
                <a:solidFill>
                  <a:srgbClr val="000000"/>
                </a:solidFill>
                <a:effectLst/>
                <a:latin typeface="Tahoma" panose="020B0604030504040204" pitchFamily="34" charset="0"/>
              </a:rPr>
              <a:t>0-100 Computers   $100/computer/year (min $1500)</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0" i="0" u="none" strike="noStrike" kern="1200" dirty="0">
                <a:solidFill>
                  <a:srgbClr val="000000"/>
                </a:solidFill>
                <a:effectLst/>
                <a:latin typeface="Tahoma" panose="020B0604030504040204" pitchFamily="34" charset="0"/>
              </a:rPr>
              <a:t>100-500 Computers  $75/computer/year</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0" i="0" u="none" strike="noStrike" kern="1200" dirty="0">
                <a:solidFill>
                  <a:srgbClr val="000000"/>
                </a:solidFill>
                <a:effectLst/>
                <a:latin typeface="Tahoma" panose="020B0604030504040204" pitchFamily="34" charset="0"/>
              </a:rPr>
              <a:t>501-1000 Computers   $50/computer/year</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0" i="0" u="none" strike="noStrike" kern="1200" dirty="0">
                <a:solidFill>
                  <a:srgbClr val="000000"/>
                </a:solidFill>
                <a:effectLst/>
                <a:latin typeface="Tahoma" panose="020B0604030504040204" pitchFamily="34" charset="0"/>
              </a:rPr>
              <a:t>1000+ Computers   $25/computer/year</a:t>
            </a:r>
          </a:p>
          <a:p>
            <a:pPr marL="0" algn="l" rtl="0" eaLnBrk="1" fontAlgn="t" latinLnBrk="0" hangingPunct="1">
              <a:spcBef>
                <a:spcPts val="0"/>
              </a:spcBef>
              <a:spcAft>
                <a:spcPts val="0"/>
              </a:spcAft>
            </a:pPr>
            <a:endParaRPr lang="en-US" sz="1800" b="0" i="0" u="none" strike="noStrike" kern="1200" dirty="0">
              <a:solidFill>
                <a:srgbClr val="000000"/>
              </a:solidFill>
              <a:effectLst/>
              <a:latin typeface="Tahoma" panose="020B0604030504040204" pitchFamily="34" charset="0"/>
            </a:endParaRPr>
          </a:p>
          <a:p>
            <a:r>
              <a:rPr lang="en-US" sz="2800" dirty="0"/>
              <a:t>In FY24 and beyond, if you are not crowdfunding SCC, you will receive reminders every 3</a:t>
            </a:r>
            <a:r>
              <a:rPr lang="en-US" sz="2800" baseline="30000" dirty="0"/>
              <a:t>rd </a:t>
            </a:r>
            <a:r>
              <a:rPr lang="en-US" sz="2800" dirty="0"/>
              <a:t>SCC application launch.  </a:t>
            </a:r>
          </a:p>
          <a:p>
            <a:r>
              <a:rPr lang="en-US" sz="2800" b="1" dirty="0"/>
              <a:t>NOTE: NIWC can only accept SCC funding from US Government entities</a:t>
            </a:r>
          </a:p>
          <a:p>
            <a:endParaRPr lang="en-US" sz="2800" b="1" dirty="0"/>
          </a:p>
          <a:p>
            <a:endParaRPr lang="en-US" sz="2800" b="1" dirty="0"/>
          </a:p>
          <a:p>
            <a:pPr marL="0" algn="l" rtl="0" eaLnBrk="1" fontAlgn="t" latinLnBrk="0" hangingPunct="1">
              <a:spcBef>
                <a:spcPts val="0"/>
              </a:spcBef>
              <a:spcAft>
                <a:spcPts val="0"/>
              </a:spcAft>
            </a:pPr>
            <a:endParaRPr lang="en-US" sz="1800" b="0" i="0" u="none" strike="noStrike" dirty="0">
              <a:effectLst/>
              <a:latin typeface="Arial" panose="020B0604020202020204" pitchFamily="34" charset="0"/>
            </a:endParaRPr>
          </a:p>
          <a:p>
            <a:endParaRPr lang="en-US" dirty="0"/>
          </a:p>
          <a:p>
            <a:pPr marL="0" lvl="1" indent="0" algn="l" rtl="0">
              <a:spcBef>
                <a:spcPts val="0"/>
              </a:spcBef>
              <a:spcAft>
                <a:spcPts val="0"/>
              </a:spcAft>
              <a:buNone/>
            </a:pPr>
            <a:endParaRPr dirty="0"/>
          </a:p>
        </p:txBody>
      </p:sp>
      <p:sp>
        <p:nvSpPr>
          <p:cNvPr id="791" name="Google Shape;791;p23: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21</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7"/>
        <p:cNvGrpSpPr/>
        <p:nvPr/>
      </p:nvGrpSpPr>
      <p:grpSpPr>
        <a:xfrm>
          <a:off x="0" y="0"/>
          <a:ext cx="0" cy="0"/>
          <a:chOff x="0" y="0"/>
          <a:chExt cx="0" cy="0"/>
        </a:xfrm>
      </p:grpSpPr>
      <p:sp>
        <p:nvSpPr>
          <p:cNvPr id="798" name="Google Shape;798;p2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99" name="Google Shape;799;p24: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The ACAS tool supports the DoD Information Assurance Vulnerability Management (IAVM) program.</a:t>
            </a:r>
            <a:endParaRPr dirty="0"/>
          </a:p>
          <a:p>
            <a:pPr marL="0" lvl="0" indent="0" algn="l" rtl="0">
              <a:spcBef>
                <a:spcPts val="360"/>
              </a:spcBef>
              <a:spcAft>
                <a:spcPts val="0"/>
              </a:spcAft>
              <a:buNone/>
            </a:pPr>
            <a:r>
              <a:rPr lang="en-US" dirty="0"/>
              <a:t>(WHAT ARE IAVA’S, why does DISA publish, what do system owners do with them, how does ACAS help the ISO manage IAVM’s Information Assurance Vulnerability Management Program)</a:t>
            </a:r>
            <a:endParaRPr dirty="0"/>
          </a:p>
          <a:p>
            <a:pPr marL="228600" lvl="0" indent="-228600" algn="l" rtl="0">
              <a:spcBef>
                <a:spcPts val="360"/>
              </a:spcBef>
              <a:spcAft>
                <a:spcPts val="0"/>
              </a:spcAft>
              <a:buClr>
                <a:schemeClr val="dk1"/>
              </a:buClr>
              <a:buSzPts val="1200"/>
              <a:buFont typeface="Times New Roman"/>
              <a:buAutoNum type="arabicPeriod"/>
            </a:pPr>
            <a:r>
              <a:rPr lang="en-US" dirty="0"/>
              <a:t>ACAS scans for IAVAs that have been issued (vendor patches) - DoD gets input from , e.g., Adobe, Oracle, MS, DoD analyzes and takes highest priority that should be in every DoD system, then they issue the IAVA alert. </a:t>
            </a:r>
            <a:endParaRPr dirty="0"/>
          </a:p>
          <a:p>
            <a:pPr marL="228600" lvl="0" indent="-228600" algn="l" rtl="0">
              <a:spcBef>
                <a:spcPts val="360"/>
              </a:spcBef>
              <a:spcAft>
                <a:spcPts val="0"/>
              </a:spcAft>
              <a:buClr>
                <a:schemeClr val="dk1"/>
              </a:buClr>
              <a:buSzPts val="1200"/>
              <a:buFont typeface="Times New Roman"/>
              <a:buAutoNum type="arabicPeriod"/>
            </a:pPr>
            <a:r>
              <a:rPr lang="en-US" dirty="0"/>
              <a:t>Every System Owner is required to install within a period of time or file a waiver (POAM) for why they are not able to.</a:t>
            </a:r>
            <a:endParaRPr dirty="0"/>
          </a:p>
          <a:p>
            <a:pPr marL="228600" lvl="0" indent="-228600" algn="l" rtl="0">
              <a:spcBef>
                <a:spcPts val="360"/>
              </a:spcBef>
              <a:spcAft>
                <a:spcPts val="0"/>
              </a:spcAft>
              <a:buClr>
                <a:schemeClr val="dk1"/>
              </a:buClr>
              <a:buSzPts val="1200"/>
              <a:buFont typeface="Times New Roman"/>
              <a:buAutoNum type="arabicPeriod"/>
            </a:pPr>
            <a:r>
              <a:rPr lang="en-US" dirty="0"/>
              <a:t>If the patch did not work on the system, a POA&amp;M will also have to be filed to figure out a fix for the system (s).</a:t>
            </a:r>
            <a:endParaRPr dirty="0"/>
          </a:p>
          <a:p>
            <a:pPr marL="228600" lvl="0" indent="-228600" algn="l" rtl="0">
              <a:spcBef>
                <a:spcPts val="360"/>
              </a:spcBef>
              <a:spcAft>
                <a:spcPts val="0"/>
              </a:spcAft>
              <a:buClr>
                <a:schemeClr val="dk1"/>
              </a:buClr>
              <a:buSzPts val="1200"/>
              <a:buFont typeface="Times New Roman"/>
              <a:buAutoNum type="arabicPeriod"/>
            </a:pPr>
            <a:r>
              <a:rPr lang="en-US" dirty="0"/>
              <a:t> This program explains why ACAS is important. It is constantly updated – the tool points out to you what is missing -  IAVAs on certain systems.</a:t>
            </a:r>
            <a:endParaRPr dirty="0"/>
          </a:p>
          <a:p>
            <a:pPr marL="228600" lvl="0" indent="-228600" algn="l" rtl="0">
              <a:spcBef>
                <a:spcPts val="360"/>
              </a:spcBef>
              <a:spcAft>
                <a:spcPts val="0"/>
              </a:spcAft>
              <a:buClr>
                <a:schemeClr val="dk1"/>
              </a:buClr>
              <a:buSzPts val="1200"/>
              <a:buFont typeface="Times New Roman"/>
              <a:buAutoNum type="arabicPeriod"/>
            </a:pPr>
            <a:r>
              <a:rPr lang="en-US" dirty="0"/>
              <a:t>This is a simple explanation for a tool that has a bit of a learning curve.  Often, vendor patches do not work and then issues arise.  There needs to be a reporting and tracking process for the control(s) supported by this tool.</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800" name="Google Shape;800;p24: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22</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p2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30" name="Google Shape;830;p25:notes"/>
          <p:cNvSpPr txBox="1">
            <a:spLocks noGrp="1"/>
          </p:cNvSpPr>
          <p:nvPr>
            <p:ph type="body" idx="1"/>
          </p:nvPr>
        </p:nvSpPr>
        <p:spPr>
          <a:xfrm>
            <a:off x="714759" y="4486318"/>
            <a:ext cx="6197249" cy="4247921"/>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sz="1100" dirty="0"/>
              <a:t>The ACAS Security Center central console automates and can scale to an organization’s vulnerability and compliance scanning infrastructure. It also can provide capabilities to allow for management, alerting, and reporting against vulnerability and compliance requirements.</a:t>
            </a:r>
            <a:endParaRPr dirty="0"/>
          </a:p>
          <a:p>
            <a:pPr marL="0" lvl="0" indent="0" algn="l" rtl="0">
              <a:spcBef>
                <a:spcPts val="330"/>
              </a:spcBef>
              <a:spcAft>
                <a:spcPts val="0"/>
              </a:spcAft>
              <a:buNone/>
            </a:pPr>
            <a:r>
              <a:rPr lang="en-US" sz="1100" dirty="0"/>
              <a:t>NESSUS is the backend scanner for ACAS.  You can find more information on the NESSUS on the Tenable website, as the vendor for NESSUS.</a:t>
            </a:r>
            <a:endParaRPr sz="1100" dirty="0"/>
          </a:p>
          <a:p>
            <a:pPr marL="0" lvl="0" indent="0" algn="l" rtl="0">
              <a:spcBef>
                <a:spcPts val="330"/>
              </a:spcBef>
              <a:spcAft>
                <a:spcPts val="0"/>
              </a:spcAft>
              <a:buNone/>
            </a:pPr>
            <a:r>
              <a:rPr lang="en-US" sz="1100" dirty="0"/>
              <a:t>NESSUS User Interface: A fully capable scanner covers a breadth of checks, including unique Common Vulnerabilities and Exposures (CVEs), and successfully operates across different environments.</a:t>
            </a:r>
            <a:endParaRPr dirty="0"/>
          </a:p>
          <a:p>
            <a:pPr marL="0" lvl="0" indent="0" algn="l" rtl="0">
              <a:spcBef>
                <a:spcPts val="330"/>
              </a:spcBef>
              <a:spcAft>
                <a:spcPts val="0"/>
              </a:spcAft>
              <a:buNone/>
            </a:pPr>
            <a:r>
              <a:rPr lang="en-US" sz="1100" dirty="0"/>
              <a:t>Tenable’s Unified Security Monitoring platform is the U.S. Defense Information Systems Agency (DISA) vulnerability management solution deployed DoD-wide as the </a:t>
            </a:r>
            <a:r>
              <a:rPr lang="en-US" sz="1100" b="1" dirty="0"/>
              <a:t>Assured Compliance Assessment Solution (ACAS). </a:t>
            </a:r>
            <a:endParaRPr dirty="0"/>
          </a:p>
          <a:p>
            <a:pPr marL="0" marR="0" lvl="0" indent="0" algn="l" defTabSz="914400" rtl="0" eaLnBrk="1" fontAlgn="auto" latinLnBrk="0" hangingPunct="1">
              <a:lnSpc>
                <a:spcPct val="100000"/>
              </a:lnSpc>
              <a:spcBef>
                <a:spcPts val="330"/>
              </a:spcBef>
              <a:spcAft>
                <a:spcPts val="0"/>
              </a:spcAft>
              <a:buClr>
                <a:srgbClr val="000000"/>
              </a:buClr>
              <a:buSzPts val="1400"/>
              <a:buFont typeface="Arial"/>
              <a:buNone/>
              <a:tabLst/>
              <a:defRPr/>
            </a:pPr>
            <a:r>
              <a:rPr lang="en-US" sz="1100" dirty="0"/>
              <a:t>The ACAS Security Center central console automates and can scale to an organization’s vulnerability and compliance scanning infrastructure. It also can provide capabilities to allow for management, alerting, and reporting against vulnerability and compliance requirements.</a:t>
            </a:r>
          </a:p>
          <a:p>
            <a:pPr marL="0" lvl="0" indent="0" algn="l" rtl="0">
              <a:spcBef>
                <a:spcPts val="330"/>
              </a:spcBef>
              <a:spcAft>
                <a:spcPts val="0"/>
              </a:spcAft>
              <a:buNone/>
            </a:pPr>
            <a:endParaRPr sz="1100" dirty="0"/>
          </a:p>
          <a:p>
            <a:pPr marL="0" lvl="0" indent="0" algn="l" rtl="0">
              <a:spcBef>
                <a:spcPts val="330"/>
              </a:spcBef>
              <a:spcAft>
                <a:spcPts val="0"/>
              </a:spcAft>
              <a:buNone/>
            </a:pPr>
            <a:r>
              <a:rPr lang="en-US" sz="1100" u="sng" dirty="0">
                <a:solidFill>
                  <a:schemeClr val="hlink"/>
                </a:solidFill>
                <a:hlinkClick r:id="rId3"/>
              </a:rPr>
              <a:t>Passive Vulnerability Scanner</a:t>
            </a:r>
            <a:r>
              <a:rPr lang="en-US" sz="1100" dirty="0"/>
              <a:t>™ : The PVS monitors network traffic in real-time. It determines server and client-side vulnerabilities and sends these to Security Center in real-time. It continuously looks for new hosts, new applications and new vulnerabilities without requiring the need for active scanning.</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endParaRPr sz="1100" dirty="0"/>
          </a:p>
          <a:p>
            <a:pPr marL="0" lvl="0" indent="0" algn="l" rtl="0">
              <a:spcBef>
                <a:spcPts val="330"/>
              </a:spcBef>
              <a:spcAft>
                <a:spcPts val="0"/>
              </a:spcAft>
              <a:buNone/>
            </a:pPr>
            <a:endParaRPr sz="1100" dirty="0"/>
          </a:p>
        </p:txBody>
      </p:sp>
      <p:sp>
        <p:nvSpPr>
          <p:cNvPr id="831" name="Google Shape;831;p25: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23</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7"/>
        <p:cNvGrpSpPr/>
        <p:nvPr/>
      </p:nvGrpSpPr>
      <p:grpSpPr>
        <a:xfrm>
          <a:off x="0" y="0"/>
          <a:ext cx="0" cy="0"/>
          <a:chOff x="0" y="0"/>
          <a:chExt cx="0" cy="0"/>
        </a:xfrm>
      </p:grpSpPr>
      <p:sp>
        <p:nvSpPr>
          <p:cNvPr id="798" name="Google Shape;798;p2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99" name="Google Shape;799;p24: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342849" lvl="1" indent="-342849">
              <a:buClr>
                <a:schemeClr val="folHlink"/>
              </a:buClr>
              <a:buSzPct val="60000"/>
              <a:buFont typeface="Arial" panose="020B0604020202020204" pitchFamily="34" charset="0"/>
              <a:buChar char="•"/>
              <a:defRPr/>
            </a:pPr>
            <a:r>
              <a:rPr lang="en-US" altLang="en-US" sz="1200" dirty="0"/>
              <a:t>Center for Internet Security may address those not in STIGs, e.g., CIS benchmarks for SQL DISA STIGs are not all-inclusive – may be gaps in coverage</a:t>
            </a:r>
          </a:p>
          <a:p>
            <a:pPr marL="342849" lvl="1" indent="-342849">
              <a:buClr>
                <a:schemeClr val="folHlink"/>
              </a:buClr>
              <a:buSzPct val="60000"/>
              <a:buFont typeface="Arial" panose="020B0604020202020204" pitchFamily="34" charset="0"/>
              <a:buChar char="•"/>
              <a:defRPr/>
            </a:pPr>
            <a:r>
              <a:rPr lang="en-US" altLang="en-US" sz="1200" dirty="0"/>
              <a:t>Server, MySQL, Oracle </a:t>
            </a:r>
          </a:p>
          <a:p>
            <a:pPr marL="742842" lvl="1" indent="-285708">
              <a:buFont typeface="Arial" panose="020B0604020202020204" pitchFamily="34" charset="0"/>
              <a:buChar char="•"/>
              <a:defRPr/>
            </a:pPr>
            <a:r>
              <a:rPr lang="en-US" altLang="en-US" sz="1200" dirty="0"/>
              <a:t>CIS can also be reduced for a checklist. May not map to DISA STIG – but better than nothing.</a:t>
            </a:r>
          </a:p>
          <a:p>
            <a:pPr marL="742842" lvl="1" indent="-285708">
              <a:buFont typeface="Arial" panose="020B0604020202020204" pitchFamily="34" charset="0"/>
              <a:buChar char="•"/>
              <a:defRPr/>
            </a:pPr>
            <a:r>
              <a:rPr lang="en-US" altLang="en-US" sz="1200" dirty="0"/>
              <a:t>CISCAT IS THE TOOL. CIS publishes benchmarks, you can apply manually, or you can apply the CIS-CAT tool. </a:t>
            </a:r>
          </a:p>
          <a:p>
            <a:pPr marL="742842" lvl="1" indent="-285708">
              <a:buFont typeface="Arial" panose="020B0604020202020204" pitchFamily="34" charset="0"/>
              <a:buChar char="•"/>
              <a:defRPr/>
            </a:pPr>
            <a:r>
              <a:rPr lang="en-US" altLang="en-US" sz="1200" dirty="0"/>
              <a:t>Same as the SCC run by DISA. If DISA doesn’t have an automated benchmark, there may be value in using the CIS-CAT tool.</a:t>
            </a:r>
          </a:p>
          <a:p>
            <a:pPr marL="0" lvl="0" indent="0" algn="l" rtl="0">
              <a:spcBef>
                <a:spcPts val="360"/>
              </a:spcBef>
              <a:spcAft>
                <a:spcPts val="0"/>
              </a:spcAft>
              <a:buNone/>
            </a:pPr>
            <a:endParaRPr dirty="0"/>
          </a:p>
        </p:txBody>
      </p:sp>
      <p:sp>
        <p:nvSpPr>
          <p:cNvPr id="800" name="Google Shape;800;p24: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24</a:t>
            </a:fld>
            <a:endParaRPr sz="12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8105651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Google Shape;837;p2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38" name="Google Shape;838;p26:notes"/>
          <p:cNvSpPr txBox="1">
            <a:spLocks noGrp="1"/>
          </p:cNvSpPr>
          <p:nvPr>
            <p:ph type="body" idx="1"/>
          </p:nvPr>
        </p:nvSpPr>
        <p:spPr>
          <a:xfrm>
            <a:off x="371804" y="4334320"/>
            <a:ext cx="6461677" cy="4249521"/>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sz="1000" dirty="0"/>
              <a:t>CMRS supports the risk-management approach to cybersecurity oversight by quantitatively displaying an organization’s security posture through the use of risk dashboards. Using the risk dashboards, users can gather actionable direction, implement prioritized mitigation decisions, and ensure effectiveness of security controls in order to support their cybersecurity risk management duties.</a:t>
            </a:r>
            <a:endParaRPr dirty="0"/>
          </a:p>
          <a:p>
            <a:pPr marL="0" lvl="0" indent="0" algn="l" rtl="0">
              <a:spcBef>
                <a:spcPts val="300"/>
              </a:spcBef>
              <a:spcAft>
                <a:spcPts val="0"/>
              </a:spcAft>
              <a:buNone/>
            </a:pPr>
            <a:endParaRPr sz="1000" dirty="0"/>
          </a:p>
          <a:p>
            <a:pPr marL="0" lvl="0" indent="0" algn="l" rtl="0">
              <a:spcBef>
                <a:spcPts val="300"/>
              </a:spcBef>
              <a:spcAft>
                <a:spcPts val="0"/>
              </a:spcAft>
              <a:buNone/>
            </a:pPr>
            <a:r>
              <a:rPr lang="en-US" sz="1000" dirty="0"/>
              <a:t>Notice in the slide the four areas mentioned for monitoring/reporting – they are the Phase I approach we discussed late yesterday afternoon as required via the CONOPS for Continuous Monitoring.  Those were Asset Management, Malware Detection, Configuration </a:t>
            </a:r>
            <a:r>
              <a:rPr lang="en-US" sz="1000" dirty="0" err="1"/>
              <a:t>Mgmt</a:t>
            </a:r>
            <a:r>
              <a:rPr lang="en-US" sz="1000" dirty="0"/>
              <a:t> (for systems) and Vulnerability Management. DISA’s promised tool of CMRS is supposed to display risks in these areas.  However, often organizations cannot get it properly configured. ESS and ACAS modules must work together.  There is a pilot in the works for passing information to eMASS via CMRS and if an organization or system is part of that pilot then they have what is called a COAMS (Cyber Operational Attribute Management System) Tag in eMASS.</a:t>
            </a:r>
            <a:endParaRPr dirty="0"/>
          </a:p>
          <a:p>
            <a:pPr marL="0" lvl="0" indent="0" algn="l" rtl="0">
              <a:spcBef>
                <a:spcPts val="300"/>
              </a:spcBef>
              <a:spcAft>
                <a:spcPts val="0"/>
              </a:spcAft>
              <a:buNone/>
            </a:pPr>
            <a:endParaRPr sz="1000" dirty="0"/>
          </a:p>
          <a:p>
            <a:pPr marL="0" lvl="0" indent="0" algn="l" rtl="0">
              <a:spcBef>
                <a:spcPts val="300"/>
              </a:spcBef>
              <a:spcAft>
                <a:spcPts val="0"/>
              </a:spcAft>
              <a:buNone/>
            </a:pPr>
            <a:r>
              <a:rPr lang="en-US" sz="1000" dirty="0"/>
              <a:t>More information:</a:t>
            </a:r>
            <a:endParaRPr sz="1000" dirty="0"/>
          </a:p>
          <a:p>
            <a:pPr marL="0" lvl="0" indent="0" algn="l" rtl="0">
              <a:spcBef>
                <a:spcPts val="300"/>
              </a:spcBef>
              <a:spcAft>
                <a:spcPts val="0"/>
              </a:spcAft>
              <a:buNone/>
            </a:pPr>
            <a:r>
              <a:rPr lang="en-US" sz="1000" b="1" dirty="0"/>
              <a:t>Risk Dashboards</a:t>
            </a:r>
            <a:r>
              <a:rPr lang="en-US" sz="1000" dirty="0"/>
              <a:t> CMRS displays risk dashboards based on published ESS and ACAS data so that users can see the cybersecurity risk to the DoD and its sub-components (CC/S/A/FAs). The Endpoint Security Solution (ESS) is a (COTS)-based application. The capability monitors, detects, and counters against known cyber-threats to DoD.  The Enterprise-wide Information Assurance and computer Network Defense Solutions Steering Group (ESSG), the plan is to attach the ESS agent to each host (server, desktop, and laptop) in DoD. The system will be managed by local administrators and configured to address known exploit traffic using (IPS) and host firewall. DISA MA is providing the program management and supporting the deployment of this solution. </a:t>
            </a:r>
            <a:endParaRPr dirty="0"/>
          </a:p>
          <a:p>
            <a:pPr marL="0" lvl="0" indent="0" algn="l" rtl="0">
              <a:spcBef>
                <a:spcPts val="300"/>
              </a:spcBef>
              <a:spcAft>
                <a:spcPts val="0"/>
              </a:spcAft>
              <a:buNone/>
            </a:pPr>
            <a:endParaRPr sz="1000" dirty="0"/>
          </a:p>
        </p:txBody>
      </p:sp>
      <p:sp>
        <p:nvSpPr>
          <p:cNvPr id="839" name="Google Shape;839;p26: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25</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p2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90" name="Google Shape;890;p29: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This is definitely true.  This is why we have certified cybersecurity personnel in the Systems Admin, Network Admin, Helpdesk, and Cyber field trained to use the proper tools at the proper time.</a:t>
            </a:r>
            <a:endParaRPr/>
          </a:p>
        </p:txBody>
      </p:sp>
      <p:sp>
        <p:nvSpPr>
          <p:cNvPr id="891" name="Google Shape;891;p29: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26</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5"/>
        <p:cNvGrpSpPr/>
        <p:nvPr/>
      </p:nvGrpSpPr>
      <p:grpSpPr>
        <a:xfrm>
          <a:off x="0" y="0"/>
          <a:ext cx="0" cy="0"/>
          <a:chOff x="0" y="0"/>
          <a:chExt cx="0" cy="0"/>
        </a:xfrm>
      </p:grpSpPr>
      <p:sp>
        <p:nvSpPr>
          <p:cNvPr id="906" name="Google Shape;906;p3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07" name="Google Shape;907;p31: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Make sure folks are certified and qualified if working on your system controls.  Make sure you have authorized tools and make sure you have time – lots of time – notice weeks to months above.</a:t>
            </a:r>
            <a:endParaRPr dirty="0"/>
          </a:p>
        </p:txBody>
      </p:sp>
      <p:sp>
        <p:nvSpPr>
          <p:cNvPr id="908" name="Google Shape;908;p31: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27</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4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65" name="Google Shape;865;p40: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We </a:t>
            </a:r>
            <a:r>
              <a:rPr lang="en-US" dirty="0"/>
              <a:t>will be looking for controls that fix or mitigate the Risks that were identified in the Risk Assessment activity yesterday morning.  We will be developing some Implementation statements and then doing some Verification of those controls with possible Control Correlation Identifiers (CCIs).</a:t>
            </a:r>
            <a:endParaRPr dirty="0"/>
          </a:p>
        </p:txBody>
      </p:sp>
      <p:sp>
        <p:nvSpPr>
          <p:cNvPr id="866" name="Google Shape;866;p4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Tree>
    <p:extLst>
      <p:ext uri="{BB962C8B-B14F-4D97-AF65-F5344CB8AC3E}">
        <p14:creationId xmlns:p14="http://schemas.microsoft.com/office/powerpoint/2010/main" val="32903200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3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14" name="Google Shape;914;p32: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Here’s the list from the KS – pretty basic – as said earlier – Do it and Document it.  System Owner (ISO) or PM is primarily responsible for these activities.</a:t>
            </a:r>
            <a:endParaRPr/>
          </a:p>
        </p:txBody>
      </p:sp>
      <p:sp>
        <p:nvSpPr>
          <p:cNvPr id="915" name="Google Shape;915;p32: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29</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99" name="Google Shape;399;p3: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The subtasks for Implementation are simple – do it and document it.  By making that happen is a lot of work and the longest portion of the RMF project.  Let’s do some review to better understand this.</a:t>
            </a:r>
            <a:endParaRPr/>
          </a:p>
          <a:p>
            <a:pPr marL="0" lvl="0" indent="0" algn="l" rtl="0">
              <a:spcBef>
                <a:spcPts val="360"/>
              </a:spcBef>
              <a:spcAft>
                <a:spcPts val="0"/>
              </a:spcAft>
              <a:buNone/>
            </a:pPr>
            <a:endParaRPr/>
          </a:p>
        </p:txBody>
      </p:sp>
      <p:sp>
        <p:nvSpPr>
          <p:cNvPr id="400" name="Google Shape;400;p3: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3</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Slide Image Placeholder 1">
            <a:extLst>
              <a:ext uri="{FF2B5EF4-FFF2-40B4-BE49-F238E27FC236}">
                <a16:creationId xmlns:a16="http://schemas.microsoft.com/office/drawing/2014/main" id="{09CDDC25-1DEB-4D5D-AB0F-8FF77665C451}"/>
              </a:ext>
            </a:extLst>
          </p:cNvPr>
          <p:cNvSpPr>
            <a:spLocks noGrp="1" noRot="1" noChangeAspect="1" noTextEdit="1"/>
          </p:cNvSpPr>
          <p:nvPr>
            <p:ph type="sldImg"/>
          </p:nvPr>
        </p:nvSpPr>
        <p:spPr>
          <a:ln/>
        </p:spPr>
      </p:sp>
      <p:sp>
        <p:nvSpPr>
          <p:cNvPr id="303107" name="Notes Placeholder 2">
            <a:extLst>
              <a:ext uri="{FF2B5EF4-FFF2-40B4-BE49-F238E27FC236}">
                <a16:creationId xmlns:a16="http://schemas.microsoft.com/office/drawing/2014/main" id="{C184EDF0-1C7E-49C7-AC25-A7F9DE0CB210}"/>
              </a:ext>
            </a:extLst>
          </p:cNvPr>
          <p:cNvSpPr>
            <a:spLocks noGrp="1"/>
          </p:cNvSpPr>
          <p:nvPr>
            <p:ph type="body" idx="1"/>
          </p:nvPr>
        </p:nvSpPr>
        <p:spPr>
          <a:noFill/>
        </p:spPr>
        <p:txBody>
          <a:bodyPr/>
          <a:lstStyle/>
          <a:p>
            <a:pPr marL="342900" marR="146050" lvl="0" indent="-342900">
              <a:lnSpc>
                <a:spcPct val="115000"/>
              </a:lnSpc>
              <a:spcBef>
                <a:spcPts val="210"/>
              </a:spcBef>
              <a:spcAft>
                <a:spcPts val="0"/>
              </a:spcAft>
              <a:buSzPts val="1200"/>
              <a:buFont typeface="Calibri" panose="020F0502020204030204" pitchFamily="34" charset="0"/>
              <a:buAutoNum type="arabicPeriod"/>
              <a:tabLst>
                <a:tab pos="304800" algn="l"/>
              </a:tabLst>
            </a:pPr>
            <a:r>
              <a:rPr lang="en-US" sz="1200" spc="-25" dirty="0">
                <a:effectLst/>
                <a:latin typeface="Calibri" panose="020F0502020204030204" pitchFamily="34" charset="0"/>
                <a:ea typeface="Calibri" panose="020F0502020204030204" pitchFamily="34" charset="0"/>
              </a:rPr>
              <a:t>What are examples of when you might need to use a STIG? </a:t>
            </a:r>
            <a:r>
              <a:rPr lang="en-US" sz="1200" b="1" spc="-25" dirty="0">
                <a:effectLst/>
                <a:latin typeface="Calibri" panose="020F0502020204030204" pitchFamily="34" charset="0"/>
                <a:ea typeface="Calibri" panose="020F0502020204030204" pitchFamily="34" charset="0"/>
              </a:rPr>
              <a:t>ANSWER</a:t>
            </a:r>
            <a:r>
              <a:rPr lang="en-US" sz="1200" spc="-25" dirty="0">
                <a:effectLst/>
                <a:latin typeface="Calibri" panose="020F0502020204030204" pitchFamily="34" charset="0"/>
                <a:ea typeface="Calibri" panose="020F0502020204030204" pitchFamily="34" charset="0"/>
              </a:rPr>
              <a:t>: Example types: Implement/validate configuration, e.g. desktop computer, SW updates and vulnerability patching, Covers the design of an enterprise network with configurations (routers, domain name servers,</a:t>
            </a:r>
            <a:r>
              <a:rPr lang="en-US" sz="1200" spc="-70" dirty="0">
                <a:effectLst/>
                <a:latin typeface="Calibri" panose="020F0502020204030204" pitchFamily="34" charset="0"/>
                <a:ea typeface="Calibri" panose="020F0502020204030204" pitchFamily="34" charset="0"/>
              </a:rPr>
              <a:t> </a:t>
            </a:r>
            <a:r>
              <a:rPr lang="en-US" sz="1200" spc="-25" dirty="0">
                <a:effectLst/>
                <a:latin typeface="Calibri" panose="020F0502020204030204" pitchFamily="34" charset="0"/>
                <a:ea typeface="Calibri" panose="020F0502020204030204" pitchFamily="34" charset="0"/>
              </a:rPr>
              <a:t>switches)</a:t>
            </a:r>
          </a:p>
          <a:p>
            <a:pPr marL="342900" marR="146050" lvl="0" indent="-342900">
              <a:lnSpc>
                <a:spcPct val="115000"/>
              </a:lnSpc>
              <a:spcBef>
                <a:spcPts val="210"/>
              </a:spcBef>
              <a:spcAft>
                <a:spcPts val="0"/>
              </a:spcAft>
              <a:buSzPts val="1200"/>
              <a:buFont typeface="Calibri" panose="020F0502020204030204" pitchFamily="34" charset="0"/>
              <a:buAutoNum type="arabicPeriod"/>
              <a:tabLst>
                <a:tab pos="304800" algn="l"/>
              </a:tabLst>
            </a:pPr>
            <a:endParaRPr lang="en-US" sz="1100" spc="-25" dirty="0">
              <a:effectLst/>
              <a:latin typeface="Calibri" panose="020F0502020204030204" pitchFamily="34" charset="0"/>
              <a:ea typeface="Calibri" panose="020F0502020204030204" pitchFamily="34" charset="0"/>
            </a:endParaRPr>
          </a:p>
          <a:p>
            <a:pPr marL="342900" marR="304800" lvl="0" indent="-342900">
              <a:lnSpc>
                <a:spcPct val="115000"/>
              </a:lnSpc>
              <a:spcBef>
                <a:spcPts val="0"/>
              </a:spcBef>
              <a:spcAft>
                <a:spcPts val="0"/>
              </a:spcAft>
              <a:buSzPts val="1200"/>
              <a:buFont typeface="Calibri" panose="020F0502020204030204" pitchFamily="34" charset="0"/>
              <a:buAutoNum type="arabicPeriod"/>
              <a:tabLst>
                <a:tab pos="304800" algn="l"/>
              </a:tabLst>
            </a:pPr>
            <a:r>
              <a:rPr lang="en-US" sz="1200" spc="-25" dirty="0">
                <a:effectLst/>
                <a:latin typeface="Calibri" panose="020F0502020204030204" pitchFamily="34" charset="0"/>
                <a:ea typeface="Calibri" panose="020F0502020204030204" pitchFamily="34" charset="0"/>
              </a:rPr>
              <a:t>How do you think of STIGs in relation to SCAP?? </a:t>
            </a:r>
            <a:r>
              <a:rPr lang="en-US" sz="1200" b="1" spc="-25" dirty="0">
                <a:effectLst/>
                <a:latin typeface="Calibri" panose="020F0502020204030204" pitchFamily="34" charset="0"/>
                <a:ea typeface="Calibri" panose="020F0502020204030204" pitchFamily="34" charset="0"/>
              </a:rPr>
              <a:t>ANSWER</a:t>
            </a:r>
            <a:r>
              <a:rPr lang="en-US" sz="1200" spc="-25" dirty="0">
                <a:effectLst/>
                <a:latin typeface="Calibri" panose="020F0502020204030204" pitchFamily="34" charset="0"/>
                <a:ea typeface="Calibri" panose="020F0502020204030204" pitchFamily="34" charset="0"/>
              </a:rPr>
              <a:t>: Security Content</a:t>
            </a:r>
            <a:r>
              <a:rPr lang="en-US" sz="1200" spc="-160" dirty="0">
                <a:effectLst/>
                <a:latin typeface="Calibri" panose="020F0502020204030204" pitchFamily="34" charset="0"/>
                <a:ea typeface="Calibri" panose="020F0502020204030204" pitchFamily="34" charset="0"/>
              </a:rPr>
              <a:t> </a:t>
            </a:r>
            <a:r>
              <a:rPr lang="en-US" sz="1200" spc="-25" dirty="0">
                <a:effectLst/>
                <a:latin typeface="Calibri" panose="020F0502020204030204" pitchFamily="34" charset="0"/>
                <a:ea typeface="Calibri" panose="020F0502020204030204" pitchFamily="34" charset="0"/>
              </a:rPr>
              <a:t>Automation Protocol (SCAP) is standardized content for use with a tool to express security flaws and establish configuration settings. SCAP is the protocol; STIG is the checklist; SCAP Compliance Checker (SCC) scans for</a:t>
            </a:r>
            <a:r>
              <a:rPr lang="en-US" sz="1200" spc="30" dirty="0">
                <a:effectLst/>
                <a:latin typeface="Calibri" panose="020F0502020204030204" pitchFamily="34" charset="0"/>
                <a:ea typeface="Calibri" panose="020F0502020204030204" pitchFamily="34" charset="0"/>
              </a:rPr>
              <a:t> </a:t>
            </a:r>
            <a:r>
              <a:rPr lang="en-US" sz="1200" spc="-25" dirty="0">
                <a:effectLst/>
                <a:latin typeface="Calibri" panose="020F0502020204030204" pitchFamily="34" charset="0"/>
                <a:ea typeface="Calibri" panose="020F0502020204030204" pitchFamily="34" charset="0"/>
              </a:rPr>
              <a:t>STIG compliance</a:t>
            </a:r>
          </a:p>
          <a:p>
            <a:pPr marL="342900" marR="304800" lvl="0" indent="-342900">
              <a:lnSpc>
                <a:spcPct val="115000"/>
              </a:lnSpc>
              <a:spcBef>
                <a:spcPts val="0"/>
              </a:spcBef>
              <a:spcAft>
                <a:spcPts val="0"/>
              </a:spcAft>
              <a:buSzPts val="1200"/>
              <a:buFont typeface="Calibri" panose="020F0502020204030204" pitchFamily="34" charset="0"/>
              <a:buAutoNum type="arabicPeriod"/>
              <a:tabLst>
                <a:tab pos="304800" algn="l"/>
              </a:tabLst>
            </a:pPr>
            <a:endParaRPr lang="en-US" sz="1100" spc="-25" dirty="0">
              <a:effectLst/>
              <a:latin typeface="Calibri" panose="020F0502020204030204" pitchFamily="34" charset="0"/>
              <a:ea typeface="Calibri" panose="020F0502020204030204" pitchFamily="34" charset="0"/>
            </a:endParaRPr>
          </a:p>
          <a:p>
            <a:pPr marL="342900" marR="104140" lvl="0" indent="-342900">
              <a:lnSpc>
                <a:spcPct val="115000"/>
              </a:lnSpc>
              <a:spcBef>
                <a:spcPts val="0"/>
              </a:spcBef>
              <a:spcAft>
                <a:spcPts val="0"/>
              </a:spcAft>
              <a:buSzPts val="1200"/>
              <a:buFont typeface="Calibri" panose="020F0502020204030204" pitchFamily="34" charset="0"/>
              <a:buAutoNum type="arabicPeriod"/>
              <a:tabLst>
                <a:tab pos="304800" algn="l"/>
              </a:tabLst>
            </a:pPr>
            <a:r>
              <a:rPr lang="en-US" sz="1200" spc="-25" dirty="0">
                <a:effectLst/>
                <a:latin typeface="Calibri" panose="020F0502020204030204" pitchFamily="34" charset="0"/>
                <a:ea typeface="Calibri" panose="020F0502020204030204" pitchFamily="34" charset="0"/>
              </a:rPr>
              <a:t>How might various automated tools support RMF? </a:t>
            </a:r>
            <a:r>
              <a:rPr lang="en-US" sz="1200" b="1" spc="-25" dirty="0">
                <a:effectLst/>
                <a:latin typeface="Calibri" panose="020F0502020204030204" pitchFamily="34" charset="0"/>
                <a:ea typeface="Calibri" panose="020F0502020204030204" pitchFamily="34" charset="0"/>
              </a:rPr>
              <a:t>ANSWER</a:t>
            </a:r>
            <a:r>
              <a:rPr lang="en-US" sz="1200" spc="-25" dirty="0">
                <a:effectLst/>
                <a:latin typeface="Calibri" panose="020F0502020204030204" pitchFamily="34" charset="0"/>
                <a:ea typeface="Calibri" panose="020F0502020204030204" pitchFamily="34" charset="0"/>
              </a:rPr>
              <a:t>: Implementation; assessment; and</a:t>
            </a:r>
            <a:r>
              <a:rPr lang="en-US" sz="1200" spc="-35" dirty="0">
                <a:effectLst/>
                <a:latin typeface="Calibri" panose="020F0502020204030204" pitchFamily="34" charset="0"/>
                <a:ea typeface="Calibri" panose="020F0502020204030204" pitchFamily="34" charset="0"/>
              </a:rPr>
              <a:t> </a:t>
            </a:r>
            <a:r>
              <a:rPr lang="en-US" sz="1200" spc="-25" dirty="0">
                <a:effectLst/>
                <a:latin typeface="Calibri" panose="020F0502020204030204" pitchFamily="34" charset="0"/>
                <a:ea typeface="Calibri" panose="020F0502020204030204" pitchFamily="34" charset="0"/>
              </a:rPr>
              <a:t>monitoring</a:t>
            </a:r>
            <a:r>
              <a:rPr lang="en-US" sz="1200" spc="-35" dirty="0">
                <a:effectLst/>
                <a:latin typeface="Calibri" panose="020F0502020204030204" pitchFamily="34" charset="0"/>
                <a:ea typeface="Calibri" panose="020F0502020204030204" pitchFamily="34" charset="0"/>
              </a:rPr>
              <a:t> </a:t>
            </a:r>
            <a:r>
              <a:rPr lang="en-US" sz="1200" spc="-25" dirty="0">
                <a:effectLst/>
                <a:latin typeface="Calibri" panose="020F0502020204030204" pitchFamily="34" charset="0"/>
                <a:ea typeface="Calibri" panose="020F0502020204030204" pitchFamily="34" charset="0"/>
              </a:rPr>
              <a:t>(continuous</a:t>
            </a:r>
            <a:r>
              <a:rPr lang="en-US" sz="1200" spc="-35" dirty="0">
                <a:effectLst/>
                <a:latin typeface="Calibri" panose="020F0502020204030204" pitchFamily="34" charset="0"/>
                <a:ea typeface="Calibri" panose="020F0502020204030204" pitchFamily="34" charset="0"/>
              </a:rPr>
              <a:t> </a:t>
            </a:r>
            <a:r>
              <a:rPr lang="en-US" sz="1200" spc="-25" dirty="0">
                <a:effectLst/>
                <a:latin typeface="Calibri" panose="020F0502020204030204" pitchFamily="34" charset="0"/>
                <a:ea typeface="Calibri" panose="020F0502020204030204" pitchFamily="34" charset="0"/>
              </a:rPr>
              <a:t>monitoring</a:t>
            </a:r>
            <a:r>
              <a:rPr lang="en-US" sz="1200" spc="-145" dirty="0">
                <a:effectLst/>
                <a:latin typeface="Calibri" panose="020F0502020204030204" pitchFamily="34" charset="0"/>
                <a:ea typeface="Calibri" panose="020F0502020204030204" pitchFamily="34" charset="0"/>
              </a:rPr>
              <a:t> </a:t>
            </a:r>
            <a:r>
              <a:rPr lang="en-US" sz="1200" spc="-25" dirty="0">
                <a:effectLst/>
                <a:latin typeface="Calibri" panose="020F0502020204030204" pitchFamily="34" charset="0"/>
                <a:ea typeface="Calibri" panose="020F0502020204030204" pitchFamily="34" charset="0"/>
              </a:rPr>
              <a:t>specifically)</a:t>
            </a:r>
          </a:p>
          <a:p>
            <a:pPr marL="342900" marR="104140" lvl="0" indent="-342900">
              <a:lnSpc>
                <a:spcPct val="115000"/>
              </a:lnSpc>
              <a:spcBef>
                <a:spcPts val="0"/>
              </a:spcBef>
              <a:spcAft>
                <a:spcPts val="0"/>
              </a:spcAft>
              <a:buSzPts val="1200"/>
              <a:buFont typeface="Calibri" panose="020F0502020204030204" pitchFamily="34" charset="0"/>
              <a:buAutoNum type="arabicPeriod"/>
              <a:tabLst>
                <a:tab pos="304800" algn="l"/>
              </a:tabLst>
            </a:pPr>
            <a:endParaRPr lang="en-US" sz="1100" spc="-25" dirty="0">
              <a:effectLst/>
              <a:latin typeface="Calibri" panose="020F0502020204030204" pitchFamily="34" charset="0"/>
              <a:ea typeface="Calibri" panose="020F0502020204030204" pitchFamily="34" charset="0"/>
            </a:endParaRPr>
          </a:p>
          <a:p>
            <a:pPr marL="342900" marR="97790" lvl="0" indent="-342900">
              <a:lnSpc>
                <a:spcPct val="115000"/>
              </a:lnSpc>
              <a:spcBef>
                <a:spcPts val="0"/>
              </a:spcBef>
              <a:spcAft>
                <a:spcPts val="0"/>
              </a:spcAft>
              <a:buSzPts val="1200"/>
              <a:buFont typeface="Calibri" panose="020F0502020204030204" pitchFamily="34" charset="0"/>
              <a:buAutoNum type="arabicPeriod"/>
              <a:tabLst>
                <a:tab pos="304800" algn="l"/>
              </a:tabLst>
            </a:pPr>
            <a:r>
              <a:rPr lang="en-US" sz="1200" spc="-25" dirty="0">
                <a:effectLst/>
                <a:latin typeface="Calibri" panose="020F0502020204030204" pitchFamily="34" charset="0"/>
                <a:ea typeface="Calibri" panose="020F0502020204030204" pitchFamily="34" charset="0"/>
              </a:rPr>
              <a:t>How does standardization support information security? </a:t>
            </a:r>
            <a:r>
              <a:rPr lang="en-US" sz="1200" b="1" spc="-25" dirty="0">
                <a:effectLst/>
                <a:latin typeface="Calibri" panose="020F0502020204030204" pitchFamily="34" charset="0"/>
                <a:ea typeface="Calibri" panose="020F0502020204030204" pitchFamily="34" charset="0"/>
              </a:rPr>
              <a:t>ANSWER</a:t>
            </a:r>
            <a:r>
              <a:rPr lang="en-US" sz="1200" spc="-25" dirty="0">
                <a:effectLst/>
                <a:latin typeface="Calibri" panose="020F0502020204030204" pitchFamily="34" charset="0"/>
                <a:ea typeface="Calibri" panose="020F0502020204030204" pitchFamily="34" charset="0"/>
              </a:rPr>
              <a:t>: Unified approach which was the goal of</a:t>
            </a:r>
            <a:r>
              <a:rPr lang="en-US" sz="1200" spc="-75" dirty="0">
                <a:effectLst/>
                <a:latin typeface="Calibri" panose="020F0502020204030204" pitchFamily="34" charset="0"/>
                <a:ea typeface="Calibri" panose="020F0502020204030204" pitchFamily="34" charset="0"/>
              </a:rPr>
              <a:t> </a:t>
            </a:r>
            <a:r>
              <a:rPr lang="en-US" sz="1200" spc="-25" dirty="0">
                <a:effectLst/>
                <a:latin typeface="Calibri" panose="020F0502020204030204" pitchFamily="34" charset="0"/>
                <a:ea typeface="Calibri" panose="020F0502020204030204" pitchFamily="34" charset="0"/>
              </a:rPr>
              <a:t>RMF</a:t>
            </a:r>
            <a:endParaRPr lang="en-US" sz="1100" spc="-25" dirty="0">
              <a:effectLst/>
              <a:latin typeface="Calibri" panose="020F0502020204030204" pitchFamily="34" charset="0"/>
              <a:ea typeface="Calibri" panose="020F0502020204030204" pitchFamily="34" charset="0"/>
            </a:endParaRPr>
          </a:p>
          <a:p>
            <a:endParaRPr lang="en-US" altLang="en-US" dirty="0"/>
          </a:p>
        </p:txBody>
      </p:sp>
      <p:sp>
        <p:nvSpPr>
          <p:cNvPr id="303108" name="Slide Number Placeholder 3">
            <a:extLst>
              <a:ext uri="{FF2B5EF4-FFF2-40B4-BE49-F238E27FC236}">
                <a16:creationId xmlns:a16="http://schemas.microsoft.com/office/drawing/2014/main" id="{04AAC98B-A948-4FF4-9F5F-A25B27475258}"/>
              </a:ext>
            </a:extLst>
          </p:cNvPr>
          <p:cNvSpPr>
            <a:spLocks noGrp="1"/>
          </p:cNvSpPr>
          <p:nvPr>
            <p:ph type="sldNum" sz="quarter" idx="5"/>
          </p:nvPr>
        </p:nvSpPr>
        <p:spPr>
          <a:noFill/>
        </p:spPr>
        <p:txBody>
          <a:bodyPr/>
          <a:lstStyle>
            <a:lvl1pPr defTabSz="964974">
              <a:defRPr sz="2500">
                <a:solidFill>
                  <a:schemeClr val="tx1"/>
                </a:solidFill>
                <a:latin typeface="Tahoma" panose="020B0604030504040204" pitchFamily="34" charset="0"/>
              </a:defRPr>
            </a:lvl1pPr>
            <a:lvl2pPr marL="742668" indent="-284882" defTabSz="964974">
              <a:defRPr sz="2500">
                <a:solidFill>
                  <a:schemeClr val="tx1"/>
                </a:solidFill>
                <a:latin typeface="Tahoma" panose="020B0604030504040204" pitchFamily="34" charset="0"/>
              </a:defRPr>
            </a:lvl2pPr>
            <a:lvl3pPr marL="1142819" indent="-227246" defTabSz="964974">
              <a:defRPr sz="2500">
                <a:solidFill>
                  <a:schemeClr val="tx1"/>
                </a:solidFill>
                <a:latin typeface="Tahoma" panose="020B0604030504040204" pitchFamily="34" charset="0"/>
              </a:defRPr>
            </a:lvl3pPr>
            <a:lvl4pPr marL="1598960" indent="-227246" defTabSz="964974">
              <a:defRPr sz="2500">
                <a:solidFill>
                  <a:schemeClr val="tx1"/>
                </a:solidFill>
                <a:latin typeface="Tahoma" panose="020B0604030504040204" pitchFamily="34" charset="0"/>
              </a:defRPr>
            </a:lvl4pPr>
            <a:lvl5pPr marL="2056746" indent="-227246" defTabSz="964974">
              <a:defRPr sz="2500">
                <a:solidFill>
                  <a:schemeClr val="tx1"/>
                </a:solidFill>
                <a:latin typeface="Tahoma" panose="020B0604030504040204" pitchFamily="34" charset="0"/>
              </a:defRPr>
            </a:lvl5pPr>
            <a:lvl6pPr marL="2531000" indent="-227246" defTabSz="964974" eaLnBrk="0" fontAlgn="base" hangingPunct="0">
              <a:spcBef>
                <a:spcPct val="0"/>
              </a:spcBef>
              <a:spcAft>
                <a:spcPct val="0"/>
              </a:spcAft>
              <a:defRPr sz="2500">
                <a:solidFill>
                  <a:schemeClr val="tx1"/>
                </a:solidFill>
                <a:latin typeface="Tahoma" panose="020B0604030504040204" pitchFamily="34" charset="0"/>
              </a:defRPr>
            </a:lvl6pPr>
            <a:lvl7pPr marL="3005253" indent="-227246" defTabSz="964974" eaLnBrk="0" fontAlgn="base" hangingPunct="0">
              <a:spcBef>
                <a:spcPct val="0"/>
              </a:spcBef>
              <a:spcAft>
                <a:spcPct val="0"/>
              </a:spcAft>
              <a:defRPr sz="2500">
                <a:solidFill>
                  <a:schemeClr val="tx1"/>
                </a:solidFill>
                <a:latin typeface="Tahoma" panose="020B0604030504040204" pitchFamily="34" charset="0"/>
              </a:defRPr>
            </a:lvl7pPr>
            <a:lvl8pPr marL="3479507" indent="-227246" defTabSz="964974" eaLnBrk="0" fontAlgn="base" hangingPunct="0">
              <a:spcBef>
                <a:spcPct val="0"/>
              </a:spcBef>
              <a:spcAft>
                <a:spcPct val="0"/>
              </a:spcAft>
              <a:defRPr sz="2500">
                <a:solidFill>
                  <a:schemeClr val="tx1"/>
                </a:solidFill>
                <a:latin typeface="Tahoma" panose="020B0604030504040204" pitchFamily="34" charset="0"/>
              </a:defRPr>
            </a:lvl8pPr>
            <a:lvl9pPr marL="3953760" indent="-227246" defTabSz="964974" eaLnBrk="0" fontAlgn="base" hangingPunct="0">
              <a:spcBef>
                <a:spcPct val="0"/>
              </a:spcBef>
              <a:spcAft>
                <a:spcPct val="0"/>
              </a:spcAft>
              <a:defRPr sz="2500">
                <a:solidFill>
                  <a:schemeClr val="tx1"/>
                </a:solidFill>
                <a:latin typeface="Tahoma" panose="020B0604030504040204" pitchFamily="34" charset="0"/>
              </a:defRPr>
            </a:lvl9pPr>
          </a:lstStyle>
          <a:p>
            <a:pPr marL="0" marR="0" lvl="0" indent="0" algn="r" defTabSz="964974" rtl="0" eaLnBrk="0" fontAlgn="base" latinLnBrk="0" hangingPunct="0">
              <a:lnSpc>
                <a:spcPct val="100000"/>
              </a:lnSpc>
              <a:spcBef>
                <a:spcPct val="0"/>
              </a:spcBef>
              <a:spcAft>
                <a:spcPct val="0"/>
              </a:spcAft>
              <a:buClrTx/>
              <a:buSzTx/>
              <a:buFontTx/>
              <a:buNone/>
              <a:tabLst/>
              <a:defRPr/>
            </a:pPr>
            <a:fld id="{367F8D95-0907-4D69-BD2E-24A3C8426A71}" type="slidenum">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64974" rtl="0" eaLnBrk="0" fontAlgn="base" latinLnBrk="0" hangingPunct="0">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1102666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316" rtl="0" eaLnBrk="1" fontAlgn="auto" latinLnBrk="0" hangingPunct="1">
              <a:lnSpc>
                <a:spcPct val="100000"/>
              </a:lnSpc>
              <a:spcBef>
                <a:spcPts val="0"/>
              </a:spcBef>
              <a:spcAft>
                <a:spcPts val="0"/>
              </a:spcAft>
              <a:buClrTx/>
              <a:buSzTx/>
              <a:buFontTx/>
              <a:buNone/>
              <a:tabLst/>
              <a:defRPr/>
            </a:pPr>
            <a:fld id="{ECCC6E7F-6833-4A38-A252-5E57499B981B}" type="slidenum">
              <a:rPr kumimoji="0" lang="en-US" sz="1700" b="0" i="0" u="none" strike="noStrike" kern="0" cap="none" spc="0" normalizeH="0" baseline="0" noProof="0">
                <a:ln>
                  <a:noFill/>
                </a:ln>
                <a:solidFill>
                  <a:sysClr val="windowText" lastClr="000000"/>
                </a:solidFill>
                <a:effectLst/>
                <a:uLnTx/>
                <a:uFillTx/>
                <a:latin typeface="Times New Roman" panose="02020603050405020304" pitchFamily="18" charset="0"/>
                <a:ea typeface="+mn-ea"/>
                <a:cs typeface="Arial"/>
                <a:sym typeface="Arial"/>
              </a:rPr>
              <a:pPr marL="0" marR="0" lvl="0" indent="0" algn="r" defTabSz="914316" rtl="0" eaLnBrk="1" fontAlgn="auto" latinLnBrk="0" hangingPunct="1">
                <a:lnSpc>
                  <a:spcPct val="100000"/>
                </a:lnSpc>
                <a:spcBef>
                  <a:spcPts val="0"/>
                </a:spcBef>
                <a:spcAft>
                  <a:spcPts val="0"/>
                </a:spcAft>
                <a:buClrTx/>
                <a:buSzTx/>
                <a:buFontTx/>
                <a:buNone/>
                <a:tabLst/>
                <a:defRPr/>
              </a:pPr>
              <a:t>31</a:t>
            </a:fld>
            <a:endParaRPr kumimoji="0" lang="en-US" sz="17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mn-ea"/>
              <a:cs typeface="Arial"/>
              <a:sym typeface="Arial"/>
            </a:endParaRPr>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pPr marL="0" lvl="0" indent="0" algn="l" rtl="0">
              <a:spcBef>
                <a:spcPts val="0"/>
              </a:spcBef>
              <a:spcAft>
                <a:spcPts val="0"/>
              </a:spcAft>
              <a:buNone/>
            </a:pPr>
            <a:r>
              <a:rPr lang="en-US" dirty="0"/>
              <a:t>We are at Step 4, Assessment.  This step is all about Independent Assessment.</a:t>
            </a:r>
          </a:p>
        </p:txBody>
      </p:sp>
      <p:sp>
        <p:nvSpPr>
          <p:cNvPr id="2" name="Footer Placeholder 1"/>
          <p:cNvSpPr>
            <a:spLocks noGrp="1"/>
          </p:cNvSpPr>
          <p:nvPr>
            <p:ph type="ftr" sz="quarter" idx="10"/>
          </p:nvPr>
        </p:nvSpPr>
        <p:spPr/>
        <p:txBody>
          <a:bodyPr/>
          <a:lstStyle/>
          <a:p>
            <a:pPr marL="0" marR="0" lvl="0" indent="0" algn="l" defTabSz="96656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a:sym typeface="Times New Roman"/>
              </a:rPr>
              <a:t>2020</a:t>
            </a:r>
            <a:endParaRPr kumimoji="0" 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a:sym typeface="Times New Roman"/>
            </a:endParaRPr>
          </a:p>
        </p:txBody>
      </p:sp>
    </p:spTree>
    <p:extLst>
      <p:ext uri="{BB962C8B-B14F-4D97-AF65-F5344CB8AC3E}">
        <p14:creationId xmlns:p14="http://schemas.microsoft.com/office/powerpoint/2010/main" val="32181874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0"/>
        <p:cNvGrpSpPr/>
        <p:nvPr/>
      </p:nvGrpSpPr>
      <p:grpSpPr>
        <a:xfrm>
          <a:off x="0" y="0"/>
          <a:ext cx="0" cy="0"/>
          <a:chOff x="0" y="0"/>
          <a:chExt cx="0" cy="0"/>
        </a:xfrm>
      </p:grpSpPr>
      <p:sp>
        <p:nvSpPr>
          <p:cNvPr id="951" name="Google Shape;951;p3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52" name="Google Shape;952;p35: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Here are the subtasks – the Independent Assessor will develop a Security Assessment Plan; he will come to Assess the controls; then he will put his findings in a Security Assessment Report that will be sent directly up the chain to the AO; the System Owner (or his RMF Team) will develop Plans of Action and Milestones (POA&amp;Ms) for any non-compliant controls.</a:t>
            </a:r>
            <a:endParaRPr/>
          </a:p>
        </p:txBody>
      </p:sp>
      <p:sp>
        <p:nvSpPr>
          <p:cNvPr id="953" name="Google Shape;953;p35: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32</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37: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77" name="Google Shape;977;p37: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457200" lvl="1" indent="0" algn="l" rtl="0">
              <a:spcBef>
                <a:spcPts val="0"/>
              </a:spcBef>
              <a:spcAft>
                <a:spcPts val="0"/>
              </a:spcAft>
              <a:buNone/>
            </a:pPr>
            <a:r>
              <a:rPr lang="en-US"/>
              <a:t>The Security Assessment Plan (SAP) is developed by the independent assessor.  It will lay down what type of activities will be conducted during their visit.  Although remote assessments have been discussed for years, most assessors will insist on a visit for at least a couple of days.  So much can be learned from just visiting the site.  It may list who will be visiting, their areas of expertise, items they will review, times, proposed schedule – its different for each assessment organization.</a:t>
            </a:r>
            <a:endParaRPr/>
          </a:p>
          <a:p>
            <a:pPr marL="914400" lvl="2" indent="0" algn="l" rtl="0">
              <a:spcBef>
                <a:spcPts val="360"/>
              </a:spcBef>
              <a:spcAft>
                <a:spcPts val="0"/>
              </a:spcAft>
              <a:buNone/>
            </a:pPr>
            <a:r>
              <a:rPr lang="en-US"/>
              <a:t> </a:t>
            </a:r>
            <a:endParaRPr/>
          </a:p>
          <a:p>
            <a:pPr marL="914400" lvl="2" indent="0" algn="l" rtl="0">
              <a:spcBef>
                <a:spcPts val="360"/>
              </a:spcBef>
              <a:spcAft>
                <a:spcPts val="0"/>
              </a:spcAft>
              <a:buNone/>
            </a:pPr>
            <a:r>
              <a:rPr lang="en-US"/>
              <a:t>More information: Where appropriate, integrated testing should include the evaluation of survivability, assessment of controls, and certification testing, as well as developmental and OT&amp;E.  </a:t>
            </a:r>
            <a:endParaRPr/>
          </a:p>
          <a:p>
            <a:pPr marL="914400" lvl="2" indent="0" algn="l" rtl="0">
              <a:spcBef>
                <a:spcPts val="360"/>
              </a:spcBef>
              <a:spcAft>
                <a:spcPts val="0"/>
              </a:spcAft>
              <a:buNone/>
            </a:pPr>
            <a:endParaRPr/>
          </a:p>
          <a:p>
            <a:pPr marL="0" lvl="0" indent="0" algn="l" rtl="0">
              <a:spcBef>
                <a:spcPts val="360"/>
              </a:spcBef>
              <a:spcAft>
                <a:spcPts val="0"/>
              </a:spcAft>
              <a:buNone/>
            </a:pPr>
            <a:endParaRPr/>
          </a:p>
        </p:txBody>
      </p:sp>
      <p:sp>
        <p:nvSpPr>
          <p:cNvPr id="978" name="Google Shape;978;p37: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33</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Number Placeholder 6">
            <a:extLst>
              <a:ext uri="{FF2B5EF4-FFF2-40B4-BE49-F238E27FC236}">
                <a16:creationId xmlns:a16="http://schemas.microsoft.com/office/drawing/2014/main" id="{ADB78C7B-4F48-44C3-A734-450903BCD6B6}"/>
              </a:ext>
            </a:extLst>
          </p:cNvPr>
          <p:cNvSpPr>
            <a:spLocks noGrp="1"/>
          </p:cNvSpPr>
          <p:nvPr>
            <p:ph type="sldNum" sz="quarter" idx="5"/>
          </p:nvPr>
        </p:nvSpPr>
        <p:spPr>
          <a:noFill/>
        </p:spPr>
        <p:txBody>
          <a:bodyPr/>
          <a:lstStyle>
            <a:lvl1pPr defTabSz="930275">
              <a:defRPr sz="2400">
                <a:solidFill>
                  <a:schemeClr val="tx1"/>
                </a:solidFill>
                <a:latin typeface="Tahoma" panose="020B0604030504040204" pitchFamily="34" charset="0"/>
              </a:defRPr>
            </a:lvl1pPr>
            <a:lvl2pPr marL="715963" indent="-274638" defTabSz="930275">
              <a:defRPr sz="2400">
                <a:solidFill>
                  <a:schemeClr val="tx1"/>
                </a:solidFill>
                <a:latin typeface="Tahoma" panose="020B0604030504040204" pitchFamily="34" charset="0"/>
              </a:defRPr>
            </a:lvl2pPr>
            <a:lvl3pPr marL="1101725" indent="-219075" defTabSz="930275">
              <a:defRPr sz="2400">
                <a:solidFill>
                  <a:schemeClr val="tx1"/>
                </a:solidFill>
                <a:latin typeface="Tahoma" panose="020B0604030504040204" pitchFamily="34" charset="0"/>
              </a:defRPr>
            </a:lvl3pPr>
            <a:lvl4pPr marL="1541463" indent="-219075" defTabSz="930275">
              <a:defRPr sz="2400">
                <a:solidFill>
                  <a:schemeClr val="tx1"/>
                </a:solidFill>
                <a:latin typeface="Tahoma" panose="020B0604030504040204" pitchFamily="34" charset="0"/>
              </a:defRPr>
            </a:lvl4pPr>
            <a:lvl5pPr marL="1982788" indent="-219075" defTabSz="930275">
              <a:defRPr sz="2400">
                <a:solidFill>
                  <a:schemeClr val="tx1"/>
                </a:solidFill>
                <a:latin typeface="Tahoma" panose="020B0604030504040204" pitchFamily="34" charset="0"/>
              </a:defRPr>
            </a:lvl5pPr>
            <a:lvl6pPr marL="2439988" indent="-219075" defTabSz="930275" eaLnBrk="0" fontAlgn="base" hangingPunct="0">
              <a:spcBef>
                <a:spcPct val="0"/>
              </a:spcBef>
              <a:spcAft>
                <a:spcPct val="0"/>
              </a:spcAft>
              <a:defRPr sz="2400">
                <a:solidFill>
                  <a:schemeClr val="tx1"/>
                </a:solidFill>
                <a:latin typeface="Tahoma" panose="020B0604030504040204" pitchFamily="34" charset="0"/>
              </a:defRPr>
            </a:lvl6pPr>
            <a:lvl7pPr marL="2897188" indent="-219075" defTabSz="930275" eaLnBrk="0" fontAlgn="base" hangingPunct="0">
              <a:spcBef>
                <a:spcPct val="0"/>
              </a:spcBef>
              <a:spcAft>
                <a:spcPct val="0"/>
              </a:spcAft>
              <a:defRPr sz="2400">
                <a:solidFill>
                  <a:schemeClr val="tx1"/>
                </a:solidFill>
                <a:latin typeface="Tahoma" panose="020B0604030504040204" pitchFamily="34" charset="0"/>
              </a:defRPr>
            </a:lvl7pPr>
            <a:lvl8pPr marL="3354388" indent="-219075" defTabSz="930275" eaLnBrk="0" fontAlgn="base" hangingPunct="0">
              <a:spcBef>
                <a:spcPct val="0"/>
              </a:spcBef>
              <a:spcAft>
                <a:spcPct val="0"/>
              </a:spcAft>
              <a:defRPr sz="2400">
                <a:solidFill>
                  <a:schemeClr val="tx1"/>
                </a:solidFill>
                <a:latin typeface="Tahoma" panose="020B0604030504040204" pitchFamily="34" charset="0"/>
              </a:defRPr>
            </a:lvl8pPr>
            <a:lvl9pPr marL="3811588" indent="-219075" defTabSz="930275" eaLnBrk="0" fontAlgn="base" hangingPunct="0">
              <a:spcBef>
                <a:spcPct val="0"/>
              </a:spcBef>
              <a:spcAft>
                <a:spcPct val="0"/>
              </a:spcAft>
              <a:defRPr sz="2400">
                <a:solidFill>
                  <a:schemeClr val="tx1"/>
                </a:solidFill>
                <a:latin typeface="Tahoma" panose="020B0604030504040204" pitchFamily="34" charset="0"/>
              </a:defRPr>
            </a:lvl9pPr>
          </a:lstStyle>
          <a:p>
            <a:fld id="{0C871432-E506-4C0D-B5B3-6558BF61B296}" type="slidenum">
              <a:rPr lang="en-US" altLang="en-US" sz="1200" smtClean="0">
                <a:latin typeface="Times New Roman" panose="02020603050405020304" pitchFamily="18" charset="0"/>
              </a:rPr>
              <a:pPr/>
              <a:t>34</a:t>
            </a:fld>
            <a:endParaRPr lang="en-US" altLang="en-US" sz="1200" dirty="0">
              <a:latin typeface="Times New Roman" panose="02020603050405020304" pitchFamily="18" charset="0"/>
            </a:endParaRPr>
          </a:p>
        </p:txBody>
      </p:sp>
      <p:sp>
        <p:nvSpPr>
          <p:cNvPr id="93187" name="Slide Image Placeholder 1">
            <a:extLst>
              <a:ext uri="{FF2B5EF4-FFF2-40B4-BE49-F238E27FC236}">
                <a16:creationId xmlns:a16="http://schemas.microsoft.com/office/drawing/2014/main" id="{18B881AC-A514-49F5-B202-8CCA4B008F37}"/>
              </a:ext>
            </a:extLst>
          </p:cNvPr>
          <p:cNvSpPr>
            <a:spLocks noGrp="1" noRot="1" noChangeAspect="1" noTextEdit="1"/>
          </p:cNvSpPr>
          <p:nvPr>
            <p:ph type="sldImg"/>
          </p:nvPr>
        </p:nvSpPr>
        <p:spPr>
          <a:ln/>
        </p:spPr>
      </p:sp>
      <p:sp>
        <p:nvSpPr>
          <p:cNvPr id="93188" name="Notes Placeholder 2">
            <a:extLst>
              <a:ext uri="{FF2B5EF4-FFF2-40B4-BE49-F238E27FC236}">
                <a16:creationId xmlns:a16="http://schemas.microsoft.com/office/drawing/2014/main" id="{111BE856-EC2F-4C13-AD9C-B664BC589A33}"/>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600" b="0" dirty="0">
                <a:solidFill>
                  <a:srgbClr val="FF0000"/>
                </a:solidFill>
              </a:rPr>
              <a:t>SCA Qualifications  - SCAs must have years experience in certain operating systems.  And, they usually have many professional certifications as well.</a:t>
            </a:r>
          </a:p>
          <a:p>
            <a:pPr eaLnBrk="1" hangingPunct="1"/>
            <a:r>
              <a:rPr lang="en-US" altLang="en-US" sz="1600" b="0" dirty="0">
                <a:solidFill>
                  <a:srgbClr val="FF0000"/>
                </a:solidFill>
              </a:rPr>
              <a:t>The RMF implementing publications in each major service: DA PAM 25-2-14 (Army); afi101-17 (Air Force) and DODCION (Navy) present roles and responsibilities that acknowledge SCAs as well.</a:t>
            </a:r>
          </a:p>
        </p:txBody>
      </p:sp>
    </p:spTree>
    <p:extLst>
      <p:ext uri="{BB962C8B-B14F-4D97-AF65-F5344CB8AC3E}">
        <p14:creationId xmlns:p14="http://schemas.microsoft.com/office/powerpoint/2010/main" val="21957549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2"/>
        <p:cNvGrpSpPr/>
        <p:nvPr/>
      </p:nvGrpSpPr>
      <p:grpSpPr>
        <a:xfrm>
          <a:off x="0" y="0"/>
          <a:ext cx="0" cy="0"/>
          <a:chOff x="0" y="0"/>
          <a:chExt cx="0" cy="0"/>
        </a:xfrm>
      </p:grpSpPr>
      <p:sp>
        <p:nvSpPr>
          <p:cNvPr id="983" name="Google Shape;983;p38: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35</a:t>
            </a:fld>
            <a:endParaRPr sz="1200" b="0" i="0" u="none" strike="noStrike" cap="none">
              <a:solidFill>
                <a:schemeClr val="dk1"/>
              </a:solidFill>
              <a:latin typeface="Times New Roman"/>
              <a:ea typeface="Times New Roman"/>
              <a:cs typeface="Times New Roman"/>
              <a:sym typeface="Times New Roman"/>
            </a:endParaRPr>
          </a:p>
        </p:txBody>
      </p:sp>
      <p:sp>
        <p:nvSpPr>
          <p:cNvPr id="984" name="Google Shape;984;p3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85" name="Google Shape;985;p38: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Generally, the Assessors will focus on the servers first – asking the System Administrator to run a SCAP Compliance Check and ACAS scans.  If the servers have problems, things are not going to go well.  Make sure and do your own scans and checks the week prior to your assessment so you know what to expect.  They may stay and review documentation and conduct interviews or they may leave and review artifacts from afar.  It’s different with different assessors. They are not all the same.</a:t>
            </a:r>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0"/>
        <p:cNvGrpSpPr/>
        <p:nvPr/>
      </p:nvGrpSpPr>
      <p:grpSpPr>
        <a:xfrm>
          <a:off x="0" y="0"/>
          <a:ext cx="0" cy="0"/>
          <a:chOff x="0" y="0"/>
          <a:chExt cx="0" cy="0"/>
        </a:xfrm>
      </p:grpSpPr>
      <p:sp>
        <p:nvSpPr>
          <p:cNvPr id="1031" name="Google Shape;1031;p4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32" name="Google Shape;1032;p41: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sz="1100"/>
              <a:t>These are the things that should be explained in the Assessment Plan they send to you ahead of time so make sure and read it.  Usually, they will work within your hours but communicate and get them badges or escort to your building.  Provide whatever they ask for ahead so that everything goes smoothly – sometimes they want a system description and boundary artifact, for example, so they better understand your system.</a:t>
            </a:r>
            <a:endParaRPr sz="1100"/>
          </a:p>
          <a:p>
            <a:pPr marL="0" lvl="0" indent="0" algn="l" rtl="0">
              <a:spcBef>
                <a:spcPts val="330"/>
              </a:spcBef>
              <a:spcAft>
                <a:spcPts val="0"/>
              </a:spcAft>
              <a:buNone/>
            </a:pPr>
            <a:endParaRPr sz="1100"/>
          </a:p>
          <a:p>
            <a:pPr marL="0" lvl="0" indent="0" algn="l" rtl="0">
              <a:spcBef>
                <a:spcPts val="330"/>
              </a:spcBef>
              <a:spcAft>
                <a:spcPts val="0"/>
              </a:spcAft>
              <a:buNone/>
            </a:pPr>
            <a:r>
              <a:rPr lang="en-US" sz="1100"/>
              <a:t>More information:</a:t>
            </a:r>
            <a:endParaRPr/>
          </a:p>
          <a:p>
            <a:pPr marL="0" lvl="0" indent="0" algn="l" rtl="0">
              <a:spcBef>
                <a:spcPts val="330"/>
              </a:spcBef>
              <a:spcAft>
                <a:spcPts val="0"/>
              </a:spcAft>
              <a:buNone/>
            </a:pPr>
            <a:r>
              <a:rPr lang="en-US" sz="1100"/>
              <a:t>Security controls that have been identified as “Not Applicable” (e.g. AC-18 wireless access) in the System Security Plan will be verified as such and further testing will not be performed on these security controls</a:t>
            </a:r>
            <a:endParaRPr/>
          </a:p>
          <a:p>
            <a:pPr marL="0" lvl="0" indent="0" algn="l" rtl="0">
              <a:spcBef>
                <a:spcPts val="330"/>
              </a:spcBef>
              <a:spcAft>
                <a:spcPts val="0"/>
              </a:spcAft>
              <a:buNone/>
            </a:pPr>
            <a:r>
              <a:rPr lang="en-US" sz="1100"/>
              <a:t>Significant upgrades or changes to the infrastructure and components of the system undergoing testing will not be performed during the security assessment period.</a:t>
            </a:r>
            <a:endParaRPr/>
          </a:p>
          <a:p>
            <a:pPr marL="0" lvl="0" indent="0" algn="l" rtl="0">
              <a:spcBef>
                <a:spcPts val="330"/>
              </a:spcBef>
              <a:spcAft>
                <a:spcPts val="0"/>
              </a:spcAft>
              <a:buNone/>
            </a:pPr>
            <a:r>
              <a:rPr lang="en-US" sz="1100"/>
              <a:t>A Rules of Engagement (ROE) is a document designed to describe proper notifications and disclosures between the owner of a tested systems and an independent assessor. In particular, a ROE includes information about targets of automated scans and IP address origination information of automated scans (and other testing tools). Together with the information provided in preceding sections of this document, this document shall serve as a Rules of Engagement once signed. </a:t>
            </a:r>
            <a:endParaRPr/>
          </a:p>
          <a:p>
            <a:pPr marL="0" lvl="0" indent="0" algn="l" rtl="0">
              <a:spcBef>
                <a:spcPts val="330"/>
              </a:spcBef>
              <a:spcAft>
                <a:spcPts val="0"/>
              </a:spcAft>
              <a:buNone/>
            </a:pPr>
            <a:r>
              <a:rPr lang="en-US" sz="1100"/>
              <a:t>Any testing will be performed according to terms and conditions designed to minimize risk exposure that could occur during security testing. All scans will originate from the following IP address(es): &lt;</a:t>
            </a:r>
            <a:r>
              <a:rPr lang="en-US" sz="1100" b="1"/>
              <a:t>IP addresses</a:t>
            </a:r>
            <a:r>
              <a:rPr lang="en-US" sz="1100"/>
              <a:t>&gt;.</a:t>
            </a:r>
            <a:endParaRPr/>
          </a:p>
          <a:p>
            <a:pPr marL="0" lvl="0" indent="0" algn="l" rtl="0">
              <a:spcBef>
                <a:spcPts val="300"/>
              </a:spcBef>
              <a:spcAft>
                <a:spcPts val="0"/>
              </a:spcAft>
              <a:buNone/>
            </a:pPr>
            <a:endParaRPr sz="1000"/>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1033" name="Google Shape;1033;p41: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36</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9"/>
        <p:cNvGrpSpPr/>
        <p:nvPr/>
      </p:nvGrpSpPr>
      <p:grpSpPr>
        <a:xfrm>
          <a:off x="0" y="0"/>
          <a:ext cx="0" cy="0"/>
          <a:chOff x="0" y="0"/>
          <a:chExt cx="0" cy="0"/>
        </a:xfrm>
      </p:grpSpPr>
      <p:sp>
        <p:nvSpPr>
          <p:cNvPr id="990" name="Google Shape;990;p3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91" name="Google Shape;991;p39: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As defined in the 800-53A – Assessment publication, there are various items they can examine; suggestions for interviews and possible tests.  These are things you can review before they come to be prepared.  But most likely if you have completed all the CCIs then you have already done this yourself during your internal assessment.  Federal agencies utilize the NIST SP 800-53A; DoD utilizes the CCIs.</a:t>
            </a:r>
            <a:endParaRPr dirty="0"/>
          </a:p>
        </p:txBody>
      </p:sp>
      <p:sp>
        <p:nvSpPr>
          <p:cNvPr id="992" name="Google Shape;992;p39: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37</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7"/>
        <p:cNvGrpSpPr/>
        <p:nvPr/>
      </p:nvGrpSpPr>
      <p:grpSpPr>
        <a:xfrm>
          <a:off x="0" y="0"/>
          <a:ext cx="0" cy="0"/>
          <a:chOff x="0" y="0"/>
          <a:chExt cx="0" cy="0"/>
        </a:xfrm>
      </p:grpSpPr>
      <p:sp>
        <p:nvSpPr>
          <p:cNvPr id="1008" name="Google Shape;1008;p4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09" name="Google Shape;1009;p40: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The Logistics of the Assessment – Assessors are not enemies or black hats, yes, they are auditors – they will find something.  But they are here to help and an important part of the RMF process.  We can learn from them.  They should be treated as any other visitor or guest – prior to their visit make sure and read through the Security Assessment Plan.  Then do the logistical arrangements.  Provide them a place to work in your organization while there – maybe a conference room.  Set up an In-briefing and Out-Briefing making sure to invite the System Owner and all RMF team members.  Not a bad idea to invite the ISSM for the common control provider as well (or have them dial in on the phone).  Set up interview times with the individuals they request.  Arrange access to areas they want to visit, such as a computer room.  Most likely they will do shoulder surfing of the Systems Admins, Data Base Administrators, and so on to pull information they need from the systems.  Most likely they will use the tools you already have, or they may bring a CD with scripts they would like to run.  Don’t be afraid to ask questions and ask for suggestions for remediating problems they discover.  That makes the assessment a valuable learning experience.  It will not be over when they leave.  Sometimes it takes 6-8 weeks to get their final report, but usually you will know the bigger problems before they leave so you can start working on them.</a:t>
            </a:r>
            <a:endParaRPr dirty="0"/>
          </a:p>
        </p:txBody>
      </p:sp>
      <p:sp>
        <p:nvSpPr>
          <p:cNvPr id="1010" name="Google Shape;1010;p40: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38</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8"/>
        <p:cNvGrpSpPr/>
        <p:nvPr/>
      </p:nvGrpSpPr>
      <p:grpSpPr>
        <a:xfrm>
          <a:off x="0" y="0"/>
          <a:ext cx="0" cy="0"/>
          <a:chOff x="0" y="0"/>
          <a:chExt cx="0" cy="0"/>
        </a:xfrm>
      </p:grpSpPr>
      <p:sp>
        <p:nvSpPr>
          <p:cNvPr id="1039" name="Google Shape;1039;p4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0" name="Google Shape;1040;p42:notes"/>
          <p:cNvSpPr txBox="1">
            <a:spLocks noGrp="1"/>
          </p:cNvSpPr>
          <p:nvPr>
            <p:ph type="body" idx="1"/>
          </p:nvPr>
        </p:nvSpPr>
        <p:spPr>
          <a:xfrm>
            <a:off x="708025" y="4451350"/>
            <a:ext cx="5830888"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sz="1100"/>
              <a:t>Organizations can request an Incremental Assessment (or Pre-Assessment).  It is essentially a site visit from a vetted assessment group or inside the government agency (i.e., NETCOM in the Army).  They are requested to come prior to the final assessment to do a quick overview and answer questions of the system or organization.  The report is provided directly to the System Owner and not sent up the chain.  It gives the system one more review before the final assessment.</a:t>
            </a:r>
            <a:endParaRPr/>
          </a:p>
          <a:p>
            <a:pPr marL="0" lvl="0" indent="0" algn="l" rtl="0">
              <a:spcBef>
                <a:spcPts val="330"/>
              </a:spcBef>
              <a:spcAft>
                <a:spcPts val="0"/>
              </a:spcAft>
              <a:buNone/>
            </a:pPr>
            <a:endParaRPr sz="1100"/>
          </a:p>
          <a:p>
            <a:pPr marL="0" lvl="0" indent="0" algn="l" rtl="0">
              <a:spcBef>
                <a:spcPts val="330"/>
              </a:spcBef>
              <a:spcAft>
                <a:spcPts val="0"/>
              </a:spcAft>
              <a:buNone/>
            </a:pPr>
            <a:r>
              <a:rPr lang="en-US" sz="1100"/>
              <a:t>Another type of incremental assessment could be the common control provider.  They may have had their assessment previously and already have an ATO and that should and would be accepted by your assessor including the risks accepted by their AO.  It’s always a good idea to have a copy of their ATO with your RMF package.</a:t>
            </a:r>
            <a:endParaRPr/>
          </a:p>
          <a:p>
            <a:pPr marL="0" lvl="0" indent="0" algn="l" rtl="0">
              <a:spcBef>
                <a:spcPts val="330"/>
              </a:spcBef>
              <a:spcAft>
                <a:spcPts val="0"/>
              </a:spcAft>
              <a:buNone/>
            </a:pPr>
            <a:endParaRPr sz="1100"/>
          </a:p>
          <a:p>
            <a:pPr marL="0" lvl="0" indent="0" algn="l" rtl="0">
              <a:spcBef>
                <a:spcPts val="330"/>
              </a:spcBef>
              <a:spcAft>
                <a:spcPts val="0"/>
              </a:spcAft>
              <a:buNone/>
            </a:pPr>
            <a:r>
              <a:rPr lang="en-US" sz="1100"/>
              <a:t>More information:</a:t>
            </a:r>
            <a:endParaRPr/>
          </a:p>
          <a:p>
            <a:pPr marL="0" lvl="0" indent="0" algn="l" rtl="0">
              <a:spcBef>
                <a:spcPts val="330"/>
              </a:spcBef>
              <a:spcAft>
                <a:spcPts val="0"/>
              </a:spcAft>
              <a:buNone/>
            </a:pPr>
            <a:r>
              <a:rPr lang="en-US" sz="1100"/>
              <a:t>Per 8510:  </a:t>
            </a:r>
            <a:endParaRPr/>
          </a:p>
          <a:p>
            <a:pPr marL="228600" lvl="0" indent="-228600" algn="l" rtl="0">
              <a:spcBef>
                <a:spcPts val="330"/>
              </a:spcBef>
              <a:spcAft>
                <a:spcPts val="0"/>
              </a:spcAft>
              <a:buClr>
                <a:schemeClr val="dk1"/>
              </a:buClr>
              <a:buSzPts val="1100"/>
              <a:buFont typeface="Times New Roman"/>
              <a:buAutoNum type="arabicParenR" startAt="3"/>
            </a:pPr>
            <a:r>
              <a:rPr lang="en-US" sz="1100"/>
              <a:t>Leveraging of an Existing Authorization.  The final approach, leveraged authorization, is employed when a DoD AO chooses to accept some or all of the information in an existing security authorization package generated by another federal agency or other DoD Component (referred to in this instruction as the “owning organization”) using the same information resources (e.g., IS or services provided by the system).  The DoD Component AO reviews the owning organization’s security authorization package as the basis for determining risk to the leveraging organization before accepting the authorization.  It is DoD policy that the reciprocal acceptance of existing DoD and other federal agency and department system authorizations (i.e., leveraged authorizations), and the artifacts contributing to the authorization decisions, must be employed to the maximum extent. </a:t>
            </a:r>
            <a:endParaRPr/>
          </a:p>
          <a:p>
            <a:pPr marL="228600" lvl="0" indent="-158750" algn="l" rtl="0">
              <a:spcBef>
                <a:spcPts val="330"/>
              </a:spcBef>
              <a:spcAft>
                <a:spcPts val="0"/>
              </a:spcAft>
              <a:buClr>
                <a:schemeClr val="dk1"/>
              </a:buClr>
              <a:buSzPts val="1100"/>
              <a:buFont typeface="Times New Roman"/>
              <a:buNone/>
            </a:pPr>
            <a:endParaRPr sz="1100"/>
          </a:p>
          <a:p>
            <a:pPr marL="228600" lvl="0" indent="-228600" algn="l" rtl="0">
              <a:spcBef>
                <a:spcPts val="330"/>
              </a:spcBef>
              <a:spcAft>
                <a:spcPts val="0"/>
              </a:spcAft>
              <a:buClr>
                <a:schemeClr val="dk1"/>
              </a:buClr>
              <a:buSzPts val="1100"/>
              <a:buFont typeface="Times New Roman"/>
              <a:buAutoNum type="arabicParenR" startAt="3"/>
            </a:pPr>
            <a:r>
              <a:rPr lang="en-US" sz="1100"/>
              <a:t>A DoD organization plans to use an IT service under contract from a commercial entity that has been authorized by a DoD or other U.S. Government agency (e.g., a commercial cloud service authorized by the Federal Risk and Authorization Management Program Joint Authorization Board).  In this case, the DoD organization leverages an existing authorization, and maximizes reuse of the existing authorization documentation to support a new authorization by a DoD AO.  If the DoD organization determines there are inadequate security measures in place for establishing an acceptable level of risk, the DoD organization may negotiate with IT service provider for additional security measures or security-related information.  Upon assessment and approval of all newly included security measures and the documentation of all applicable security measures in the contract agreement with the IT service provider, the DoD organization AO issues an authorization. </a:t>
            </a:r>
            <a:endParaRPr/>
          </a:p>
          <a:p>
            <a:pPr marL="0" lvl="0" indent="0" algn="l" rtl="0">
              <a:spcBef>
                <a:spcPts val="330"/>
              </a:spcBef>
              <a:spcAft>
                <a:spcPts val="0"/>
              </a:spcAft>
              <a:buNone/>
            </a:pPr>
            <a:endParaRPr sz="1100"/>
          </a:p>
        </p:txBody>
      </p:sp>
      <p:sp>
        <p:nvSpPr>
          <p:cNvPr id="1041" name="Google Shape;1041;p42: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39</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12" name="Google Shape;412;p4: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sz="1100" dirty="0"/>
              <a:t>As every morning, we do some review.  Remember the knowledge service is a tool developed by DoD to provide updated sources of information on many different topics.  </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NIST SP 800-160 V1 – Systems Security Engineering; and NIST SP 800-160 V2 – Developing Cyber Resilient Systems – applicable here.</a:t>
            </a:r>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KS 2.3.1: Security control implementation guidance is developed by the RMF TAG consistent with DoD and DoD Component IA architectures and standards, employing system and software engineering methodologies, security engineering principles, and secure coding techniques. Implementation of security controls specified in the security plan will be in accordance with the DoD implementation guidance for each security control found on the Security Controls Explorer page. </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The implementation guidance provided in the security controls explorer covers specific control documentation requirements, including required artifacts, templates, and best practices. DoD specific assignment values are embedded in the security control text found in the security controls explorer and eMASS along with the security control implementation guidance and assessment procedures.</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The security controls explorer page allows users to search by security control family, CNSS 1253 baseline, security objectives (confidentiality, integrity, and availability) and their respective impact value (high, moderate, and low) and overlay information. The security control explorer page content will be updated as NIST SP 800-53 is revised, CNSS 1253 baselines are updated, DoD specific assignment values change, and implementation guidance and assessment procedures evolve</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 For more information on the NIST SP 800-53 security controls, see the Introduction to Security Controls page.</a:t>
            </a:r>
            <a:endParaRPr dirty="0"/>
          </a:p>
          <a:p>
            <a:pPr marL="0" lvl="0" indent="0" algn="l" rtl="0">
              <a:spcBef>
                <a:spcPts val="330"/>
              </a:spcBef>
              <a:spcAft>
                <a:spcPts val="0"/>
              </a:spcAft>
              <a:buNone/>
            </a:pPr>
            <a:r>
              <a:rPr lang="en-US" sz="1100" dirty="0"/>
              <a:t>Regarding reciprocity, security controls are typically accepted by inheriting organizations if the organization implementing a security control has complied with DoD implementation guidance and assessment procedures and meets the minimum DoD enterprise-wide specific assignment values. Each organization has the authority to be more stringent than the published DoD implementation guidance and DoD specific assignment values for individual security controls.  However, the increase in stringency cannot preclude required interoperability or reciprocity.  Organizations requiring more stringency or otherwise deviating from DoD implementation guidance must document the assessment procedures used along with justification for the deviation in the security plan.</a:t>
            </a:r>
            <a:endParaRPr dirty="0"/>
          </a:p>
        </p:txBody>
      </p:sp>
      <p:sp>
        <p:nvSpPr>
          <p:cNvPr id="413" name="Google Shape;413;p4: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4</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4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7" name="Google Shape;1047;p43: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Essentially this is the completion of the CCIs for DoD systems.  Whether in eMASS or manually on spreadsheets all CCIs responses must be filled in or complete prior to a visit from the Independent Assessors.  If that is not done, they can choose to leave and get rescheduled; or they will issue NC for each incomplete control and the RMF team will have to build POA&amp;Ms for each of those NC controls as well as finish the CCIs.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From Bill M: A heat map produced from the information captured in a control self-assessment. The cluster of issues in the red and amber sections of the heat map indicate that this is a high risk area and probably in need of new or changed control processes.</a:t>
            </a:r>
            <a:endParaRPr dirty="0"/>
          </a:p>
          <a:p>
            <a:pPr marL="0" lvl="0" indent="0" algn="l" rtl="0">
              <a:spcBef>
                <a:spcPts val="360"/>
              </a:spcBef>
              <a:spcAft>
                <a:spcPts val="0"/>
              </a:spcAft>
              <a:buNone/>
            </a:pPr>
            <a:r>
              <a:rPr lang="en-US" dirty="0"/>
              <a:t>The </a:t>
            </a:r>
            <a:r>
              <a:rPr lang="en-US" u="sng" dirty="0">
                <a:solidFill>
                  <a:schemeClr val="hlink"/>
                </a:solidFill>
                <a:hlinkClick r:id="rId3"/>
              </a:rPr>
              <a:t>COBIT</a:t>
            </a:r>
            <a:r>
              <a:rPr lang="en-US" dirty="0"/>
              <a:t> methodology can be used for control self-assessment; like the NIST methodology it was designed for IT focused assessments. COBIT's Process Description component provides a reference model of an organization’s processes and their ownership. Its Control Objectives component provides a set of requirements considered necessary for effective control of each IT process with the organization. Assessment and evaluation of these components using the Management Guidelines component provides an assessment mechanism that generates a maturity model indicating if the organization is meeting its control objectives.</a:t>
            </a:r>
            <a:r>
              <a:rPr lang="en-US" u="sng" baseline="30000" dirty="0">
                <a:solidFill>
                  <a:schemeClr val="hlink"/>
                </a:solidFill>
                <a:hlinkClick r:id="rId4"/>
              </a:rPr>
              <a:t>[14]</a:t>
            </a:r>
            <a:endParaRPr dirty="0"/>
          </a:p>
          <a:p>
            <a:pPr marL="0" lvl="0" indent="0" algn="l" rtl="0">
              <a:spcBef>
                <a:spcPts val="360"/>
              </a:spcBef>
              <a:spcAft>
                <a:spcPts val="0"/>
              </a:spcAft>
              <a:buNone/>
            </a:pPr>
            <a:r>
              <a:rPr lang="en-US" dirty="0"/>
              <a:t>The </a:t>
            </a:r>
            <a:r>
              <a:rPr lang="en-US" u="sng" dirty="0">
                <a:solidFill>
                  <a:schemeClr val="hlink"/>
                </a:solidFill>
                <a:hlinkClick r:id="rId5"/>
              </a:rPr>
              <a:t>Institute of Internal Auditors</a:t>
            </a:r>
            <a:r>
              <a:rPr lang="en-US" dirty="0"/>
              <a:t> based its control self-assessment methodology on the </a:t>
            </a:r>
            <a:r>
              <a:rPr lang="en-US" u="sng" dirty="0">
                <a:solidFill>
                  <a:schemeClr val="hlink"/>
                </a:solidFill>
                <a:hlinkClick r:id="rId6"/>
              </a:rPr>
              <a:t>Total Quality Management</a:t>
            </a:r>
            <a:r>
              <a:rPr lang="en-US" dirty="0"/>
              <a:t> approaches of the 1990s as well as the </a:t>
            </a:r>
            <a:r>
              <a:rPr lang="en-US" u="sng" dirty="0">
                <a:solidFill>
                  <a:schemeClr val="hlink"/>
                </a:solidFill>
                <a:hlinkClick r:id="rId7"/>
              </a:rPr>
              <a:t>COSO's</a:t>
            </a:r>
            <a:r>
              <a:rPr lang="en-US" dirty="0"/>
              <a:t> framework. The methodology became part of the </a:t>
            </a:r>
            <a:r>
              <a:rPr lang="en-US" i="1" dirty="0"/>
              <a:t>International Standards for Professional Practice of Internal Auditing</a:t>
            </a:r>
            <a:r>
              <a:rPr lang="en-US" dirty="0"/>
              <a:t> and was adopted by a large number of major organizations.</a:t>
            </a:r>
            <a:r>
              <a:rPr lang="en-US" u="sng" baseline="30000" dirty="0">
                <a:solidFill>
                  <a:schemeClr val="hlink"/>
                </a:solidFill>
                <a:hlinkClick r:id="rId8"/>
              </a:rPr>
              <a:t>[16]</a:t>
            </a:r>
            <a:endParaRPr dirty="0"/>
          </a:p>
          <a:p>
            <a:pPr marL="0" lvl="0" indent="0" algn="l" rtl="0">
              <a:spcBef>
                <a:spcPts val="360"/>
              </a:spcBef>
              <a:spcAft>
                <a:spcPts val="0"/>
              </a:spcAft>
              <a:buNone/>
            </a:pPr>
            <a:r>
              <a:rPr lang="en-US" dirty="0"/>
              <a:t>A number of other methodologies to standardize the control self-assessment have been published.</a:t>
            </a:r>
            <a:r>
              <a:rPr lang="en-US" u="sng" baseline="30000" dirty="0">
                <a:solidFill>
                  <a:schemeClr val="hlink"/>
                </a:solidFill>
                <a:hlinkClick r:id="rId9"/>
              </a:rPr>
              <a:t>[17]</a:t>
            </a:r>
            <a:r>
              <a:rPr lang="en-US" u="sng" baseline="30000" dirty="0">
                <a:solidFill>
                  <a:schemeClr val="hlink"/>
                </a:solidFill>
                <a:hlinkClick r:id="rId10"/>
              </a:rPr>
              <a:t>[18]</a:t>
            </a:r>
            <a:r>
              <a:rPr lang="en-US" dirty="0"/>
              <a:t> The Institute of Internal Auditors offers a certification in control self-assessment practice.</a:t>
            </a:r>
            <a:r>
              <a:rPr lang="en-US" u="sng" baseline="30000" dirty="0">
                <a:solidFill>
                  <a:schemeClr val="hlink"/>
                </a:solidFill>
                <a:hlinkClick r:id="rId11"/>
              </a:rPr>
              <a:t>[19]</a:t>
            </a:r>
            <a:endParaRPr dirty="0"/>
          </a:p>
          <a:p>
            <a:pPr marL="0" lvl="0" indent="0" algn="l" rtl="0">
              <a:spcBef>
                <a:spcPts val="360"/>
              </a:spcBef>
              <a:spcAft>
                <a:spcPts val="0"/>
              </a:spcAft>
              <a:buNone/>
            </a:pPr>
            <a:endParaRPr dirty="0"/>
          </a:p>
        </p:txBody>
      </p:sp>
      <p:sp>
        <p:nvSpPr>
          <p:cNvPr id="1048" name="Google Shape;1048;p43: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40</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4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54" name="Google Shape;1054;p44: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A good example of this would be a Type Authorization in your system.  If this was provided to your organization or system with the requisite ATO, then this is an existing assessment, and your assessor should not need to review it.  They should accept the ATO and the risks already accepted by the AO of the Type Authorized item, product or software.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More Information:</a:t>
            </a:r>
            <a:endParaRPr dirty="0"/>
          </a:p>
          <a:p>
            <a:pPr marL="0" lvl="0" indent="0" algn="l" rtl="0">
              <a:spcBef>
                <a:spcPts val="360"/>
              </a:spcBef>
              <a:spcAft>
                <a:spcPts val="0"/>
              </a:spcAft>
              <a:buNone/>
            </a:pPr>
            <a:r>
              <a:rPr lang="en-US" dirty="0"/>
              <a:t>Per 8510: 3)  Leveraging of an Existing Authorization.  The final approach, leveraged authorization, is employed when a DoD AO chooses to accept some or all of the information in an existing security authorization package generated by another federal agency or other DoD Component (referred to in this instruction as the “owning organization”) based on a need to use the same information resources (e.g., IS or services provided by the system).  The DoD Component AO reviews the owning organization’s security authorization package as the basis for determining risk to the leveraging organization before accepting the authorization.  It is DoD policy that the reciprocal acceptance of existing DoD and other federal agency and department system authorizations (i.e., leveraged authorizations), and the artifacts contributing to the authorization decisions, must be employed to the maximum extent.  See Enclosure 5 of this instruction and the KS for additional procedural guidance regarding reciprocity. </a:t>
            </a:r>
            <a:endParaRPr dirty="0"/>
          </a:p>
          <a:p>
            <a:pPr marL="0" lvl="0" indent="0" algn="l" rtl="0">
              <a:spcBef>
                <a:spcPts val="360"/>
              </a:spcBef>
              <a:spcAft>
                <a:spcPts val="0"/>
              </a:spcAft>
              <a:buNone/>
            </a:pPr>
            <a:r>
              <a:rPr lang="en-US" dirty="0"/>
              <a:t>A DoD organization plans to use an IT service under contract from a commercial entity that has been authorized by a DoD or other U.S. Government agency (e.g., a commercial cloud service authorized by the Federal Risk and Authorization Management Program Joint Authorization Board).  In this case, the DoD organization leverages an existing authorization, and maximizes reuse of the existing authorization documentation to support a new authorization by a DoD AO.  If the DoD organization determines there are inadequate security measures in place for establishing an acceptable level of risk, the DoD organization may negotiate with IT service provider for additional security measures or security-related information.  Upon assessment and approval of all newly included security measures and the documentation of all applicable security measures in the contract agreement with the IT service provider, the DoD organization AO issues an authorization. </a:t>
            </a:r>
            <a:endParaRPr dirty="0"/>
          </a:p>
          <a:p>
            <a:pPr marL="0" lvl="0" indent="0" algn="l" rtl="0">
              <a:spcBef>
                <a:spcPts val="360"/>
              </a:spcBef>
              <a:spcAft>
                <a:spcPts val="0"/>
              </a:spcAft>
              <a:buNone/>
            </a:pPr>
            <a:endParaRPr dirty="0"/>
          </a:p>
        </p:txBody>
      </p:sp>
      <p:sp>
        <p:nvSpPr>
          <p:cNvPr id="1055" name="Google Shape;1055;p44: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41</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9"/>
        <p:cNvGrpSpPr/>
        <p:nvPr/>
      </p:nvGrpSpPr>
      <p:grpSpPr>
        <a:xfrm>
          <a:off x="0" y="0"/>
          <a:ext cx="0" cy="0"/>
          <a:chOff x="0" y="0"/>
          <a:chExt cx="0" cy="0"/>
        </a:xfrm>
      </p:grpSpPr>
      <p:sp>
        <p:nvSpPr>
          <p:cNvPr id="1060" name="Google Shape;1060;p4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61" name="Google Shape;1061;p45: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Inform any external provider that you are having an Independent Assessment.  Possibly invite them to the In and Out Briefing.  If the external organization is your Common Control Provider (i.e., the cloud), this is even more important.  You need proof of their security authorization with your package as well.  Find out whether you assessor wants to set up an interview (or phonecon) with this external provider.   Make sure you have whatever information your assessor needs from this external organization.</a:t>
            </a:r>
            <a:endParaRPr/>
          </a:p>
        </p:txBody>
      </p:sp>
      <p:sp>
        <p:nvSpPr>
          <p:cNvPr id="1062" name="Google Shape;1062;p45: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42</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7"/>
        <p:cNvGrpSpPr/>
        <p:nvPr/>
      </p:nvGrpSpPr>
      <p:grpSpPr>
        <a:xfrm>
          <a:off x="0" y="0"/>
          <a:ext cx="0" cy="0"/>
          <a:chOff x="0" y="0"/>
          <a:chExt cx="0" cy="0"/>
        </a:xfrm>
      </p:grpSpPr>
      <p:sp>
        <p:nvSpPr>
          <p:cNvPr id="1078" name="Google Shape;1078;p47: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79" name="Google Shape;1079;p47: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This is an example of the Controls Details area of eMASS.  When a system is prepared for an assessment, it should be reflected in eMASS via “yellow CUO – compliant Unofficial”.  That shows the assessor that all CCIs have been addressed.  If there is a “red NCUO – Non-compliant Unofficial” then either CCIs have not been completed or some CCIs were found not compliant.  This is a possibility, remember no RMF is perfect.  There may be issues that could not be fixed and must go forward for risk acceptance (or not) by the AO.</a:t>
            </a:r>
          </a:p>
          <a:p>
            <a:pPr marL="0" lvl="0" indent="0" algn="l" rtl="0">
              <a:spcBef>
                <a:spcPts val="0"/>
              </a:spcBef>
              <a:spcAft>
                <a:spcPts val="0"/>
              </a:spcAft>
              <a:buNone/>
            </a:pPr>
            <a:r>
              <a:rPr lang="en-US" dirty="0"/>
              <a:t>As CCIs are filled out in the CCI data entry screen (called test results), then a summary line is generated in eMASS.  The assessor will review the summary lines and probably add one of their own.  These summary lines become an historical view of tests conducted on the system controls.  The assessors have the ability in eMASS to do bulk approvals of CCIs.  Note:  Rather than the statement “Assessment procedure is compliant”, you, the self-assessor, should explain exactly what you did and where you found information to verify the compliance of the control CCI.</a:t>
            </a:r>
            <a:endParaRPr dirty="0"/>
          </a:p>
        </p:txBody>
      </p:sp>
      <p:sp>
        <p:nvSpPr>
          <p:cNvPr id="1080" name="Google Shape;1080;p47: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43</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7"/>
        <p:cNvGrpSpPr/>
        <p:nvPr/>
      </p:nvGrpSpPr>
      <p:grpSpPr>
        <a:xfrm>
          <a:off x="0" y="0"/>
          <a:ext cx="0" cy="0"/>
          <a:chOff x="0" y="0"/>
          <a:chExt cx="0" cy="0"/>
        </a:xfrm>
      </p:grpSpPr>
      <p:sp>
        <p:nvSpPr>
          <p:cNvPr id="1088" name="Google Shape;1088;p4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89" name="Google Shape;1089;p48: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Based on NIST SP 800-53- Deconstructs an IA Control or  IA industry best practice into single, actionable statements</a:t>
            </a:r>
            <a:endParaRPr dirty="0"/>
          </a:p>
          <a:p>
            <a:pPr marL="0" lvl="0" indent="0" algn="l" rtl="0">
              <a:spcBef>
                <a:spcPts val="360"/>
              </a:spcBef>
              <a:spcAft>
                <a:spcPts val="0"/>
              </a:spcAft>
              <a:buNone/>
            </a:pPr>
            <a:r>
              <a:rPr lang="en-US" dirty="0"/>
              <a:t>Basic element of IA policy or standard.  Written neutrally so not to imply specifics of the requirement. </a:t>
            </a:r>
            <a:endParaRPr dirty="0"/>
          </a:p>
          <a:p>
            <a:pPr marL="457200" lvl="1" indent="0" algn="l" rtl="0">
              <a:spcBef>
                <a:spcPts val="360"/>
              </a:spcBef>
              <a:spcAft>
                <a:spcPts val="0"/>
              </a:spcAft>
              <a:buNone/>
            </a:pPr>
            <a:r>
              <a:rPr lang="en-US" dirty="0"/>
              <a:t>Not specific to a product or a Common Platform Enumeration (CPE).</a:t>
            </a:r>
            <a:endParaRPr dirty="0"/>
          </a:p>
          <a:p>
            <a:pPr marL="0" lvl="0" indent="0" algn="l" rtl="0">
              <a:spcBef>
                <a:spcPts val="360"/>
              </a:spcBef>
              <a:spcAft>
                <a:spcPts val="0"/>
              </a:spcAft>
              <a:buNone/>
            </a:pPr>
            <a:r>
              <a:rPr lang="en-US" dirty="0"/>
              <a:t>CCI links requirements to policy – reduces ambiguity for consumers</a:t>
            </a:r>
            <a:endParaRPr dirty="0"/>
          </a:p>
          <a:p>
            <a:pPr marL="0" lvl="0" indent="0" algn="l" rtl="0">
              <a:spcBef>
                <a:spcPts val="360"/>
              </a:spcBef>
              <a:spcAft>
                <a:spcPts val="0"/>
              </a:spcAft>
              <a:buNone/>
            </a:pPr>
            <a:r>
              <a:rPr lang="en-US" dirty="0"/>
              <a:t>CCI should not require any changes to SCAP tools</a:t>
            </a:r>
            <a:endParaRPr dirty="0"/>
          </a:p>
          <a:p>
            <a:pPr marL="0" lvl="0" indent="0" algn="l" rtl="0">
              <a:spcBef>
                <a:spcPts val="360"/>
              </a:spcBef>
              <a:spcAft>
                <a:spcPts val="0"/>
              </a:spcAft>
              <a:buNone/>
            </a:pPr>
            <a:r>
              <a:rPr lang="en-US" dirty="0"/>
              <a:t>CCI used as a reference</a:t>
            </a:r>
            <a:endParaRPr dirty="0"/>
          </a:p>
          <a:p>
            <a:pPr marL="0" lvl="0" indent="0" algn="l" rtl="0">
              <a:spcBef>
                <a:spcPts val="360"/>
              </a:spcBef>
              <a:spcAft>
                <a:spcPts val="0"/>
              </a:spcAft>
              <a:buNone/>
            </a:pPr>
            <a:r>
              <a:rPr lang="en-US" dirty="0"/>
              <a:t>The CCI List is:</a:t>
            </a:r>
            <a:endParaRPr dirty="0"/>
          </a:p>
          <a:p>
            <a:pPr marL="0" lvl="0" indent="0" algn="l" rtl="0">
              <a:spcBef>
                <a:spcPts val="360"/>
              </a:spcBef>
              <a:spcAft>
                <a:spcPts val="0"/>
              </a:spcAft>
              <a:buNone/>
            </a:pPr>
            <a:r>
              <a:rPr lang="en-US" dirty="0"/>
              <a:t>A collection of CCI Items, which express common IA practices or controls at the federal level</a:t>
            </a:r>
            <a:endParaRPr dirty="0"/>
          </a:p>
          <a:p>
            <a:pPr marL="0" lvl="0" indent="0" algn="l" rtl="0">
              <a:spcBef>
                <a:spcPts val="360"/>
              </a:spcBef>
              <a:spcAft>
                <a:spcPts val="0"/>
              </a:spcAft>
              <a:buNone/>
            </a:pPr>
            <a:r>
              <a:rPr lang="en-US" dirty="0"/>
              <a:t>The CCI data specification is: </a:t>
            </a:r>
            <a:endParaRPr dirty="0"/>
          </a:p>
          <a:p>
            <a:pPr marL="0" lvl="0" indent="0" algn="l" rtl="0">
              <a:spcBef>
                <a:spcPts val="360"/>
              </a:spcBef>
              <a:spcAft>
                <a:spcPts val="0"/>
              </a:spcAft>
              <a:buNone/>
            </a:pPr>
            <a:r>
              <a:rPr lang="en-US" dirty="0"/>
              <a:t>Proposed to work in conjunction with the National Institute of Standards and Technology (NIST) Security Content Automation Protocol  (SCAP)</a:t>
            </a:r>
            <a:endParaRPr dirty="0"/>
          </a:p>
          <a:p>
            <a:pPr marL="0" lvl="0" indent="0" algn="l" rtl="0">
              <a:spcBef>
                <a:spcPts val="360"/>
              </a:spcBef>
              <a:spcAft>
                <a:spcPts val="0"/>
              </a:spcAft>
              <a:buNone/>
            </a:pPr>
            <a:endParaRPr dirty="0"/>
          </a:p>
        </p:txBody>
      </p:sp>
      <p:sp>
        <p:nvSpPr>
          <p:cNvPr id="1090" name="Google Shape;1090;p48: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44</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p4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04" name="Google Shape;1104;p49: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This is an example of assessment procedures (i.e., CCIs) exported from the Knowledge Service.  If an organization is not using eMASS, the CCIs can be exported from the KS and the spreadsheet used for CCI responses.  If a government entity has contracted with an outside vendor to do RMF implementation and artifacts, it would be a good idea to provide them with this KS output.</a:t>
            </a:r>
            <a:endParaRPr/>
          </a:p>
        </p:txBody>
      </p:sp>
      <p:sp>
        <p:nvSpPr>
          <p:cNvPr id="1105" name="Google Shape;1105;p49: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45</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2"/>
        <p:cNvGrpSpPr/>
        <p:nvPr/>
      </p:nvGrpSpPr>
      <p:grpSpPr>
        <a:xfrm>
          <a:off x="0" y="0"/>
          <a:ext cx="0" cy="0"/>
          <a:chOff x="0" y="0"/>
          <a:chExt cx="0" cy="0"/>
        </a:xfrm>
      </p:grpSpPr>
      <p:sp>
        <p:nvSpPr>
          <p:cNvPr id="1133" name="Google Shape;1133;p5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34" name="Google Shape;1134;p53: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The Security Assessment Report is generated by the Independent Assessor. It will summarize all NC controls and subjectively provide a vulnerability finding and risk finding (i.e., VL, L, M, H, VH) for each control.  Some people think that this is the RAR or Risk Assessment Report that is an artifact to their RMF package.  It is actually a piece of that RAR and will feed the RAR.  But the RAR is a separate document that is to be maintained throughout the lifecycle of the system.</a:t>
            </a:r>
            <a:endParaRPr/>
          </a:p>
        </p:txBody>
      </p:sp>
      <p:sp>
        <p:nvSpPr>
          <p:cNvPr id="1135" name="Google Shape;1135;p53: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46</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
        <p:cNvGrpSpPr/>
        <p:nvPr/>
      </p:nvGrpSpPr>
      <p:grpSpPr>
        <a:xfrm>
          <a:off x="0" y="0"/>
          <a:ext cx="0" cy="0"/>
          <a:chOff x="0" y="0"/>
          <a:chExt cx="0" cy="0"/>
        </a:xfrm>
      </p:grpSpPr>
      <p:sp>
        <p:nvSpPr>
          <p:cNvPr id="1110" name="Google Shape;1110;p5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11" name="Google Shape;1111;p50: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All controls found non-compliant by the Independent Assessor will require a POA&amp;M.  The POA&amp;M is ultimately the responsibility of the System Owner.  The implementation status of a non-compliant control is supposed to be returned to Planned until corrections have been made.  </a:t>
            </a:r>
            <a:endParaRPr/>
          </a:p>
        </p:txBody>
      </p:sp>
      <p:sp>
        <p:nvSpPr>
          <p:cNvPr id="1112" name="Google Shape;1112;p50: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47</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5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18" name="Google Shape;1118;p51: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New POA&amp;M item can be added here.  Items can be edited from here.  Use of eMASS to generate POA&amp;M.</a:t>
            </a:r>
            <a:endParaRPr dirty="0"/>
          </a:p>
        </p:txBody>
      </p:sp>
      <p:sp>
        <p:nvSpPr>
          <p:cNvPr id="1119" name="Google Shape;1119;p51:notes"/>
          <p:cNvSpPr txBox="1">
            <a:spLocks noGrp="1"/>
          </p:cNvSpPr>
          <p:nvPr>
            <p:ph type="ftr" idx="11"/>
          </p:nvPr>
        </p:nvSpPr>
        <p:spPr>
          <a:xfrm>
            <a:off x="0" y="8901113"/>
            <a:ext cx="3067050" cy="466725"/>
          </a:xfrm>
          <a:prstGeom prst="rect">
            <a:avLst/>
          </a:prstGeom>
          <a:noFill/>
          <a:ln>
            <a:noFill/>
          </a:ln>
        </p:spPr>
        <p:txBody>
          <a:bodyPr spcFirstLastPara="1" wrap="square" lIns="93950" tIns="46975" rIns="93950" bIns="46975" anchor="b" anchorCtr="0">
            <a:noAutofit/>
          </a:bodyPr>
          <a:lstStyle/>
          <a:p>
            <a:pPr marL="0" lvl="0" indent="0" algn="l" rtl="0">
              <a:spcBef>
                <a:spcPts val="0"/>
              </a:spcBef>
              <a:spcAft>
                <a:spcPts val="0"/>
              </a:spcAft>
              <a:buNone/>
            </a:pPr>
            <a:r>
              <a:rPr lang="en-US"/>
              <a:t>2019</a:t>
            </a:r>
            <a:endParaRPr/>
          </a:p>
        </p:txBody>
      </p:sp>
      <p:sp>
        <p:nvSpPr>
          <p:cNvPr id="1120" name="Google Shape;1120;p51: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5"/>
        <p:cNvGrpSpPr/>
        <p:nvPr/>
      </p:nvGrpSpPr>
      <p:grpSpPr>
        <a:xfrm>
          <a:off x="0" y="0"/>
          <a:ext cx="0" cy="0"/>
          <a:chOff x="0" y="0"/>
          <a:chExt cx="0" cy="0"/>
        </a:xfrm>
      </p:grpSpPr>
      <p:sp>
        <p:nvSpPr>
          <p:cNvPr id="1126" name="Google Shape;1126;p52: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49</a:t>
            </a:fld>
            <a:endParaRPr sz="1200" b="0" i="0" u="none" strike="noStrike" cap="none">
              <a:solidFill>
                <a:schemeClr val="dk1"/>
              </a:solidFill>
              <a:latin typeface="Times New Roman"/>
              <a:ea typeface="Times New Roman"/>
              <a:cs typeface="Times New Roman"/>
              <a:sym typeface="Times New Roman"/>
            </a:endParaRPr>
          </a:p>
        </p:txBody>
      </p:sp>
      <p:sp>
        <p:nvSpPr>
          <p:cNvPr id="1127" name="Google Shape;1127;p5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28" name="Google Shape;1128;p52: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There could be a Reassessment if there were major items that need review once again.  This would probably be the case if there were major system vulnerabilities or missing STIGS.  However, the system owner will probably have to pay to bring those independent assessors back.  Generally, the organization ISSM is the POC for verification of POA&amp;M completion.  Once the ISSM verifies that the control is now compliant (usually via communication with the AODR), then the AO may relook at the decision.  You could be moved from an ATO with Conditions to an ATO.</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35" name="Google Shape;435;p5: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The Implementation Plan is an important part of the Security Plan, but so often given very little attention.  This is time to work through the controls and determine the direction you plan to go and what security protection is provided or in place.  This is the time to talk about the artifacts that will be developed, assign responsibility and milestone dates to get the work done.  Working as a team, doing tabletop reviews of planned implementations as they progress to completion is a good idea.  There will be Common Controls that you acknowledge via an MOA or SLA or contract, but the common control provider generally implements those controls.  In the eMASS system, the Implementation Plan is printed out within the Security Plan.</a:t>
            </a:r>
            <a:endParaRPr/>
          </a:p>
        </p:txBody>
      </p:sp>
      <p:sp>
        <p:nvSpPr>
          <p:cNvPr id="436" name="Google Shape;436;p5: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5</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9"/>
        <p:cNvGrpSpPr/>
        <p:nvPr/>
      </p:nvGrpSpPr>
      <p:grpSpPr>
        <a:xfrm>
          <a:off x="0" y="0"/>
          <a:ext cx="0" cy="0"/>
          <a:chOff x="0" y="0"/>
          <a:chExt cx="0" cy="0"/>
        </a:xfrm>
      </p:grpSpPr>
      <p:sp>
        <p:nvSpPr>
          <p:cNvPr id="1140" name="Google Shape;1140;p5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41" name="Google Shape;1141;p54: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If the system (or organization) has chosen to use eMASS, then the Independent Assessor will be provided access to that instance of eMASS and produce their SAR directly into eMASS.  If your organization is not using eMASS, then the Independent Assessor will provide a manual report.</a:t>
            </a:r>
            <a:endParaRPr/>
          </a:p>
        </p:txBody>
      </p:sp>
      <p:sp>
        <p:nvSpPr>
          <p:cNvPr id="1142" name="Google Shape;1142;p54: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50</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6"/>
        <p:cNvGrpSpPr/>
        <p:nvPr/>
      </p:nvGrpSpPr>
      <p:grpSpPr>
        <a:xfrm>
          <a:off x="0" y="0"/>
          <a:ext cx="0" cy="0"/>
          <a:chOff x="0" y="0"/>
          <a:chExt cx="0" cy="0"/>
        </a:xfrm>
      </p:grpSpPr>
      <p:sp>
        <p:nvSpPr>
          <p:cNvPr id="1147" name="Google Shape;1147;p5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48" name="Google Shape;1148;p55: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This process is usually conducted via communication between the AODRs and the System Owners.  Usually, the AODRs will receive the SAR before the AO, and start having discussions with the System Owner about the findings and plans for remediation.  Then the AODRs will communicate that information to the AO and possibly even provide a recommendation.  In eMASS today, the SCA at the higher headquarters level can provide a recommendation to the AO directly into eMASS.</a:t>
            </a:r>
            <a:endParaRPr/>
          </a:p>
          <a:p>
            <a:pPr marL="0" lvl="0" indent="0" algn="l" rtl="0">
              <a:spcBef>
                <a:spcPts val="360"/>
              </a:spcBef>
              <a:spcAft>
                <a:spcPts val="0"/>
              </a:spcAft>
              <a:buNone/>
            </a:pPr>
            <a:endParaRPr/>
          </a:p>
          <a:p>
            <a:pPr marL="0" lvl="0" indent="0" algn="l" rtl="0">
              <a:spcBef>
                <a:spcPts val="360"/>
              </a:spcBef>
              <a:spcAft>
                <a:spcPts val="0"/>
              </a:spcAft>
              <a:buNone/>
            </a:pPr>
            <a:r>
              <a:rPr lang="en-US"/>
              <a:t>More information:</a:t>
            </a:r>
            <a:endParaRPr/>
          </a:p>
          <a:p>
            <a:pPr marL="0" lvl="0" indent="0" algn="l" rtl="0">
              <a:spcBef>
                <a:spcPts val="360"/>
              </a:spcBef>
              <a:spcAft>
                <a:spcPts val="0"/>
              </a:spcAft>
              <a:buNone/>
            </a:pPr>
            <a:r>
              <a:rPr lang="en-US"/>
              <a:t>Helps determine appropriate </a:t>
            </a:r>
            <a:r>
              <a:rPr lang="en-US" b="1"/>
              <a:t>actions </a:t>
            </a:r>
            <a:r>
              <a:rPr lang="en-US"/>
              <a:t>for security control deficiencies </a:t>
            </a:r>
            <a:endParaRPr/>
          </a:p>
          <a:p>
            <a:pPr marL="457200" lvl="1" indent="0" algn="l" rtl="0">
              <a:spcBef>
                <a:spcPts val="360"/>
              </a:spcBef>
              <a:spcAft>
                <a:spcPts val="0"/>
              </a:spcAft>
              <a:buNone/>
            </a:pPr>
            <a:r>
              <a:rPr lang="en-US"/>
              <a:t>To address vulnerabilities and associated risk</a:t>
            </a:r>
            <a:endParaRPr/>
          </a:p>
          <a:p>
            <a:pPr marL="457200" lvl="1" indent="0" algn="l" rtl="0">
              <a:spcBef>
                <a:spcPts val="360"/>
              </a:spcBef>
              <a:spcAft>
                <a:spcPts val="0"/>
              </a:spcAft>
              <a:buNone/>
            </a:pPr>
            <a:r>
              <a:rPr lang="en-US"/>
              <a:t>Helps identify false positives</a:t>
            </a:r>
            <a:endParaRPr/>
          </a:p>
          <a:p>
            <a:pPr marL="457200" lvl="1" indent="0" algn="l" rtl="0">
              <a:spcBef>
                <a:spcPts val="360"/>
              </a:spcBef>
              <a:spcAft>
                <a:spcPts val="0"/>
              </a:spcAft>
              <a:buNone/>
            </a:pPr>
            <a:r>
              <a:rPr lang="en-US"/>
              <a:t>May provide authorizing officials with information on the security state of the information system </a:t>
            </a:r>
            <a:endParaRPr/>
          </a:p>
          <a:p>
            <a:pPr marL="0" lvl="0" indent="0" algn="l" rtl="0">
              <a:spcBef>
                <a:spcPts val="360"/>
              </a:spcBef>
              <a:spcAft>
                <a:spcPts val="0"/>
              </a:spcAft>
              <a:buNone/>
            </a:pPr>
            <a:r>
              <a:rPr lang="en-US"/>
              <a:t>Helps limit POAM to substantive items</a:t>
            </a:r>
            <a:endParaRPr/>
          </a:p>
          <a:p>
            <a:pPr marL="0" lvl="0" indent="0" algn="l" rtl="0">
              <a:spcBef>
                <a:spcPts val="360"/>
              </a:spcBef>
              <a:spcAft>
                <a:spcPts val="0"/>
              </a:spcAft>
              <a:buNone/>
            </a:pPr>
            <a:endParaRPr/>
          </a:p>
        </p:txBody>
      </p:sp>
      <p:sp>
        <p:nvSpPr>
          <p:cNvPr id="1149" name="Google Shape;1149;p55: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51</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4"/>
        <p:cNvGrpSpPr/>
        <p:nvPr/>
      </p:nvGrpSpPr>
      <p:grpSpPr>
        <a:xfrm>
          <a:off x="0" y="0"/>
          <a:ext cx="0" cy="0"/>
          <a:chOff x="0" y="0"/>
          <a:chExt cx="0" cy="0"/>
        </a:xfrm>
      </p:grpSpPr>
      <p:sp>
        <p:nvSpPr>
          <p:cNvPr id="1155" name="Google Shape;1155;p5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56" name="Google Shape;1156;p56: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Usually this is the responsibility of the System Owner.  In the Army, the bid tracker tool is used by the Mission Owners and the ISSM may enter the bid request into the tool for the System Owner.  But ultimately the System Owner is paying for this Independent Assessment.  The system owner should receive the Security Assessment Plan from the Independent Assessor.  In the Navy and Air Force, there may be a scheduling process internally for bringing an assessor to the organization.  Assessors will usually reach out and request whatever documentation they want to review before coming to visit.  </a:t>
            </a:r>
            <a:endParaRPr/>
          </a:p>
        </p:txBody>
      </p:sp>
      <p:sp>
        <p:nvSpPr>
          <p:cNvPr id="1157" name="Google Shape;1157;p56: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52</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p5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71" name="Google Shape;1171;p58: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This Assessment step needs to be planned as well. You can assume it will take probably two months of your RMF schedule.  The assessment itself could just take a week.  But then there is the waiting time that follows while the Assessor is finalizing the report.  The best ones are under 4 weeks, but some have been known to take months.  During that time the system owner should have the POA&amp;Ms worked the best he can so that some may even be completed when the report is received.  There may be more findings on the report than what was provided at the out-briefing but often they are minor.  Time is marching and you hope not to get stuck at this point.</a:t>
            </a:r>
            <a:endParaRPr/>
          </a:p>
        </p:txBody>
      </p:sp>
      <p:sp>
        <p:nvSpPr>
          <p:cNvPr id="1172" name="Google Shape;1172;p58: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53</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6"/>
        <p:cNvGrpSpPr/>
        <p:nvPr/>
      </p:nvGrpSpPr>
      <p:grpSpPr>
        <a:xfrm>
          <a:off x="0" y="0"/>
          <a:ext cx="0" cy="0"/>
          <a:chOff x="0" y="0"/>
          <a:chExt cx="0" cy="0"/>
        </a:xfrm>
      </p:grpSpPr>
      <p:sp>
        <p:nvSpPr>
          <p:cNvPr id="1177" name="Google Shape;1177;p5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78" name="Google Shape;1178;p59: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As stated, Assessors are vetted so already assumed qualified.  The tools of the system and organization are usually satisfactory for an assessment.  But assume weeks to months until that final report is received.  You cannot move into the Authorization step without that Assessment SAR.</a:t>
            </a:r>
            <a:endParaRPr/>
          </a:p>
        </p:txBody>
      </p:sp>
      <p:sp>
        <p:nvSpPr>
          <p:cNvPr id="1179" name="Google Shape;1179;p59: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54</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3"/>
        <p:cNvGrpSpPr/>
        <p:nvPr/>
      </p:nvGrpSpPr>
      <p:grpSpPr>
        <a:xfrm>
          <a:off x="0" y="0"/>
          <a:ext cx="0" cy="0"/>
          <a:chOff x="0" y="0"/>
          <a:chExt cx="0" cy="0"/>
        </a:xfrm>
      </p:grpSpPr>
      <p:sp>
        <p:nvSpPr>
          <p:cNvPr id="1184" name="Google Shape;1184;p6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5" name="Google Shape;1185;p60: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Here are the steps downloaded from the KS.  Most of this is the responsibility of the Independent Assessor – they prepare the Security Assessment Plan; they assess the controls; they prepare the Security Assessment Report (SAR) and then the System Owner is responsible for developing POA&amp;Ms for all non-compliant controls reported on the SAR.  Obviously, the SO will probably have someone else prepare the POA&amp;Ms but ultimately the System Owner owns the POA&amp;M.</a:t>
            </a:r>
            <a:endParaRPr/>
          </a:p>
        </p:txBody>
      </p:sp>
      <p:sp>
        <p:nvSpPr>
          <p:cNvPr id="1186" name="Google Shape;1186;p60: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55</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0"/>
        <p:cNvGrpSpPr/>
        <p:nvPr/>
      </p:nvGrpSpPr>
      <p:grpSpPr>
        <a:xfrm>
          <a:off x="0" y="0"/>
          <a:ext cx="0" cy="0"/>
          <a:chOff x="0" y="0"/>
          <a:chExt cx="0" cy="0"/>
        </a:xfrm>
      </p:grpSpPr>
      <p:sp>
        <p:nvSpPr>
          <p:cNvPr id="1191" name="Google Shape;1191;p6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92" name="Google Shape;1192;p61: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Time for our morning activity.  We will be combining everything we have learned now about Implementation, Assessment, and Continuous Monitoring in this activity.  You will be assigned controls to your team, and you will prepare this documentation.  Let’s turn to the Course Activities Guide.  This activity could take 45 minutes to an hour depending on the number of controls assigned to your team.  This is the real thing – important activity because RMF team members need to be able to do this.</a:t>
            </a:r>
            <a:endParaRPr dirty="0"/>
          </a:p>
        </p:txBody>
      </p:sp>
      <p:sp>
        <p:nvSpPr>
          <p:cNvPr id="1193" name="Google Shape;1193;p61: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7"/>
        <p:cNvGrpSpPr/>
        <p:nvPr/>
      </p:nvGrpSpPr>
      <p:grpSpPr>
        <a:xfrm>
          <a:off x="0" y="0"/>
          <a:ext cx="0" cy="0"/>
          <a:chOff x="0" y="0"/>
          <a:chExt cx="0" cy="0"/>
        </a:xfrm>
      </p:grpSpPr>
      <p:sp>
        <p:nvSpPr>
          <p:cNvPr id="1198" name="Google Shape;1198;p6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99" name="Google Shape;1199;p62: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342900" marR="72390" lvl="0" indent="-342900">
              <a:lnSpc>
                <a:spcPct val="115000"/>
              </a:lnSpc>
              <a:spcBef>
                <a:spcPts val="205"/>
              </a:spcBef>
              <a:spcAft>
                <a:spcPts val="0"/>
              </a:spcAft>
              <a:buSzPts val="1200"/>
              <a:buFont typeface="Calibri" panose="020F0502020204030204" pitchFamily="34" charset="0"/>
              <a:buAutoNum type="arabicPeriod"/>
              <a:tabLst>
                <a:tab pos="304800" algn="l"/>
              </a:tabLst>
            </a:pPr>
            <a:r>
              <a:rPr lang="en-US" sz="1200" spc="-75" dirty="0">
                <a:effectLst/>
                <a:latin typeface="Calibri" panose="020F0502020204030204" pitchFamily="34" charset="0"/>
                <a:ea typeface="Calibri" panose="020F0502020204030204" pitchFamily="34" charset="0"/>
              </a:rPr>
              <a:t>What are the different methods of assessment? </a:t>
            </a:r>
            <a:r>
              <a:rPr lang="en-US" sz="1200" b="1" spc="-75" dirty="0">
                <a:effectLst/>
                <a:latin typeface="Calibri" panose="020F0502020204030204" pitchFamily="34" charset="0"/>
                <a:ea typeface="Calibri" panose="020F0502020204030204" pitchFamily="34" charset="0"/>
              </a:rPr>
              <a:t>ANSWER</a:t>
            </a:r>
            <a:r>
              <a:rPr lang="en-US" sz="1200" spc="-75" dirty="0">
                <a:effectLst/>
                <a:latin typeface="Calibri" panose="020F0502020204030204" pitchFamily="34" charset="0"/>
                <a:ea typeface="Calibri" panose="020F0502020204030204" pitchFamily="34" charset="0"/>
              </a:rPr>
              <a:t>: EXAMINE Review, observe, analyze assessment objects (i.e., specifications, mechanisms, or activities) to facilitate assessor understanding, clarification, or obtain evidence. INTERVIEW Conduct discussions with</a:t>
            </a:r>
            <a:r>
              <a:rPr lang="en-US" sz="1200" spc="-20"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individuals</a:t>
            </a:r>
            <a:r>
              <a:rPr lang="en-US" sz="1200" spc="-20"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or</a:t>
            </a:r>
            <a:r>
              <a:rPr lang="en-US" sz="1200" spc="-15"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groups</a:t>
            </a:r>
            <a:r>
              <a:rPr lang="en-US" sz="1200" spc="-20"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to</a:t>
            </a:r>
            <a:r>
              <a:rPr lang="en-US" sz="1200" spc="-20"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facilitate</a:t>
            </a:r>
            <a:r>
              <a:rPr lang="en-US" sz="1200" spc="-15"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understanding,</a:t>
            </a:r>
            <a:r>
              <a:rPr lang="en-US" sz="1200" spc="-20"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clarification,</a:t>
            </a:r>
            <a:r>
              <a:rPr lang="en-US" sz="1200" spc="-20"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or</a:t>
            </a:r>
            <a:r>
              <a:rPr lang="en-US" sz="1200" spc="-15"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obtain</a:t>
            </a:r>
            <a:r>
              <a:rPr lang="en-US" sz="1200" spc="-20"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evidence.</a:t>
            </a:r>
            <a:r>
              <a:rPr lang="en-US" sz="1200" spc="-20"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TEST Run assessment objects (i.e., activities or mechanisms) under specified conditions to compare actual with expected behavior. Examples: automated test tools output, system configuration screen</a:t>
            </a:r>
            <a:r>
              <a:rPr lang="en-US" sz="1200" spc="-140"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shots.</a:t>
            </a:r>
          </a:p>
          <a:p>
            <a:pPr marL="342900" marR="72390" lvl="0" indent="-342900">
              <a:lnSpc>
                <a:spcPct val="115000"/>
              </a:lnSpc>
              <a:spcBef>
                <a:spcPts val="205"/>
              </a:spcBef>
              <a:spcAft>
                <a:spcPts val="0"/>
              </a:spcAft>
              <a:buSzPts val="1200"/>
              <a:buFont typeface="Calibri" panose="020F0502020204030204" pitchFamily="34" charset="0"/>
              <a:buAutoNum type="arabicPeriod"/>
              <a:tabLst>
                <a:tab pos="304800" algn="l"/>
              </a:tabLst>
            </a:pPr>
            <a:endParaRPr lang="en-US" sz="1100" spc="-75" dirty="0">
              <a:effectLst/>
              <a:latin typeface="Calibri" panose="020F0502020204030204" pitchFamily="34" charset="0"/>
              <a:ea typeface="Calibri" panose="020F0502020204030204" pitchFamily="34" charset="0"/>
            </a:endParaRPr>
          </a:p>
          <a:p>
            <a:pPr marL="342900" marR="67945" lvl="0" indent="-342900">
              <a:lnSpc>
                <a:spcPct val="115000"/>
              </a:lnSpc>
              <a:spcBef>
                <a:spcPts val="190"/>
              </a:spcBef>
              <a:spcAft>
                <a:spcPts val="0"/>
              </a:spcAft>
              <a:buSzPts val="1200"/>
              <a:buFont typeface="Calibri" panose="020F0502020204030204" pitchFamily="34" charset="0"/>
              <a:buAutoNum type="arabicPeriod"/>
              <a:tabLst>
                <a:tab pos="304800" algn="l"/>
              </a:tabLst>
            </a:pPr>
            <a:r>
              <a:rPr lang="en-US" sz="1200" spc="-75" dirty="0">
                <a:effectLst/>
                <a:latin typeface="Calibri" panose="020F0502020204030204" pitchFamily="34" charset="0"/>
                <a:ea typeface="Calibri" panose="020F0502020204030204" pitchFamily="34" charset="0"/>
              </a:rPr>
              <a:t>How might they be supported with automated tools? </a:t>
            </a:r>
            <a:r>
              <a:rPr lang="en-US" sz="1200" b="1" spc="-75" dirty="0">
                <a:effectLst/>
                <a:latin typeface="Calibri" panose="020F0502020204030204" pitchFamily="34" charset="0"/>
                <a:ea typeface="Calibri" panose="020F0502020204030204" pitchFamily="34" charset="0"/>
              </a:rPr>
              <a:t>ANSWER</a:t>
            </a:r>
            <a:r>
              <a:rPr lang="en-US" sz="1200" spc="-75" dirty="0">
                <a:effectLst/>
                <a:latin typeface="Calibri" panose="020F0502020204030204" pitchFamily="34" charset="0"/>
                <a:ea typeface="Calibri" panose="020F0502020204030204" pitchFamily="34" charset="0"/>
              </a:rPr>
              <a:t>: Especially helpful to measure against checklists, STIGS, proposed to work with NIST Security Content Automation Protocol</a:t>
            </a:r>
            <a:r>
              <a:rPr lang="en-US" sz="1200" spc="-70"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(SCAP).</a:t>
            </a:r>
          </a:p>
          <a:p>
            <a:pPr marL="342900" marR="67945" lvl="0" indent="-342900">
              <a:lnSpc>
                <a:spcPct val="115000"/>
              </a:lnSpc>
              <a:spcBef>
                <a:spcPts val="190"/>
              </a:spcBef>
              <a:spcAft>
                <a:spcPts val="0"/>
              </a:spcAft>
              <a:buSzPts val="1200"/>
              <a:buFont typeface="Calibri" panose="020F0502020204030204" pitchFamily="34" charset="0"/>
              <a:buAutoNum type="arabicPeriod"/>
              <a:tabLst>
                <a:tab pos="304800" algn="l"/>
              </a:tabLst>
            </a:pPr>
            <a:endParaRPr lang="en-US" sz="1100" spc="-75" dirty="0">
              <a:effectLst/>
              <a:latin typeface="Calibri" panose="020F0502020204030204" pitchFamily="34" charset="0"/>
              <a:ea typeface="Calibri" panose="020F0502020204030204" pitchFamily="34" charset="0"/>
            </a:endParaRPr>
          </a:p>
          <a:p>
            <a:pPr marL="342900" marR="69215" lvl="0" indent="-342900">
              <a:lnSpc>
                <a:spcPct val="115000"/>
              </a:lnSpc>
              <a:spcBef>
                <a:spcPts val="0"/>
              </a:spcBef>
              <a:spcAft>
                <a:spcPts val="0"/>
              </a:spcAft>
              <a:buSzPts val="1200"/>
              <a:buFont typeface="Calibri" panose="020F0502020204030204" pitchFamily="34" charset="0"/>
              <a:buAutoNum type="arabicPeriod"/>
              <a:tabLst>
                <a:tab pos="304800" algn="l"/>
              </a:tabLst>
            </a:pPr>
            <a:r>
              <a:rPr lang="en-US" sz="1200" spc="-75" dirty="0">
                <a:effectLst/>
                <a:latin typeface="Calibri" panose="020F0502020204030204" pitchFamily="34" charset="0"/>
                <a:ea typeface="Calibri" panose="020F0502020204030204" pitchFamily="34" charset="0"/>
              </a:rPr>
              <a:t>What are reasons for, or types of, assessments? </a:t>
            </a:r>
            <a:r>
              <a:rPr lang="en-US" sz="1200" b="1" spc="-75" dirty="0">
                <a:effectLst/>
                <a:latin typeface="Calibri" panose="020F0502020204030204" pitchFamily="34" charset="0"/>
                <a:ea typeface="Calibri" panose="020F0502020204030204" pitchFamily="34" charset="0"/>
              </a:rPr>
              <a:t>ANSWER</a:t>
            </a:r>
            <a:r>
              <a:rPr lang="en-US" sz="1200" spc="-75" dirty="0">
                <a:effectLst/>
                <a:latin typeface="Calibri" panose="020F0502020204030204" pitchFamily="34" charset="0"/>
                <a:ea typeface="Calibri" panose="020F0502020204030204" pitchFamily="34" charset="0"/>
              </a:rPr>
              <a:t>: Developmental testing, Incremental assessment, Formal assessment, Self-Assessment, e.g., Techniques for control self-assessment: Control guides (artifacts),</a:t>
            </a:r>
            <a:r>
              <a:rPr lang="en-US" sz="1200" spc="-110" dirty="0">
                <a:effectLst/>
                <a:latin typeface="Calibri" panose="020F0502020204030204" pitchFamily="34" charset="0"/>
                <a:ea typeface="Calibri" panose="020F0502020204030204" pitchFamily="34" charset="0"/>
              </a:rPr>
              <a:t> </a:t>
            </a:r>
            <a:r>
              <a:rPr lang="en-US" sz="1200" spc="-75" dirty="0">
                <a:effectLst/>
                <a:latin typeface="Calibri" panose="020F0502020204030204" pitchFamily="34" charset="0"/>
                <a:ea typeface="Calibri" panose="020F0502020204030204" pitchFamily="34" charset="0"/>
              </a:rPr>
              <a:t>Interviews, Testing</a:t>
            </a:r>
          </a:p>
          <a:p>
            <a:pPr marL="342900" marR="69215" lvl="0" indent="-342900">
              <a:lnSpc>
                <a:spcPct val="115000"/>
              </a:lnSpc>
              <a:spcBef>
                <a:spcPts val="0"/>
              </a:spcBef>
              <a:spcAft>
                <a:spcPts val="0"/>
              </a:spcAft>
              <a:buSzPts val="1200"/>
              <a:buFont typeface="Calibri" panose="020F0502020204030204" pitchFamily="34" charset="0"/>
              <a:buAutoNum type="arabicPeriod"/>
              <a:tabLst>
                <a:tab pos="304800" algn="l"/>
              </a:tabLst>
            </a:pPr>
            <a:endParaRPr lang="en-US" sz="1100" spc="-75" dirty="0">
              <a:effectLst/>
              <a:latin typeface="Calibri" panose="020F0502020204030204" pitchFamily="34" charset="0"/>
              <a:ea typeface="Calibri" panose="020F0502020204030204" pitchFamily="34" charset="0"/>
            </a:endParaRPr>
          </a:p>
          <a:p>
            <a:pPr marL="342900" marR="0" lvl="0" indent="-342900">
              <a:spcBef>
                <a:spcPts val="20"/>
              </a:spcBef>
              <a:spcAft>
                <a:spcPts val="0"/>
              </a:spcAft>
              <a:buSzPts val="1200"/>
              <a:buFont typeface="Calibri" panose="020F0502020204030204" pitchFamily="34" charset="0"/>
              <a:buAutoNum type="arabicPeriod"/>
              <a:tabLst>
                <a:tab pos="304800" algn="l"/>
              </a:tabLst>
            </a:pPr>
            <a:r>
              <a:rPr lang="en-US" sz="1200" spc="-75" dirty="0">
                <a:effectLst/>
                <a:latin typeface="Calibri" panose="020F0502020204030204" pitchFamily="34" charset="0"/>
                <a:ea typeface="Calibri" panose="020F0502020204030204" pitchFamily="34" charset="0"/>
              </a:rPr>
              <a:t>How might you schedule them on a project plan? </a:t>
            </a:r>
            <a:r>
              <a:rPr lang="en-US" sz="1200" b="1" spc="-75" dirty="0">
                <a:effectLst/>
                <a:latin typeface="Calibri" panose="020F0502020204030204" pitchFamily="34" charset="0"/>
                <a:ea typeface="Calibri" panose="020F0502020204030204" pitchFamily="34" charset="0"/>
              </a:rPr>
              <a:t>ANSWER</a:t>
            </a:r>
            <a:r>
              <a:rPr lang="en-US" sz="1200" spc="-75" dirty="0">
                <a:effectLst/>
                <a:latin typeface="Calibri" panose="020F0502020204030204" pitchFamily="34" charset="0"/>
                <a:ea typeface="Calibri" panose="020F0502020204030204" pitchFamily="34" charset="0"/>
              </a:rPr>
              <a:t>: Consider the following:</a:t>
            </a:r>
            <a:endParaRPr lang="en-US" sz="1100" spc="-75" dirty="0">
              <a:effectLst/>
              <a:latin typeface="Calibri" panose="020F0502020204030204" pitchFamily="34" charset="0"/>
              <a:ea typeface="Calibri" panose="020F0502020204030204" pitchFamily="34" charset="0"/>
            </a:endParaRPr>
          </a:p>
          <a:p>
            <a:pPr marL="742950" marR="0" lvl="1" indent="-285750">
              <a:spcBef>
                <a:spcPts val="210"/>
              </a:spcBef>
              <a:spcAft>
                <a:spcPts val="0"/>
              </a:spcAft>
              <a:buSzPts val="1200"/>
              <a:buFont typeface="Symbol" panose="05050102010706020507" pitchFamily="18" charset="2"/>
              <a:buChar char=""/>
              <a:tabLst>
                <a:tab pos="761365" algn="l"/>
                <a:tab pos="762000" algn="l"/>
              </a:tabLst>
            </a:pPr>
            <a:r>
              <a:rPr lang="en-US" sz="1200" dirty="0">
                <a:effectLst/>
                <a:latin typeface="Calibri" panose="020F0502020204030204" pitchFamily="34" charset="0"/>
                <a:ea typeface="Symbol" panose="05050102010706020507" pitchFamily="18" charset="2"/>
                <a:cs typeface="Symbol" panose="05050102010706020507" pitchFamily="18" charset="2"/>
              </a:rPr>
              <a:t>Be aware that you may need funding, so plan for that well</a:t>
            </a:r>
            <a:r>
              <a:rPr lang="en-US" sz="1200" spc="-80" dirty="0">
                <a:effectLst/>
                <a:latin typeface="Calibri" panose="020F0502020204030204" pitchFamily="34" charset="0"/>
                <a:ea typeface="Symbol" panose="05050102010706020507" pitchFamily="18" charset="2"/>
                <a:cs typeface="Symbol" panose="05050102010706020507" pitchFamily="18" charset="2"/>
              </a:rPr>
              <a:t> </a:t>
            </a:r>
            <a:r>
              <a:rPr lang="en-US" sz="1200" spc="5" dirty="0">
                <a:effectLst/>
                <a:latin typeface="Calibri" panose="020F0502020204030204" pitchFamily="34" charset="0"/>
                <a:ea typeface="Symbol" panose="05050102010706020507" pitchFamily="18" charset="2"/>
                <a:cs typeface="Symbol" panose="05050102010706020507" pitchFamily="18" charset="2"/>
              </a:rPr>
              <a:t>in advance.</a:t>
            </a:r>
            <a:endParaRPr lang="en-US" sz="1100" dirty="0">
              <a:effectLst/>
              <a:latin typeface="Calibri" panose="020F0502020204030204" pitchFamily="34" charset="0"/>
              <a:ea typeface="Symbol" panose="05050102010706020507" pitchFamily="18" charset="2"/>
              <a:cs typeface="Symbol" panose="05050102010706020507" pitchFamily="18" charset="2"/>
            </a:endParaRPr>
          </a:p>
          <a:p>
            <a:pPr marL="742950" marR="0" lvl="1" indent="-285750">
              <a:spcBef>
                <a:spcPts val="215"/>
              </a:spcBef>
              <a:spcAft>
                <a:spcPts val="0"/>
              </a:spcAft>
              <a:buSzPts val="1200"/>
              <a:buFont typeface="Symbol" panose="05050102010706020507" pitchFamily="18" charset="2"/>
              <a:buChar char=""/>
              <a:tabLst>
                <a:tab pos="761365" algn="l"/>
                <a:tab pos="762000" algn="l"/>
              </a:tabLst>
            </a:pPr>
            <a:r>
              <a:rPr lang="en-US" sz="1200" dirty="0">
                <a:effectLst/>
                <a:latin typeface="Calibri" panose="020F0502020204030204" pitchFamily="34" charset="0"/>
                <a:ea typeface="Symbol" panose="05050102010706020507" pitchFamily="18" charset="2"/>
                <a:cs typeface="Symbol" panose="05050102010706020507" pitchFamily="18" charset="2"/>
              </a:rPr>
              <a:t>Assessors are often booked months</a:t>
            </a:r>
            <a:r>
              <a:rPr lang="en-US" sz="1200" spc="-55" dirty="0">
                <a:effectLst/>
                <a:latin typeface="Calibri" panose="020F0502020204030204" pitchFamily="34" charset="0"/>
                <a:ea typeface="Symbol" panose="05050102010706020507" pitchFamily="18" charset="2"/>
                <a:cs typeface="Symbol" panose="05050102010706020507" pitchFamily="18" charset="2"/>
              </a:rPr>
              <a:t> </a:t>
            </a:r>
            <a:r>
              <a:rPr lang="en-US" sz="1200" spc="5" dirty="0">
                <a:effectLst/>
                <a:latin typeface="Calibri" panose="020F0502020204030204" pitchFamily="34" charset="0"/>
                <a:ea typeface="Symbol" panose="05050102010706020507" pitchFamily="18" charset="2"/>
                <a:cs typeface="Symbol" panose="05050102010706020507" pitchFamily="18" charset="2"/>
              </a:rPr>
              <a:t>in advance.</a:t>
            </a:r>
            <a:endParaRPr lang="en-US" sz="1100" dirty="0">
              <a:effectLst/>
              <a:latin typeface="Calibri" panose="020F0502020204030204" pitchFamily="34" charset="0"/>
              <a:ea typeface="Symbol" panose="05050102010706020507" pitchFamily="18" charset="2"/>
              <a:cs typeface="Symbol" panose="05050102010706020507" pitchFamily="18" charset="2"/>
            </a:endParaRPr>
          </a:p>
          <a:p>
            <a:pPr marL="742950" marR="0" lvl="1" indent="-285750">
              <a:spcBef>
                <a:spcPts val="210"/>
              </a:spcBef>
              <a:spcAft>
                <a:spcPts val="0"/>
              </a:spcAft>
              <a:buSzPts val="1200"/>
              <a:buFont typeface="Symbol" panose="05050102010706020507" pitchFamily="18" charset="2"/>
              <a:buChar char=""/>
              <a:tabLst>
                <a:tab pos="761365" algn="l"/>
                <a:tab pos="762000" algn="l"/>
              </a:tabLst>
            </a:pPr>
            <a:r>
              <a:rPr lang="en-US" sz="1200" dirty="0">
                <a:effectLst/>
                <a:latin typeface="Calibri" panose="020F0502020204030204" pitchFamily="34" charset="0"/>
                <a:ea typeface="Symbol" panose="05050102010706020507" pitchFamily="18" charset="2"/>
                <a:cs typeface="Symbol" panose="05050102010706020507" pitchFamily="18" charset="2"/>
              </a:rPr>
              <a:t>Determine the amount of time they will be</a:t>
            </a:r>
            <a:r>
              <a:rPr lang="en-US" sz="1200" spc="-200" dirty="0">
                <a:effectLst/>
                <a:latin typeface="Calibri" panose="020F0502020204030204" pitchFamily="34" charset="0"/>
                <a:ea typeface="Symbol" panose="05050102010706020507" pitchFamily="18" charset="2"/>
                <a:cs typeface="Symbol" panose="05050102010706020507" pitchFamily="18" charset="2"/>
              </a:rPr>
              <a:t> </a:t>
            </a:r>
            <a:r>
              <a:rPr lang="en-US" sz="1200" dirty="0">
                <a:effectLst/>
                <a:latin typeface="Calibri" panose="020F0502020204030204" pitchFamily="34" charset="0"/>
                <a:ea typeface="Symbol" panose="05050102010706020507" pitchFamily="18" charset="2"/>
                <a:cs typeface="Symbol" panose="05050102010706020507" pitchFamily="18" charset="2"/>
              </a:rPr>
              <a:t>onsite.</a:t>
            </a:r>
            <a:endParaRPr lang="en-US" sz="1100" dirty="0">
              <a:effectLst/>
              <a:latin typeface="Calibri" panose="020F0502020204030204" pitchFamily="34" charset="0"/>
              <a:ea typeface="Symbol" panose="05050102010706020507" pitchFamily="18" charset="2"/>
              <a:cs typeface="Symbol" panose="05050102010706020507" pitchFamily="18" charset="2"/>
            </a:endParaRPr>
          </a:p>
          <a:p>
            <a:pPr marL="742950" marR="0" lvl="1" indent="-285750">
              <a:spcBef>
                <a:spcPts val="215"/>
              </a:spcBef>
              <a:spcAft>
                <a:spcPts val="0"/>
              </a:spcAft>
              <a:buSzPts val="1200"/>
              <a:buFont typeface="Symbol" panose="05050102010706020507" pitchFamily="18" charset="2"/>
              <a:buChar char=""/>
              <a:tabLst>
                <a:tab pos="761365" algn="l"/>
                <a:tab pos="762000" algn="l"/>
              </a:tabLst>
            </a:pPr>
            <a:r>
              <a:rPr lang="en-US" sz="1200" dirty="0">
                <a:effectLst/>
                <a:latin typeface="Calibri" panose="020F0502020204030204" pitchFamily="34" charset="0"/>
                <a:ea typeface="Symbol" panose="05050102010706020507" pitchFamily="18" charset="2"/>
                <a:cs typeface="Symbol" panose="05050102010706020507" pitchFamily="18" charset="2"/>
              </a:rPr>
              <a:t>Determine assessment</a:t>
            </a:r>
            <a:r>
              <a:rPr lang="en-US" sz="1200" spc="-105" dirty="0">
                <a:effectLst/>
                <a:latin typeface="Calibri" panose="020F0502020204030204" pitchFamily="34" charset="0"/>
                <a:ea typeface="Symbol" panose="05050102010706020507" pitchFamily="18" charset="2"/>
                <a:cs typeface="Symbol" panose="05050102010706020507" pitchFamily="18" charset="2"/>
              </a:rPr>
              <a:t> </a:t>
            </a:r>
            <a:r>
              <a:rPr lang="en-US" sz="1200" dirty="0">
                <a:effectLst/>
                <a:latin typeface="Calibri" panose="020F0502020204030204" pitchFamily="34" charset="0"/>
                <a:ea typeface="Symbol" panose="05050102010706020507" pitchFamily="18" charset="2"/>
                <a:cs typeface="Symbol" panose="05050102010706020507" pitchFamily="18" charset="2"/>
              </a:rPr>
              <a:t>objectives</a:t>
            </a:r>
            <a:endParaRPr lang="en-US" sz="1100" dirty="0">
              <a:effectLst/>
              <a:latin typeface="Calibri" panose="020F0502020204030204" pitchFamily="34" charset="0"/>
              <a:ea typeface="Symbol" panose="05050102010706020507" pitchFamily="18" charset="2"/>
              <a:cs typeface="Symbol" panose="05050102010706020507" pitchFamily="18" charset="2"/>
            </a:endParaRPr>
          </a:p>
          <a:p>
            <a:pPr marL="742950" marR="132080" lvl="1" indent="-285750">
              <a:lnSpc>
                <a:spcPct val="115000"/>
              </a:lnSpc>
              <a:spcBef>
                <a:spcPts val="225"/>
              </a:spcBef>
              <a:spcAft>
                <a:spcPts val="0"/>
              </a:spcAft>
              <a:buSzPts val="1200"/>
              <a:buFont typeface="Symbol" panose="05050102010706020507" pitchFamily="18" charset="2"/>
              <a:buChar char=""/>
              <a:tabLst>
                <a:tab pos="761365" algn="l"/>
                <a:tab pos="762000" algn="l"/>
              </a:tabLst>
            </a:pPr>
            <a:r>
              <a:rPr lang="en-US" sz="1200" dirty="0">
                <a:effectLst/>
                <a:latin typeface="Calibri" panose="020F0502020204030204" pitchFamily="34" charset="0"/>
                <a:ea typeface="Symbol" panose="05050102010706020507" pitchFamily="18" charset="2"/>
                <a:cs typeface="Symbol" panose="05050102010706020507" pitchFamily="18" charset="2"/>
              </a:rPr>
              <a:t>Provide the SSP and other docs to the Security Controls Assessor (SCA); Arrange any required funding for the assessment; Arrange logistics and support for assessment; Obtain test plan (including list of test tools) from SCA; Obtain test tools as required; Identify examples of system pre-testing in accordance with assessor’s test plan, using same</a:t>
            </a:r>
            <a:r>
              <a:rPr lang="en-US" sz="1200" spc="-80" dirty="0">
                <a:effectLst/>
                <a:latin typeface="Calibri" panose="020F0502020204030204" pitchFamily="34" charset="0"/>
                <a:ea typeface="Symbol" panose="05050102010706020507" pitchFamily="18" charset="2"/>
                <a:cs typeface="Symbol" panose="05050102010706020507" pitchFamily="18" charset="2"/>
              </a:rPr>
              <a:t> </a:t>
            </a:r>
            <a:r>
              <a:rPr lang="en-US" sz="1200" dirty="0">
                <a:effectLst/>
                <a:latin typeface="Calibri" panose="020F0502020204030204" pitchFamily="34" charset="0"/>
                <a:ea typeface="Symbol" panose="05050102010706020507" pitchFamily="18" charset="2"/>
                <a:cs typeface="Symbol" panose="05050102010706020507" pitchFamily="18" charset="2"/>
              </a:rPr>
              <a:t>tools</a:t>
            </a:r>
            <a:endParaRPr lang="en-US" sz="1100" dirty="0">
              <a:effectLst/>
              <a:latin typeface="Calibri" panose="020F0502020204030204" pitchFamily="34" charset="0"/>
              <a:ea typeface="Symbol" panose="05050102010706020507" pitchFamily="18" charset="2"/>
              <a:cs typeface="Symbol" panose="05050102010706020507" pitchFamily="18" charset="2"/>
            </a:endParaRPr>
          </a:p>
          <a:p>
            <a:pPr marL="0" lvl="0" indent="0" algn="l" rtl="0">
              <a:spcBef>
                <a:spcPts val="360"/>
              </a:spcBef>
              <a:spcAft>
                <a:spcPts val="0"/>
              </a:spcAft>
              <a:buNone/>
            </a:pPr>
            <a:endParaRPr dirty="0"/>
          </a:p>
        </p:txBody>
      </p:sp>
      <p:sp>
        <p:nvSpPr>
          <p:cNvPr id="1200" name="Google Shape;1200;p62: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316" rtl="0" eaLnBrk="1" fontAlgn="auto" latinLnBrk="0" hangingPunct="1">
              <a:lnSpc>
                <a:spcPct val="100000"/>
              </a:lnSpc>
              <a:spcBef>
                <a:spcPts val="0"/>
              </a:spcBef>
              <a:spcAft>
                <a:spcPts val="0"/>
              </a:spcAft>
              <a:buClrTx/>
              <a:buSzTx/>
              <a:buFontTx/>
              <a:buNone/>
              <a:tabLst/>
              <a:defRPr/>
            </a:pPr>
            <a:fld id="{ECCC6E7F-6833-4A38-A252-5E57499B981B}" type="slidenum">
              <a:rPr kumimoji="0" lang="en-US" sz="1700" b="0" i="0" u="none" strike="noStrike" kern="0" cap="none" spc="0" normalizeH="0" baseline="0" noProof="0">
                <a:ln>
                  <a:noFill/>
                </a:ln>
                <a:solidFill>
                  <a:sysClr val="windowText" lastClr="000000"/>
                </a:solidFill>
                <a:effectLst/>
                <a:uLnTx/>
                <a:uFillTx/>
                <a:latin typeface="Times New Roman" panose="02020603050405020304" pitchFamily="18" charset="0"/>
                <a:ea typeface="+mn-ea"/>
                <a:cs typeface="Arial"/>
                <a:sym typeface="Arial"/>
              </a:rPr>
              <a:pPr marL="0" marR="0" lvl="0" indent="0" algn="r" defTabSz="914316" rtl="0" eaLnBrk="1" fontAlgn="auto" latinLnBrk="0" hangingPunct="1">
                <a:lnSpc>
                  <a:spcPct val="100000"/>
                </a:lnSpc>
                <a:spcBef>
                  <a:spcPts val="0"/>
                </a:spcBef>
                <a:spcAft>
                  <a:spcPts val="0"/>
                </a:spcAft>
                <a:buClrTx/>
                <a:buSzTx/>
                <a:buFontTx/>
                <a:buNone/>
                <a:tabLst/>
                <a:defRPr/>
              </a:pPr>
              <a:t>58</a:t>
            </a:fld>
            <a:endParaRPr kumimoji="0" lang="en-US" sz="17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mn-ea"/>
              <a:cs typeface="Arial"/>
              <a:sym typeface="Arial"/>
            </a:endParaRPr>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pPr marL="0" lvl="0" indent="0" algn="l" rtl="0">
              <a:spcBef>
                <a:spcPts val="0"/>
              </a:spcBef>
              <a:spcAft>
                <a:spcPts val="0"/>
              </a:spcAft>
              <a:buNone/>
            </a:pPr>
            <a:r>
              <a:rPr lang="en-US" dirty="0"/>
              <a:t>We are ready for Authorization.  We have categorized, implemented, written artifacts and performed our self-assessment.  The independent Assessment team has performed their assessment and provided a Security Assessment Report.  It is now time to send everything to the AO.</a:t>
            </a:r>
          </a:p>
        </p:txBody>
      </p:sp>
      <p:sp>
        <p:nvSpPr>
          <p:cNvPr id="2" name="Footer Placeholder 1"/>
          <p:cNvSpPr>
            <a:spLocks noGrp="1"/>
          </p:cNvSpPr>
          <p:nvPr>
            <p:ph type="ftr" sz="quarter" idx="10"/>
          </p:nvPr>
        </p:nvSpPr>
        <p:spPr/>
        <p:txBody>
          <a:bodyPr/>
          <a:lstStyle/>
          <a:p>
            <a:pPr marL="0" marR="0" lvl="0" indent="0" algn="l" defTabSz="96656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a:sym typeface="Times New Roman"/>
              </a:rPr>
              <a:t>2020</a:t>
            </a:r>
            <a:endParaRPr kumimoji="0" 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a:sym typeface="Times New Roman"/>
            </a:endParaRPr>
          </a:p>
        </p:txBody>
      </p:sp>
    </p:spTree>
    <p:extLst>
      <p:ext uri="{BB962C8B-B14F-4D97-AF65-F5344CB8AC3E}">
        <p14:creationId xmlns:p14="http://schemas.microsoft.com/office/powerpoint/2010/main" val="321818743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7"/>
        <p:cNvGrpSpPr/>
        <p:nvPr/>
      </p:nvGrpSpPr>
      <p:grpSpPr>
        <a:xfrm>
          <a:off x="0" y="0"/>
          <a:ext cx="0" cy="0"/>
          <a:chOff x="0" y="0"/>
          <a:chExt cx="0" cy="0"/>
        </a:xfrm>
      </p:grpSpPr>
      <p:sp>
        <p:nvSpPr>
          <p:cNvPr id="1228" name="Google Shape;1228;p6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29" name="Google Shape;1229;p64: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Here are the subtasks.  The System Owner must prepare POA&amp;Ms needed to address the findings in the SAR; then the entire package will be submitted up the chain – the Security Plan; the SAR; and POA&amp;M  - the AODRs will most likely look at the package first; but eventually the AO must make the final risk determination and authorization decision .</a:t>
            </a:r>
            <a:endParaRPr/>
          </a:p>
        </p:txBody>
      </p:sp>
      <p:sp>
        <p:nvSpPr>
          <p:cNvPr id="1230" name="Google Shape;1230;p64: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58" name="Google Shape;458;p6: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If you are doing an Acquisition project, then there will be many implementations and assessments.  Integrating RMF early in this process will help make these successful and encourage security protections.  And there will be specialized artifacts such as the Program Protection Plan which you can see defined on the Defense Acquisition website/glossary pages.</a:t>
            </a:r>
            <a:endParaRPr dirty="0"/>
          </a:p>
          <a:p>
            <a:pPr marL="0" lvl="0" indent="0" algn="l" rtl="0">
              <a:spcBef>
                <a:spcPts val="360"/>
              </a:spcBef>
              <a:spcAft>
                <a:spcPts val="0"/>
              </a:spcAft>
              <a:buNone/>
            </a:pPr>
            <a:r>
              <a:rPr lang="en-US" dirty="0"/>
              <a:t>More information:</a:t>
            </a:r>
            <a:endParaRPr dirty="0"/>
          </a:p>
          <a:p>
            <a:pPr marL="0" lvl="0" indent="0" algn="l" rtl="0">
              <a:spcBef>
                <a:spcPts val="360"/>
              </a:spcBef>
              <a:spcAft>
                <a:spcPts val="0"/>
              </a:spcAft>
              <a:buNone/>
            </a:pPr>
            <a:r>
              <a:rPr lang="en-US" dirty="0"/>
              <a:t>Developmental Test &amp; Evaluation (DT&amp;E) is conducted throughout the acquisition process to assist in engineering design and development and to verify that technical performance specifications have been met. DT&amp;E is planned and monitored by the developing agency and is normally conducted by the contractor. It includes the T&amp;E of components, subsystems, Preplanned Product Improvement (P3I) changes, hardware/software integration, and production qualification testing. It encompasses the use of models, simulations, test beds, and prototypes or full-scale engineering development models of the system.</a:t>
            </a:r>
            <a:endParaRPr dirty="0"/>
          </a:p>
        </p:txBody>
      </p:sp>
      <p:sp>
        <p:nvSpPr>
          <p:cNvPr id="459" name="Google Shape;459;p6: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6</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a:extLst>
              <a:ext uri="{FF2B5EF4-FFF2-40B4-BE49-F238E27FC236}">
                <a16:creationId xmlns:a16="http://schemas.microsoft.com/office/drawing/2014/main" id="{E03AAF75-EDC4-4585-AC49-B52C8829AF69}"/>
              </a:ext>
            </a:extLst>
          </p:cNvPr>
          <p:cNvSpPr>
            <a:spLocks noGrp="1" noRot="1" noChangeAspect="1" noTextEdit="1"/>
          </p:cNvSpPr>
          <p:nvPr>
            <p:ph type="sldImg"/>
          </p:nvPr>
        </p:nvSpPr>
        <p:spPr>
          <a:ln/>
        </p:spPr>
      </p:sp>
      <p:sp>
        <p:nvSpPr>
          <p:cNvPr id="152579" name="Notes Placeholder 2">
            <a:extLst>
              <a:ext uri="{FF2B5EF4-FFF2-40B4-BE49-F238E27FC236}">
                <a16:creationId xmlns:a16="http://schemas.microsoft.com/office/drawing/2014/main" id="{C80DD538-F1CB-4896-AEFD-9F755B757C57}"/>
              </a:ext>
            </a:extLst>
          </p:cNvPr>
          <p:cNvSpPr>
            <a:spLocks noGrp="1"/>
          </p:cNvSpPr>
          <p:nvPr>
            <p:ph type="body" idx="1"/>
          </p:nvPr>
        </p:nvSpPr>
        <p:spPr>
          <a:noFill/>
        </p:spPr>
        <p:txBody>
          <a:bodyPr/>
          <a:lstStyle/>
          <a:p>
            <a:r>
              <a:rPr lang="en-US" altLang="en-US" dirty="0"/>
              <a:t>Prepare POAM based on vulnerabilities identified during security control assessment</a:t>
            </a:r>
          </a:p>
          <a:p>
            <a:r>
              <a:rPr lang="en-US" altLang="en-US" dirty="0"/>
              <a:t>Identifies tasks to remediate/mitigate vulnerabilities.    </a:t>
            </a:r>
          </a:p>
          <a:p>
            <a:r>
              <a:rPr lang="en-US" altLang="en-US" dirty="0"/>
              <a:t>Specifies resources required </a:t>
            </a:r>
          </a:p>
          <a:p>
            <a:r>
              <a:rPr lang="en-US" altLang="en-US" dirty="0"/>
              <a:t>Includes milestones for completing tasks and their scheduled completion dates.    </a:t>
            </a:r>
          </a:p>
          <a:p>
            <a:r>
              <a:rPr lang="en-US" altLang="en-US" dirty="0"/>
              <a:t>   (b)  POAMs are maintained throughout the system life cycle.  Once posted to the POAM, vulnerabilities will be updated after correction or mitigation actions are completed, but not removed.    </a:t>
            </a:r>
          </a:p>
          <a:p>
            <a:r>
              <a:rPr lang="en-US" altLang="en-US" dirty="0"/>
              <a:t>   (c)  Inherited vulnerabilities must be addressed on the POAMs.  POAMs must be active throughout a system’s life cycle as vulnerabilities remain or are remediated.    </a:t>
            </a:r>
          </a:p>
          <a:p>
            <a:r>
              <a:rPr lang="en-US" altLang="en-US" dirty="0"/>
              <a:t>   (d)  The AOs, or AODRs, must monitor and track overall execution of POAMs under their responsibility.      </a:t>
            </a:r>
          </a:p>
          <a:p>
            <a:r>
              <a:rPr lang="en-US" altLang="en-US" dirty="0"/>
              <a:t>   (e)  The ISO must implement the corrective actions identified in the POAM.  With the support and assistance of the ISSM, they must also provide visibility and status to the AO and the SISO.    </a:t>
            </a:r>
          </a:p>
          <a:p>
            <a:endParaRPr lang="en-US" altLang="en-US" dirty="0"/>
          </a:p>
        </p:txBody>
      </p:sp>
      <p:sp>
        <p:nvSpPr>
          <p:cNvPr id="152580" name="Slide Number Placeholder 3">
            <a:extLst>
              <a:ext uri="{FF2B5EF4-FFF2-40B4-BE49-F238E27FC236}">
                <a16:creationId xmlns:a16="http://schemas.microsoft.com/office/drawing/2014/main" id="{0539812B-B8AC-4065-B6CB-1181B1A14F80}"/>
              </a:ext>
            </a:extLst>
          </p:cNvPr>
          <p:cNvSpPr>
            <a:spLocks noGrp="1"/>
          </p:cNvSpPr>
          <p:nvPr>
            <p:ph type="sldNum" sz="quarter" idx="5"/>
          </p:nvPr>
        </p:nvSpPr>
        <p:spPr>
          <a:noFill/>
        </p:spPr>
        <p:txBody>
          <a:bodyPr/>
          <a:lstStyle>
            <a:lvl1pPr defTabSz="930275">
              <a:defRPr sz="2400">
                <a:solidFill>
                  <a:schemeClr val="tx1"/>
                </a:solidFill>
                <a:latin typeface="Tahoma" panose="020B0604030504040204" pitchFamily="34" charset="0"/>
              </a:defRPr>
            </a:lvl1pPr>
            <a:lvl2pPr marL="715963" indent="-274638" defTabSz="930275">
              <a:defRPr sz="2400">
                <a:solidFill>
                  <a:schemeClr val="tx1"/>
                </a:solidFill>
                <a:latin typeface="Tahoma" panose="020B0604030504040204" pitchFamily="34" charset="0"/>
              </a:defRPr>
            </a:lvl2pPr>
            <a:lvl3pPr marL="1101725" indent="-219075" defTabSz="930275">
              <a:defRPr sz="2400">
                <a:solidFill>
                  <a:schemeClr val="tx1"/>
                </a:solidFill>
                <a:latin typeface="Tahoma" panose="020B0604030504040204" pitchFamily="34" charset="0"/>
              </a:defRPr>
            </a:lvl3pPr>
            <a:lvl4pPr marL="1541463" indent="-219075" defTabSz="930275">
              <a:defRPr sz="2400">
                <a:solidFill>
                  <a:schemeClr val="tx1"/>
                </a:solidFill>
                <a:latin typeface="Tahoma" panose="020B0604030504040204" pitchFamily="34" charset="0"/>
              </a:defRPr>
            </a:lvl4pPr>
            <a:lvl5pPr marL="1982788" indent="-219075" defTabSz="930275">
              <a:defRPr sz="2400">
                <a:solidFill>
                  <a:schemeClr val="tx1"/>
                </a:solidFill>
                <a:latin typeface="Tahoma" panose="020B0604030504040204" pitchFamily="34" charset="0"/>
              </a:defRPr>
            </a:lvl5pPr>
            <a:lvl6pPr marL="2439988" indent="-219075" defTabSz="930275" eaLnBrk="0" fontAlgn="base" hangingPunct="0">
              <a:spcBef>
                <a:spcPct val="0"/>
              </a:spcBef>
              <a:spcAft>
                <a:spcPct val="0"/>
              </a:spcAft>
              <a:defRPr sz="2400">
                <a:solidFill>
                  <a:schemeClr val="tx1"/>
                </a:solidFill>
                <a:latin typeface="Tahoma" panose="020B0604030504040204" pitchFamily="34" charset="0"/>
              </a:defRPr>
            </a:lvl6pPr>
            <a:lvl7pPr marL="2897188" indent="-219075" defTabSz="930275" eaLnBrk="0" fontAlgn="base" hangingPunct="0">
              <a:spcBef>
                <a:spcPct val="0"/>
              </a:spcBef>
              <a:spcAft>
                <a:spcPct val="0"/>
              </a:spcAft>
              <a:defRPr sz="2400">
                <a:solidFill>
                  <a:schemeClr val="tx1"/>
                </a:solidFill>
                <a:latin typeface="Tahoma" panose="020B0604030504040204" pitchFamily="34" charset="0"/>
              </a:defRPr>
            </a:lvl7pPr>
            <a:lvl8pPr marL="3354388" indent="-219075" defTabSz="930275" eaLnBrk="0" fontAlgn="base" hangingPunct="0">
              <a:spcBef>
                <a:spcPct val="0"/>
              </a:spcBef>
              <a:spcAft>
                <a:spcPct val="0"/>
              </a:spcAft>
              <a:defRPr sz="2400">
                <a:solidFill>
                  <a:schemeClr val="tx1"/>
                </a:solidFill>
                <a:latin typeface="Tahoma" panose="020B0604030504040204" pitchFamily="34" charset="0"/>
              </a:defRPr>
            </a:lvl8pPr>
            <a:lvl9pPr marL="3811588" indent="-219075" defTabSz="930275" eaLnBrk="0" fontAlgn="base" hangingPunct="0">
              <a:spcBef>
                <a:spcPct val="0"/>
              </a:spcBef>
              <a:spcAft>
                <a:spcPct val="0"/>
              </a:spcAft>
              <a:defRPr sz="2400">
                <a:solidFill>
                  <a:schemeClr val="tx1"/>
                </a:solidFill>
                <a:latin typeface="Tahoma" panose="020B0604030504040204" pitchFamily="34" charset="0"/>
              </a:defRPr>
            </a:lvl9pPr>
          </a:lstStyle>
          <a:p>
            <a:fld id="{B779D7D2-E994-4DBD-A416-C1C5E4771685}" type="slidenum">
              <a:rPr lang="en-US" altLang="en-US" sz="1200" smtClean="0">
                <a:latin typeface="Times New Roman" panose="02020603050405020304" pitchFamily="18" charset="0"/>
              </a:rPr>
              <a:pPr/>
              <a:t>60</a:t>
            </a:fld>
            <a:endParaRPr lang="en-US" altLang="en-US" sz="1200" dirty="0">
              <a:latin typeface="Times New Roman" panose="02020603050405020304" pitchFamily="18" charset="0"/>
            </a:endParaRPr>
          </a:p>
        </p:txBody>
      </p:sp>
    </p:spTree>
    <p:extLst>
      <p:ext uri="{BB962C8B-B14F-4D97-AF65-F5344CB8AC3E}">
        <p14:creationId xmlns:p14="http://schemas.microsoft.com/office/powerpoint/2010/main" val="31368950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7"/>
        <p:cNvGrpSpPr/>
        <p:nvPr/>
      </p:nvGrpSpPr>
      <p:grpSpPr>
        <a:xfrm>
          <a:off x="0" y="0"/>
          <a:ext cx="0" cy="0"/>
          <a:chOff x="0" y="0"/>
          <a:chExt cx="0" cy="0"/>
        </a:xfrm>
      </p:grpSpPr>
      <p:sp>
        <p:nvSpPr>
          <p:cNvPr id="1248" name="Google Shape;1248;p6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49" name="Google Shape;1249;p66: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The AO’s are always having discussions with higher headquarters and their AODRs and SCAs  - many are General Officers and understand organizational risk tolerances.  They may be aware of organizational risks that system owners are not aware of.  </a:t>
            </a:r>
            <a:endParaRPr/>
          </a:p>
        </p:txBody>
      </p:sp>
      <p:sp>
        <p:nvSpPr>
          <p:cNvPr id="1250" name="Google Shape;1250;p66: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4"/>
        <p:cNvGrpSpPr/>
        <p:nvPr/>
      </p:nvGrpSpPr>
      <p:grpSpPr>
        <a:xfrm>
          <a:off x="0" y="0"/>
          <a:ext cx="0" cy="0"/>
          <a:chOff x="0" y="0"/>
          <a:chExt cx="0" cy="0"/>
        </a:xfrm>
      </p:grpSpPr>
      <p:sp>
        <p:nvSpPr>
          <p:cNvPr id="1255" name="Google Shape;1255;p67: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56" name="Google Shape;1256;p67:notes"/>
          <p:cNvSpPr txBox="1">
            <a:spLocks noGrp="1"/>
          </p:cNvSpPr>
          <p:nvPr>
            <p:ph type="body" idx="1"/>
          </p:nvPr>
        </p:nvSpPr>
        <p:spPr>
          <a:xfrm>
            <a:off x="584200" y="4216400"/>
            <a:ext cx="6184900"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sz="1000"/>
              <a:t>These are the choices – the system will receive a full ATO which means all risks have been accepted; an ATO with Conditions which means the RMF team will be back working on the POA&amp;Ms that are expected to be completed before receiving an ATO; an IATT for testing in production; or a DATO which is shutdown.</a:t>
            </a:r>
            <a:endParaRPr sz="1000"/>
          </a:p>
        </p:txBody>
      </p:sp>
      <p:sp>
        <p:nvSpPr>
          <p:cNvPr id="1257" name="Google Shape;1257;p67: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8"/>
        <p:cNvGrpSpPr/>
        <p:nvPr/>
      </p:nvGrpSpPr>
      <p:grpSpPr>
        <a:xfrm>
          <a:off x="0" y="0"/>
          <a:ext cx="0" cy="0"/>
          <a:chOff x="0" y="0"/>
          <a:chExt cx="0" cy="0"/>
        </a:xfrm>
      </p:grpSpPr>
      <p:sp>
        <p:nvSpPr>
          <p:cNvPr id="1279" name="Google Shape;1279;p6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80" name="Google Shape;1280;p68: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Truly an ATO should not be issued if there are any Highs or Very High levels of risk associated with controls.  However, some AO’s have accepted those higher risk levels; but it’s not typical.  Maybe in a very high-level mission system that must continue, or national security is affected, that could happen.</a:t>
            </a:r>
            <a:endParaRPr/>
          </a:p>
        </p:txBody>
      </p:sp>
      <p:sp>
        <p:nvSpPr>
          <p:cNvPr id="1281" name="Google Shape;1281;p68: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5"/>
        <p:cNvGrpSpPr/>
        <p:nvPr/>
      </p:nvGrpSpPr>
      <p:grpSpPr>
        <a:xfrm>
          <a:off x="0" y="0"/>
          <a:ext cx="0" cy="0"/>
          <a:chOff x="0" y="0"/>
          <a:chExt cx="0" cy="0"/>
        </a:xfrm>
      </p:grpSpPr>
      <p:sp>
        <p:nvSpPr>
          <p:cNvPr id="1286" name="Google Shape;1286;p69: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64</a:t>
            </a:fld>
            <a:endParaRPr sz="1200">
              <a:solidFill>
                <a:schemeClr val="dk1"/>
              </a:solidFill>
              <a:latin typeface="Times New Roman"/>
              <a:ea typeface="Times New Roman"/>
              <a:cs typeface="Times New Roman"/>
              <a:sym typeface="Times New Roman"/>
            </a:endParaRPr>
          </a:p>
        </p:txBody>
      </p:sp>
      <p:sp>
        <p:nvSpPr>
          <p:cNvPr id="1287" name="Google Shape;1287;p6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88" name="Google Shape;1288;p69: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sz="1100" dirty="0"/>
              <a:t>ATO with conditions replace the previous DIACAP IATO – Interim ATO – which were 6 months always and you were granted two.  Today the ATO with conditions is more situational.  They could be 2 weeks or 2 months or 6 months.  Usually, discussion between the AODRs and the System Owner helps determine this time period. </a:t>
            </a:r>
            <a:endParaRPr sz="1100"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An “ATO with conditions” may be given by an authorizing official in situations where there are significant weaknesses or deficiencies in the information system, but an overarching mission necessity requires placing the system into operation or continuing its operation.</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Terms and conditions established by the AO for an “ATO with Conditions” System owner must continue to work on minimizing weaknesses and deficiencies </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Specified time period for an ATO with conditions is typically shorter than maximum allowable time periods for an ATO</a:t>
            </a:r>
            <a:endParaRPr dirty="0"/>
          </a:p>
          <a:p>
            <a:pPr marL="0" lvl="0" indent="0" algn="l" rtl="0">
              <a:spcBef>
                <a:spcPts val="330"/>
              </a:spcBef>
              <a:spcAft>
                <a:spcPts val="0"/>
              </a:spcAft>
              <a:buNone/>
            </a:pPr>
            <a:r>
              <a:rPr lang="en-US" sz="1100" dirty="0"/>
              <a:t>The intent is to sufficiently mitigate risk to have ATO granted. If NC controls with a level of risk of “Very High” or “High” exist that cannot be corrected or mitigated immediately, but overall system risk is determined to be acceptable due to mission criticality, then the authorization decision will be issued in the form of an ATO with conditions and only with permission of the responsible DoD Component CIO.  If the system still requires operation with a level of risk of “Very High” or “High” after 1 year, the DoD Component CIO must again grant permission for continued operation of the system.  This authority cannot be delegated below the DoD Component CIO.  The DoD Component CIO must concur in writing or through DoD public key infrastructure (PKI)-certified digital signature that the security risk of continued system operation is acceptable due to mission criticality.  The DoD Component CIO provides a copy of the concurrence and authorization decision document with supporting rationale to the DoD ISRMC Secretariat and the DoD SISO.  This authorization decision closely manages risk while allowing system operation.  The ATOs with conditions should specify an AO review period that is within 6 months of the authorization date.  The POAM supporting this ATO documents identified vulnerabilities and specifies corrective actions to be completed before the review.  </a:t>
            </a:r>
            <a:endParaRPr dirty="0"/>
          </a:p>
          <a:p>
            <a:pPr marL="457200" lvl="1" indent="0" algn="l" rtl="0">
              <a:spcBef>
                <a:spcPts val="330"/>
              </a:spcBef>
              <a:spcAft>
                <a:spcPts val="0"/>
              </a:spcAft>
              <a:buNone/>
            </a:pPr>
            <a:endParaRPr sz="1100" dirty="0"/>
          </a:p>
          <a:p>
            <a:pPr marL="0" lvl="0" indent="0" algn="l" rtl="0">
              <a:spcBef>
                <a:spcPts val="330"/>
              </a:spcBef>
              <a:spcAft>
                <a:spcPts val="0"/>
              </a:spcAft>
              <a:buNone/>
            </a:pPr>
            <a:endParaRPr sz="1100" dirty="0"/>
          </a:p>
          <a:p>
            <a:pPr marL="0" lvl="0" indent="0" algn="l" rtl="0">
              <a:spcBef>
                <a:spcPts val="330"/>
              </a:spcBef>
              <a:spcAft>
                <a:spcPts val="0"/>
              </a:spcAft>
              <a:buNone/>
            </a:pPr>
            <a:endParaRPr sz="1100" dirty="0"/>
          </a:p>
          <a:p>
            <a:pPr marL="0" lvl="0" indent="0" algn="l" rtl="0">
              <a:spcBef>
                <a:spcPts val="330"/>
              </a:spcBef>
              <a:spcAft>
                <a:spcPts val="0"/>
              </a:spcAft>
              <a:buNone/>
            </a:pPr>
            <a:endParaRPr sz="1100"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p7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94" name="Google Shape;1294;p70: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172907" lvl="0" indent="-172907" algn="l" rtl="0">
              <a:spcBef>
                <a:spcPts val="0"/>
              </a:spcBef>
              <a:spcAft>
                <a:spcPts val="0"/>
              </a:spcAft>
              <a:buClr>
                <a:schemeClr val="dk1"/>
              </a:buClr>
              <a:buSzPts val="1200"/>
              <a:buFont typeface="Arial"/>
              <a:buChar char="•"/>
            </a:pPr>
            <a:r>
              <a:rPr lang="en-US" dirty="0"/>
              <a:t>If this is something you wish to pursue, its best to have a discussion with the AODRs as different AOs have different processes to obtain an IATT.  </a:t>
            </a:r>
            <a:endParaRPr dirty="0"/>
          </a:p>
          <a:p>
            <a:pPr marL="172907" lvl="0" indent="-96707" algn="l" rtl="0">
              <a:spcBef>
                <a:spcPts val="360"/>
              </a:spcBef>
              <a:spcAft>
                <a:spcPts val="0"/>
              </a:spcAft>
              <a:buClr>
                <a:schemeClr val="dk1"/>
              </a:buClr>
              <a:buSzPts val="1200"/>
              <a:buFont typeface="Arial"/>
              <a:buNone/>
            </a:pPr>
            <a:endParaRPr dirty="0"/>
          </a:p>
          <a:p>
            <a:pPr marL="172907" lvl="0" indent="-172907" algn="l" rtl="0">
              <a:spcBef>
                <a:spcPts val="360"/>
              </a:spcBef>
              <a:spcAft>
                <a:spcPts val="0"/>
              </a:spcAft>
              <a:buClr>
                <a:schemeClr val="dk1"/>
              </a:buClr>
              <a:buSzPts val="1200"/>
              <a:buFont typeface="Arial"/>
              <a:buChar char="•"/>
            </a:pPr>
            <a:r>
              <a:rPr lang="en-US" dirty="0"/>
              <a:t>Special type of authorization decision </a:t>
            </a:r>
            <a:endParaRPr dirty="0"/>
          </a:p>
          <a:p>
            <a:pPr marL="172907" lvl="0" indent="-172907" algn="l" rtl="0">
              <a:spcBef>
                <a:spcPts val="360"/>
              </a:spcBef>
              <a:spcAft>
                <a:spcPts val="0"/>
              </a:spcAft>
              <a:buClr>
                <a:schemeClr val="dk1"/>
              </a:buClr>
              <a:buSzPts val="1200"/>
              <a:buFont typeface="Arial"/>
              <a:buChar char="•"/>
            </a:pPr>
            <a:r>
              <a:rPr lang="en-US" dirty="0"/>
              <a:t>Allows IS to operate in an operational environment for the express purpose of testing the system with </a:t>
            </a:r>
            <a:r>
              <a:rPr lang="en-US" i="1" dirty="0"/>
              <a:t>actual operational/live data </a:t>
            </a:r>
            <a:r>
              <a:rPr lang="en-US" dirty="0"/>
              <a:t>for a specified time period </a:t>
            </a:r>
            <a:endParaRPr dirty="0"/>
          </a:p>
          <a:p>
            <a:pPr marL="172907" lvl="0" indent="-172907" algn="l" rtl="0">
              <a:spcBef>
                <a:spcPts val="360"/>
              </a:spcBef>
              <a:spcAft>
                <a:spcPts val="0"/>
              </a:spcAft>
              <a:buClr>
                <a:schemeClr val="dk1"/>
              </a:buClr>
              <a:buSzPts val="1200"/>
              <a:buFont typeface="Arial"/>
              <a:buChar char="•"/>
            </a:pPr>
            <a:r>
              <a:rPr lang="en-US" dirty="0"/>
              <a:t>An IATT is granted by an authorizing official only when the operational environment or live data is required to complete specific test objectives</a:t>
            </a:r>
            <a:endParaRPr dirty="0"/>
          </a:p>
          <a:p>
            <a:pPr marL="172907" lvl="0" indent="-172907" algn="l" rtl="0">
              <a:spcBef>
                <a:spcPts val="360"/>
              </a:spcBef>
              <a:spcAft>
                <a:spcPts val="0"/>
              </a:spcAft>
              <a:buClr>
                <a:schemeClr val="dk1"/>
              </a:buClr>
              <a:buSzPts val="1200"/>
              <a:buFont typeface="Arial"/>
              <a:buChar char="•"/>
            </a:pPr>
            <a:r>
              <a:rPr lang="en-US" dirty="0"/>
              <a:t>and should expire at the completion of testing (normally for a period of less than 90 days).  Operation of a system under an IATT in an operational environment is for testing purposes only (i.e., the system will not be used for operational purposes during the IATT period).  The application of an IATT in support of DT&amp;E needs to be planned, resourced, and documented within the program T&amp;E plan in accordance with Reference (s).   </a:t>
            </a:r>
            <a:endParaRPr dirty="0"/>
          </a:p>
          <a:p>
            <a:pPr marL="172907" lvl="0" indent="-172907" algn="l" rtl="0">
              <a:spcBef>
                <a:spcPts val="360"/>
              </a:spcBef>
              <a:spcAft>
                <a:spcPts val="0"/>
              </a:spcAft>
              <a:buClr>
                <a:schemeClr val="dk1"/>
              </a:buClr>
              <a:buSzPts val="1200"/>
              <a:buFont typeface="Arial"/>
              <a:buChar char="•"/>
            </a:pPr>
            <a:r>
              <a:rPr lang="en-US" dirty="0"/>
              <a:t>For </a:t>
            </a:r>
            <a:r>
              <a:rPr lang="en-US" u="sng" dirty="0"/>
              <a:t>full and independent operational testing</a:t>
            </a:r>
            <a:r>
              <a:rPr lang="en-US" dirty="0"/>
              <a:t>, an ATO (rather than an IATT) </a:t>
            </a:r>
            <a:r>
              <a:rPr lang="en-US" u="sng" dirty="0"/>
              <a:t>may</a:t>
            </a:r>
            <a:r>
              <a:rPr lang="en-US" dirty="0"/>
              <a:t> be required if:</a:t>
            </a:r>
            <a:endParaRPr dirty="0"/>
          </a:p>
          <a:p>
            <a:pPr marL="617348" lvl="1" indent="-172906" algn="l" rtl="0">
              <a:spcBef>
                <a:spcPts val="360"/>
              </a:spcBef>
              <a:spcAft>
                <a:spcPts val="0"/>
              </a:spcAft>
              <a:buClr>
                <a:schemeClr val="dk1"/>
              </a:buClr>
              <a:buSzPts val="1200"/>
              <a:buFont typeface="Arial"/>
              <a:buChar char="•"/>
            </a:pPr>
            <a:r>
              <a:rPr lang="en-US" dirty="0"/>
              <a:t>operational testing and evaluation is being conducted in the operational environment - or on deployed capabilities.  </a:t>
            </a:r>
            <a:endParaRPr dirty="0"/>
          </a:p>
          <a:p>
            <a:pPr marL="617348" lvl="1" indent="-172906" algn="l" rtl="0">
              <a:spcBef>
                <a:spcPts val="360"/>
              </a:spcBef>
              <a:spcAft>
                <a:spcPts val="0"/>
              </a:spcAft>
              <a:buClr>
                <a:schemeClr val="dk1"/>
              </a:buClr>
              <a:buSzPts val="1200"/>
              <a:buFont typeface="Arial"/>
              <a:buChar char="•"/>
            </a:pPr>
            <a:r>
              <a:rPr lang="en-US" dirty="0"/>
              <a:t>In this case, the ATO should be reviewed following operational testing and evaluation for modification as necessary in consideration of the operational test results.  </a:t>
            </a:r>
            <a:endParaRPr dirty="0"/>
          </a:p>
          <a:p>
            <a:pPr marL="0" lvl="0" indent="0" algn="l" rtl="0">
              <a:spcBef>
                <a:spcPts val="360"/>
              </a:spcBef>
              <a:spcAft>
                <a:spcPts val="0"/>
              </a:spcAft>
              <a:buClr>
                <a:schemeClr val="dk1"/>
              </a:buClr>
              <a:buSzPts val="1200"/>
              <a:buFont typeface="Noto Sans Symbols"/>
              <a:buNone/>
            </a:pPr>
            <a:endParaRPr dirty="0"/>
          </a:p>
          <a:p>
            <a:pPr marL="333330" lvl="0" indent="-257130" algn="l" rtl="0">
              <a:spcBef>
                <a:spcPts val="360"/>
              </a:spcBef>
              <a:spcAft>
                <a:spcPts val="0"/>
              </a:spcAft>
              <a:buClr>
                <a:schemeClr val="dk1"/>
              </a:buClr>
              <a:buSzPts val="1200"/>
              <a:buFont typeface="Noto Sans Symbols"/>
              <a:buNone/>
            </a:pPr>
            <a:endParaRPr dirty="0"/>
          </a:p>
          <a:p>
            <a:pPr marL="0" lvl="0" indent="0" algn="l" rtl="0">
              <a:spcBef>
                <a:spcPts val="360"/>
              </a:spcBef>
              <a:spcAft>
                <a:spcPts val="0"/>
              </a:spcAft>
              <a:buNone/>
            </a:pPr>
            <a:endParaRPr dirty="0"/>
          </a:p>
        </p:txBody>
      </p:sp>
      <p:sp>
        <p:nvSpPr>
          <p:cNvPr id="1295" name="Google Shape;1295;p70: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1"/>
        <p:cNvGrpSpPr/>
        <p:nvPr/>
      </p:nvGrpSpPr>
      <p:grpSpPr>
        <a:xfrm>
          <a:off x="0" y="0"/>
          <a:ext cx="0" cy="0"/>
          <a:chOff x="0" y="0"/>
          <a:chExt cx="0" cy="0"/>
        </a:xfrm>
      </p:grpSpPr>
      <p:sp>
        <p:nvSpPr>
          <p:cNvPr id="1302" name="Google Shape;1302;p71: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66</a:t>
            </a:fld>
            <a:endParaRPr sz="1200">
              <a:solidFill>
                <a:schemeClr val="dk1"/>
              </a:solidFill>
              <a:latin typeface="Times New Roman"/>
              <a:ea typeface="Times New Roman"/>
              <a:cs typeface="Times New Roman"/>
              <a:sym typeface="Times New Roman"/>
            </a:endParaRPr>
          </a:p>
        </p:txBody>
      </p:sp>
      <p:sp>
        <p:nvSpPr>
          <p:cNvPr id="1303" name="Google Shape;1303;p7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04" name="Google Shape;1304;p71: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After reviewing authorization package and all input from organizational officials, the authorizing official issues a DATO when deemed an unacceptable risk to organizational operations and assets, individuals, other organizations, and the Nation.</a:t>
            </a:r>
            <a:endParaRPr/>
          </a:p>
          <a:p>
            <a:pPr marL="457200" lvl="1" indent="0" algn="l" rtl="0">
              <a:spcBef>
                <a:spcPts val="360"/>
              </a:spcBef>
              <a:spcAft>
                <a:spcPts val="0"/>
              </a:spcAft>
              <a:buNone/>
            </a:pPr>
            <a:r>
              <a:rPr lang="en-US"/>
              <a:t>Appears that immediate steps cannot be taken to reduce the risk to an acceptable level</a:t>
            </a:r>
            <a:endParaRPr/>
          </a:p>
          <a:p>
            <a:pPr marL="0" lvl="0" indent="0" algn="l" rtl="0">
              <a:spcBef>
                <a:spcPts val="360"/>
              </a:spcBef>
              <a:spcAft>
                <a:spcPts val="0"/>
              </a:spcAft>
              <a:buNone/>
            </a:pPr>
            <a:r>
              <a:rPr lang="en-US"/>
              <a:t>Authorizing official or designated representative works with system owner or common control provider to ensure appropriate steps are taken to correct the identified weaknesses.</a:t>
            </a:r>
            <a:endParaRPr/>
          </a:p>
          <a:p>
            <a:pPr marL="0" lvl="0" indent="0" algn="l" rtl="0">
              <a:spcBef>
                <a:spcPts val="360"/>
              </a:spcBef>
              <a:spcAft>
                <a:spcPts val="0"/>
              </a:spcAft>
              <a:buNone/>
            </a:pPr>
            <a:r>
              <a:rPr lang="en-US"/>
              <a:t>These full system shutdowns are often quickly fixed and back online.  However, there are some systems that have partial server shutdowns or quarantines for some workstations that contain too many vulnerabilities to stay online.  </a:t>
            </a:r>
            <a:endParaRPr/>
          </a:p>
          <a:p>
            <a:pPr marL="0" lvl="0" indent="0" algn="l" rtl="0">
              <a:spcBef>
                <a:spcPts val="36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8"/>
        <p:cNvGrpSpPr/>
        <p:nvPr/>
      </p:nvGrpSpPr>
      <p:grpSpPr>
        <a:xfrm>
          <a:off x="0" y="0"/>
          <a:ext cx="0" cy="0"/>
          <a:chOff x="0" y="0"/>
          <a:chExt cx="0" cy="0"/>
        </a:xfrm>
      </p:grpSpPr>
      <p:sp>
        <p:nvSpPr>
          <p:cNvPr id="1309" name="Google Shape;1309;p7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10" name="Google Shape;1310;p72: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This is the goal we have discussed all week for RMF.  If Continuous Monitoring is implemented across a very high percentage of system controls, then the AO could grant an ongoing authorization.  There would be no formal ATO expiration date, but there would still be requirements for review and reporting.</a:t>
            </a:r>
            <a:endParaRPr/>
          </a:p>
        </p:txBody>
      </p:sp>
      <p:sp>
        <p:nvSpPr>
          <p:cNvPr id="1311" name="Google Shape;1311;p72: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2"/>
        <p:cNvGrpSpPr/>
        <p:nvPr/>
      </p:nvGrpSpPr>
      <p:grpSpPr>
        <a:xfrm>
          <a:off x="0" y="0"/>
          <a:ext cx="0" cy="0"/>
          <a:chOff x="0" y="0"/>
          <a:chExt cx="0" cy="0"/>
        </a:xfrm>
      </p:grpSpPr>
      <p:sp>
        <p:nvSpPr>
          <p:cNvPr id="1323" name="Google Shape;1323;p7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24" name="Google Shape;1324;p74: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We have discussed Type Authorization several times this week.  When a system owner is developing an item, product or software that will be deployed to different hosting location – the packages are duplicate in nature but are sent with configuration (or fly away) instructions for the particular host.  It will also be deployed with an ATO.  The receiving AO accepts this risk wherever it is deployed and may issue an Authority to Connect to the AO of the type authorized package.</a:t>
            </a:r>
            <a:endParaRPr/>
          </a:p>
        </p:txBody>
      </p:sp>
      <p:sp>
        <p:nvSpPr>
          <p:cNvPr id="1325" name="Google Shape;1325;p74: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9"/>
        <p:cNvGrpSpPr/>
        <p:nvPr/>
      </p:nvGrpSpPr>
      <p:grpSpPr>
        <a:xfrm>
          <a:off x="0" y="0"/>
          <a:ext cx="0" cy="0"/>
          <a:chOff x="0" y="0"/>
          <a:chExt cx="0" cy="0"/>
        </a:xfrm>
      </p:grpSpPr>
      <p:sp>
        <p:nvSpPr>
          <p:cNvPr id="1330" name="Google Shape;1330;p7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31" name="Google Shape;1331;p75: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&gt;&gt; Reciprocity is a more general concept that defines a streamlined process for acceptance of </a:t>
            </a:r>
            <a:r>
              <a:rPr lang="en-US" u="sng"/>
              <a:t>any</a:t>
            </a:r>
            <a:r>
              <a:rPr lang="en-US"/>
              <a:t> authorized system into another environment. For example, suppose an Air Force organization has developed a system and received ATO under RMF. Now an Army organization wants to deploy the same system in their own environment. By following this process, an Army AO could accept a copy of the Air Force system to be included within the system boundary of the Army installation. </a:t>
            </a:r>
            <a:endParaRPr/>
          </a:p>
          <a:p>
            <a:pPr marL="0" lvl="0" indent="0" algn="l" rtl="0">
              <a:spcBef>
                <a:spcPts val="360"/>
              </a:spcBef>
              <a:spcAft>
                <a:spcPts val="0"/>
              </a:spcAft>
              <a:buNone/>
            </a:pPr>
            <a:r>
              <a:rPr lang="en-US"/>
              <a:t>&gt;&gt; In the most general case, reciprocity could even extend beyond DoD to include systems authorized under RMF in other federal agencies. </a:t>
            </a:r>
            <a:endParaRPr/>
          </a:p>
        </p:txBody>
      </p:sp>
      <p:sp>
        <p:nvSpPr>
          <p:cNvPr id="1332" name="Google Shape;1332;p75: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24" name="Google Shape;524;p8: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At this point in your RMF project you should already be aware of these things – are you needing a cross domain technology? </a:t>
            </a:r>
            <a:endParaRPr dirty="0"/>
          </a:p>
          <a:p>
            <a:pPr marL="0" lvl="0" indent="0" algn="l" rtl="0">
              <a:spcBef>
                <a:spcPts val="360"/>
              </a:spcBef>
              <a:spcAft>
                <a:spcPts val="0"/>
              </a:spcAft>
              <a:buNone/>
            </a:pPr>
            <a:r>
              <a:rPr lang="en-US" dirty="0"/>
              <a:t> Are you using the Approved Products List for purchasing – most procurement folks take care of that. </a:t>
            </a:r>
            <a:endParaRPr dirty="0"/>
          </a:p>
          <a:p>
            <a:pPr marL="0" lvl="0" indent="0" algn="l" rtl="0">
              <a:spcBef>
                <a:spcPts val="360"/>
              </a:spcBef>
              <a:spcAft>
                <a:spcPts val="0"/>
              </a:spcAft>
              <a:buNone/>
            </a:pPr>
            <a:r>
              <a:rPr lang="en-US" dirty="0"/>
              <a:t> Are you a Type Authorization – that should have been declared early in the process.  Type Authorization is development of a product or item or software that you deploy to various hosts – a duplicate copy with configuration instructions.  You deploy with an approved ATO. </a:t>
            </a:r>
            <a:endParaRPr dirty="0"/>
          </a:p>
          <a:p>
            <a:pPr marL="0" lvl="0" indent="0" algn="l" rtl="0">
              <a:spcBef>
                <a:spcPts val="360"/>
              </a:spcBef>
              <a:spcAft>
                <a:spcPts val="0"/>
              </a:spcAft>
              <a:buNone/>
            </a:pPr>
            <a:r>
              <a:rPr lang="en-US" dirty="0"/>
              <a:t> Are you Stand Alone; have you requested PIT determination. </a:t>
            </a:r>
            <a:endParaRPr dirty="0"/>
          </a:p>
          <a:p>
            <a:pPr marL="0" lvl="0" indent="0" algn="l" rtl="0">
              <a:spcBef>
                <a:spcPts val="360"/>
              </a:spcBef>
              <a:spcAft>
                <a:spcPts val="0"/>
              </a:spcAft>
              <a:buNone/>
            </a:pPr>
            <a:r>
              <a:rPr lang="en-US" dirty="0"/>
              <a:t> Are you a contractor working on a government system?</a:t>
            </a:r>
            <a:endParaRPr dirty="0"/>
          </a:p>
          <a:p>
            <a:pPr marL="0" lvl="0" indent="0" algn="l" rtl="0">
              <a:spcBef>
                <a:spcPts val="360"/>
              </a:spcBef>
              <a:spcAft>
                <a:spcPts val="0"/>
              </a:spcAft>
              <a:buNone/>
            </a:pPr>
            <a:endParaRPr dirty="0"/>
          </a:p>
        </p:txBody>
      </p:sp>
      <p:sp>
        <p:nvSpPr>
          <p:cNvPr id="525" name="Google Shape;525;p8: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7</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6"/>
        <p:cNvGrpSpPr/>
        <p:nvPr/>
      </p:nvGrpSpPr>
      <p:grpSpPr>
        <a:xfrm>
          <a:off x="0" y="0"/>
          <a:ext cx="0" cy="0"/>
          <a:chOff x="0" y="0"/>
          <a:chExt cx="0" cy="0"/>
        </a:xfrm>
      </p:grpSpPr>
      <p:sp>
        <p:nvSpPr>
          <p:cNvPr id="1337" name="Google Shape;1337;p7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38" name="Google Shape;1338;p76: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Authorizing officials can rescind a previous authorization decision </a:t>
            </a:r>
            <a:r>
              <a:rPr lang="en-US" i="1"/>
              <a:t>at any time </a:t>
            </a:r>
            <a:r>
              <a:rPr lang="en-US"/>
              <a:t>in situations where there is a specific violation of Federal/organizational security policies, directives, regulations, standards, guidance, or the terms and conditions of the original authorization.</a:t>
            </a:r>
            <a:endParaRPr/>
          </a:p>
          <a:p>
            <a:pPr marL="0" lvl="0" indent="0" algn="l" rtl="0">
              <a:spcBef>
                <a:spcPts val="360"/>
              </a:spcBef>
              <a:spcAft>
                <a:spcPts val="0"/>
              </a:spcAft>
              <a:buNone/>
            </a:pPr>
            <a:endParaRPr/>
          </a:p>
          <a:p>
            <a:pPr marL="0" lvl="0" indent="0" algn="l" rtl="0">
              <a:spcBef>
                <a:spcPts val="360"/>
              </a:spcBef>
              <a:spcAft>
                <a:spcPts val="0"/>
              </a:spcAft>
              <a:buNone/>
            </a:pPr>
            <a:r>
              <a:rPr lang="en-US"/>
              <a:t>For example, failure to maintain an effective continuous monitoring program may be grounds for rescinding an authorization decision</a:t>
            </a:r>
            <a:endParaRPr/>
          </a:p>
          <a:p>
            <a:pPr marL="0" lvl="0" indent="0" algn="l" rtl="0">
              <a:spcBef>
                <a:spcPts val="360"/>
              </a:spcBef>
              <a:spcAft>
                <a:spcPts val="0"/>
              </a:spcAft>
              <a:buNone/>
            </a:pPr>
            <a:r>
              <a:rPr lang="en-US"/>
              <a:t>Authorizing officials consult with the risk executive (function) and senior information security official before rescinding a security authorization</a:t>
            </a:r>
            <a:endParaRPr/>
          </a:p>
          <a:p>
            <a:pPr marL="0" lvl="0" indent="0" algn="l" rtl="0">
              <a:spcBef>
                <a:spcPts val="360"/>
              </a:spcBef>
              <a:spcAft>
                <a:spcPts val="0"/>
              </a:spcAft>
              <a:buNone/>
            </a:pPr>
            <a:endParaRPr/>
          </a:p>
        </p:txBody>
      </p:sp>
      <p:sp>
        <p:nvSpPr>
          <p:cNvPr id="1339" name="Google Shape;1339;p76: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7"/>
        <p:cNvGrpSpPr/>
        <p:nvPr/>
      </p:nvGrpSpPr>
      <p:grpSpPr>
        <a:xfrm>
          <a:off x="0" y="0"/>
          <a:ext cx="0" cy="0"/>
          <a:chOff x="0" y="0"/>
          <a:chExt cx="0" cy="0"/>
        </a:xfrm>
      </p:grpSpPr>
      <p:sp>
        <p:nvSpPr>
          <p:cNvPr id="1358" name="Google Shape;1358;p7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59" name="Google Shape;1359;p79: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So, the Security Authorization package contains the overall Security Plan (which is basically everything you have done to document the system); the SAR from the Independent Assessor; and POA&amp;Ms for any non-compliant controls.  Artifacts are extra and if using eMASS, they already reside in the eMASS system and can be reviewed by the higher headquarters.  If a manual RMF package is being prepared, it would be best to ask the AO or AODRs which artifacts need to be submitted.  They will assume that the Independent Assessor has already reviewed these artifacts. They may not wish to review them again.</a:t>
            </a:r>
            <a:endParaRPr/>
          </a:p>
        </p:txBody>
      </p:sp>
      <p:sp>
        <p:nvSpPr>
          <p:cNvPr id="1360" name="Google Shape;1360;p79: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7"/>
        <p:cNvGrpSpPr/>
        <p:nvPr/>
      </p:nvGrpSpPr>
      <p:grpSpPr>
        <a:xfrm>
          <a:off x="0" y="0"/>
          <a:ext cx="0" cy="0"/>
          <a:chOff x="0" y="0"/>
          <a:chExt cx="0" cy="0"/>
        </a:xfrm>
      </p:grpSpPr>
      <p:sp>
        <p:nvSpPr>
          <p:cNvPr id="1388" name="Google Shape;1388;p8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89" name="Google Shape;1389;p81: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The RAR has been a confusing artifact for many.  The SAR is prepared by the Independent Assessor and can feed the RAR.  However, the RAR could have been initiated clear back at the Preparation phase when the first Risk Assessment was conducted.  The RAR is a historical tracking of all system risks and their final completion and mitigation.  It is maintained throughout the life cycle of the system.  eMASS provides a template for this but it can also be done in hard copy.  The RAR will be maintained into the future based on the results of Continuous Monitoring activities. </a:t>
            </a:r>
            <a:endParaRPr/>
          </a:p>
        </p:txBody>
      </p:sp>
      <p:sp>
        <p:nvSpPr>
          <p:cNvPr id="1390" name="Google Shape;1390;p81: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p8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03" name="Google Shape;1403;p83: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In eMASS there is a menu for submission of the package to be considered for Authorization.  If everything is completed, the POC will push the “Assess and Authorize” button which initiates a workflow process.  Notice there are other buttons on this screen but don’t assume they will be exactly the same in your eMASS.  This area is built by the organization and what they considered acceptable packages for review.  Typical workflow packages are POA&amp;M; Security Plan; Assess Only.  And each workflow may have a different Package Approval Chain.</a:t>
            </a:r>
            <a:endParaRPr dirty="0"/>
          </a:p>
        </p:txBody>
      </p:sp>
      <p:sp>
        <p:nvSpPr>
          <p:cNvPr id="1404" name="Google Shape;1404;p83: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p8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10" name="Google Shape;1410;p84: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The workflow or Package Approval Chain is different for each organization in eMASS.  This one has four stops along the way and each individual must review all aspects of the package before moving it on to the next stop. </a:t>
            </a:r>
            <a:endParaRPr dirty="0"/>
          </a:p>
        </p:txBody>
      </p:sp>
      <p:sp>
        <p:nvSpPr>
          <p:cNvPr id="1411" name="Google Shape;1411;p84: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0"/>
        <p:cNvGrpSpPr/>
        <p:nvPr/>
      </p:nvGrpSpPr>
      <p:grpSpPr>
        <a:xfrm>
          <a:off x="0" y="0"/>
          <a:ext cx="0" cy="0"/>
          <a:chOff x="0" y="0"/>
          <a:chExt cx="0" cy="0"/>
        </a:xfrm>
      </p:grpSpPr>
      <p:sp>
        <p:nvSpPr>
          <p:cNvPr id="1351" name="Google Shape;1351;p7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52" name="Google Shape;1352;p78: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The AO can sign digitally directly into eMASS which eliminates the need for a paper ATO.  Only the AO can sign this with their CAC.</a:t>
            </a:r>
            <a:endParaRPr/>
          </a:p>
        </p:txBody>
      </p:sp>
      <p:sp>
        <p:nvSpPr>
          <p:cNvPr id="1353" name="Google Shape;1353;p78: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75</a:t>
            </a:fld>
            <a:endParaRPr sz="120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49571656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2"/>
        <p:cNvGrpSpPr/>
        <p:nvPr/>
      </p:nvGrpSpPr>
      <p:grpSpPr>
        <a:xfrm>
          <a:off x="0" y="0"/>
          <a:ext cx="0" cy="0"/>
          <a:chOff x="0" y="0"/>
          <a:chExt cx="0" cy="0"/>
        </a:xfrm>
      </p:grpSpPr>
      <p:sp>
        <p:nvSpPr>
          <p:cNvPr id="1423" name="Google Shape;1423;p86: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76</a:t>
            </a:fld>
            <a:endParaRPr sz="1200">
              <a:solidFill>
                <a:schemeClr val="dk1"/>
              </a:solidFill>
              <a:latin typeface="Times New Roman"/>
              <a:ea typeface="Times New Roman"/>
              <a:cs typeface="Times New Roman"/>
              <a:sym typeface="Times New Roman"/>
            </a:endParaRPr>
          </a:p>
        </p:txBody>
      </p:sp>
      <p:sp>
        <p:nvSpPr>
          <p:cNvPr id="1424" name="Google Shape;1424;p8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25" name="Google Shape;1425;p86: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You do not have to wait for an assessment to prepare a POA&amp;M.  Anytime from the beginning of the RMF process through the life cycle of a system, a POA&amp;M can be established.  Just remember, the System Owner owns the POA&amp;M responsibility so do not blindside the System Owner.  They should be always briefed on POA&amp;M status.</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0"/>
        <p:cNvGrpSpPr/>
        <p:nvPr/>
      </p:nvGrpSpPr>
      <p:grpSpPr>
        <a:xfrm>
          <a:off x="0" y="0"/>
          <a:ext cx="0" cy="0"/>
          <a:chOff x="0" y="0"/>
          <a:chExt cx="0" cy="0"/>
        </a:xfrm>
      </p:grpSpPr>
      <p:sp>
        <p:nvSpPr>
          <p:cNvPr id="1441" name="Google Shape;1441;p88: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77</a:t>
            </a:fld>
            <a:endParaRPr sz="1200">
              <a:solidFill>
                <a:schemeClr val="dk1"/>
              </a:solidFill>
              <a:latin typeface="Times New Roman"/>
              <a:ea typeface="Times New Roman"/>
              <a:cs typeface="Times New Roman"/>
              <a:sym typeface="Times New Roman"/>
            </a:endParaRPr>
          </a:p>
        </p:txBody>
      </p:sp>
      <p:sp>
        <p:nvSpPr>
          <p:cNvPr id="1442" name="Google Shape;1442;p8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43" name="Google Shape;1443;p88: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External providers or common control providers have POA&amp;Ms also.  If there is an agreement, MOA, SLA or contract with that external provider then the customer system organization should be allowed to view the POA&amp;Ms.  Unfortunately, that does not always happen. But the AO of the customer organization should be provided with whatever information they need to determine the final authorization decision.</a:t>
            </a:r>
            <a:endParaRPr/>
          </a:p>
          <a:p>
            <a:pPr marL="0" lvl="0" indent="0" algn="l" rtl="0">
              <a:spcBef>
                <a:spcPts val="360"/>
              </a:spcBef>
              <a:spcAft>
                <a:spcPts val="0"/>
              </a:spcAft>
              <a:buNone/>
            </a:pPr>
            <a:endParaRPr/>
          </a:p>
          <a:p>
            <a:pPr marL="0" lvl="0" indent="0" algn="l" rtl="0">
              <a:spcBef>
                <a:spcPts val="360"/>
              </a:spcBef>
              <a:spcAft>
                <a:spcPts val="0"/>
              </a:spcAft>
              <a:buNone/>
            </a:pPr>
            <a:r>
              <a:rPr lang="en-US"/>
              <a:t>When security controls are provided to an organization by an external provider</a:t>
            </a:r>
            <a:endParaRPr/>
          </a:p>
          <a:p>
            <a:pPr marL="457200" lvl="1" indent="0" algn="l" rtl="0">
              <a:spcBef>
                <a:spcPts val="360"/>
              </a:spcBef>
              <a:spcAft>
                <a:spcPts val="0"/>
              </a:spcAft>
              <a:buNone/>
            </a:pPr>
            <a:r>
              <a:rPr lang="en-US"/>
              <a:t>E.g., through contracts, interagency agreements, lines of business arrangements, licensing agreements, and/or supply chain arrangements)</a:t>
            </a:r>
            <a:endParaRPr/>
          </a:p>
          <a:p>
            <a:pPr marL="457200" lvl="1" indent="0" algn="l" rtl="0">
              <a:spcBef>
                <a:spcPts val="360"/>
              </a:spcBef>
              <a:spcAft>
                <a:spcPts val="0"/>
              </a:spcAft>
              <a:buNone/>
            </a:pPr>
            <a:r>
              <a:rPr lang="en-US"/>
              <a:t>The organization should ensure that the information needed for authorizing officials to make risk-based decisions:</a:t>
            </a:r>
            <a:endParaRPr/>
          </a:p>
          <a:p>
            <a:pPr marL="914400" lvl="2" indent="0" algn="l" rtl="0">
              <a:spcBef>
                <a:spcPts val="360"/>
              </a:spcBef>
              <a:spcAft>
                <a:spcPts val="0"/>
              </a:spcAft>
              <a:buNone/>
            </a:pPr>
            <a:r>
              <a:rPr lang="en-US"/>
              <a:t>is made available by the provider</a:t>
            </a:r>
            <a:endParaRPr/>
          </a:p>
          <a:p>
            <a:pPr marL="0" lvl="0" indent="0" algn="l" rtl="0">
              <a:spcBef>
                <a:spcPts val="360"/>
              </a:spcBef>
              <a:spcAft>
                <a:spcPts val="0"/>
              </a:spcAft>
              <a:buNone/>
            </a:pPr>
            <a:r>
              <a:rPr lang="en-US"/>
              <a:t>For IS that inherit common controls:</a:t>
            </a:r>
            <a:endParaRPr/>
          </a:p>
          <a:p>
            <a:pPr marL="457200" lvl="1" indent="0" algn="l" rtl="0">
              <a:spcBef>
                <a:spcPts val="360"/>
              </a:spcBef>
              <a:spcAft>
                <a:spcPts val="0"/>
              </a:spcAft>
              <a:buNone/>
            </a:pPr>
            <a:r>
              <a:rPr lang="en-US"/>
              <a:t>any documentation referencing those controls should be included in the authorization package.</a:t>
            </a:r>
            <a:endParaRPr/>
          </a:p>
          <a:p>
            <a:pPr marL="0" lvl="0" indent="0" algn="l" rtl="0">
              <a:spcBef>
                <a:spcPts val="360"/>
              </a:spcBef>
              <a:spcAft>
                <a:spcPts val="0"/>
              </a:spcAft>
              <a:buNone/>
            </a:pP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9"/>
        <p:cNvGrpSpPr/>
        <p:nvPr/>
      </p:nvGrpSpPr>
      <p:grpSpPr>
        <a:xfrm>
          <a:off x="0" y="0"/>
          <a:ext cx="0" cy="0"/>
          <a:chOff x="0" y="0"/>
          <a:chExt cx="0" cy="0"/>
        </a:xfrm>
      </p:grpSpPr>
      <p:sp>
        <p:nvSpPr>
          <p:cNvPr id="1450" name="Google Shape;1450;p8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51" name="Google Shape;1451;p89: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Here are the tasks from the KS.  Most of the work in this step belongs to the AO and his staff.  However, the System Owner is responsible for the POA&amp;M(s).  </a:t>
            </a:r>
            <a:endParaRPr/>
          </a:p>
        </p:txBody>
      </p:sp>
      <p:sp>
        <p:nvSpPr>
          <p:cNvPr id="1452" name="Google Shape;1452;p89: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6"/>
        <p:cNvGrpSpPr/>
        <p:nvPr/>
      </p:nvGrpSpPr>
      <p:grpSpPr>
        <a:xfrm>
          <a:off x="0" y="0"/>
          <a:ext cx="0" cy="0"/>
          <a:chOff x="0" y="0"/>
          <a:chExt cx="0" cy="0"/>
        </a:xfrm>
      </p:grpSpPr>
      <p:sp>
        <p:nvSpPr>
          <p:cNvPr id="1457" name="Google Shape;1457;p9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58" name="Google Shape;1458;p90: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If time, have the students complete this 5-question quiz in the Course Activities Guide and then go over the answers with the class.</a:t>
            </a:r>
            <a:endParaRPr/>
          </a:p>
        </p:txBody>
      </p:sp>
      <p:sp>
        <p:nvSpPr>
          <p:cNvPr id="1459" name="Google Shape;1459;p90: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48" name="Google Shape;548;p9: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Have you been writing your implementation statements – whether in eMASS or on a spreadsheet?  The need to be concise providing simply what is happening; how is it documented; who is responsible; mention schedules or locations as needed.  But keep it short.  This is not the artifact, simply an overview statement (the who, what, where, when and how) for the implementation plan.</a:t>
            </a:r>
            <a:endParaRPr/>
          </a:p>
        </p:txBody>
      </p:sp>
      <p:sp>
        <p:nvSpPr>
          <p:cNvPr id="549" name="Google Shape;549;p9: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8</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3"/>
        <p:cNvGrpSpPr/>
        <p:nvPr/>
      </p:nvGrpSpPr>
      <p:grpSpPr>
        <a:xfrm>
          <a:off x="0" y="0"/>
          <a:ext cx="0" cy="0"/>
          <a:chOff x="0" y="0"/>
          <a:chExt cx="0" cy="0"/>
        </a:xfrm>
      </p:grpSpPr>
      <p:sp>
        <p:nvSpPr>
          <p:cNvPr id="1464" name="Google Shape;1464;p9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65" name="Google Shape;1465;p91: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marR="147320" lvl="0" indent="0">
              <a:lnSpc>
                <a:spcPct val="115000"/>
              </a:lnSpc>
              <a:spcBef>
                <a:spcPts val="215"/>
              </a:spcBef>
              <a:spcAft>
                <a:spcPts val="0"/>
              </a:spcAft>
              <a:buSzPts val="1200"/>
              <a:buFont typeface="Calibri" panose="020F0502020204030204" pitchFamily="34" charset="0"/>
              <a:buNone/>
              <a:tabLst>
                <a:tab pos="304800" algn="l"/>
              </a:tabLst>
            </a:pPr>
            <a:r>
              <a:rPr lang="en-US" dirty="0"/>
              <a:t>1, </a:t>
            </a:r>
            <a:r>
              <a:rPr lang="en-US" sz="1200" spc="-25" dirty="0">
                <a:effectLst/>
                <a:latin typeface="Calibri" panose="020F0502020204030204" pitchFamily="34" charset="0"/>
                <a:ea typeface="Calibri" panose="020F0502020204030204" pitchFamily="34" charset="0"/>
              </a:rPr>
              <a:t>What are the key documents that are part of the Authorization Package? </a:t>
            </a:r>
            <a:r>
              <a:rPr lang="en-US" sz="1200" b="1" spc="-25" dirty="0">
                <a:effectLst/>
                <a:latin typeface="Calibri" panose="020F0502020204030204" pitchFamily="34" charset="0"/>
                <a:ea typeface="Calibri" panose="020F0502020204030204" pitchFamily="34" charset="0"/>
              </a:rPr>
              <a:t>ANSWER: </a:t>
            </a:r>
            <a:r>
              <a:rPr lang="en-US" sz="1200" spc="-25" dirty="0">
                <a:effectLst/>
                <a:latin typeface="Calibri" panose="020F0502020204030204" pitchFamily="34" charset="0"/>
                <a:ea typeface="Calibri" panose="020F0502020204030204" pitchFamily="34" charset="0"/>
              </a:rPr>
              <a:t>System Security Plan (SSP), Security Assessment Report (SAR), POAM, possibly supporting documentation such as a Risk Assessment, afterwards, the AO Transmittal and Decision Letters</a:t>
            </a:r>
          </a:p>
          <a:p>
            <a:pPr marL="0" marR="147320" lvl="0" indent="0">
              <a:lnSpc>
                <a:spcPct val="115000"/>
              </a:lnSpc>
              <a:spcBef>
                <a:spcPts val="215"/>
              </a:spcBef>
              <a:spcAft>
                <a:spcPts val="0"/>
              </a:spcAft>
              <a:buSzPts val="1200"/>
              <a:buFont typeface="Calibri" panose="020F0502020204030204" pitchFamily="34" charset="0"/>
              <a:buNone/>
              <a:tabLst>
                <a:tab pos="304800" algn="l"/>
              </a:tabLst>
            </a:pPr>
            <a:endParaRPr lang="en-US" sz="1200" spc="-25" dirty="0">
              <a:effectLst/>
              <a:latin typeface="Calibri" panose="020F0502020204030204" pitchFamily="34" charset="0"/>
              <a:ea typeface="Calibri" panose="020F0502020204030204" pitchFamily="34" charset="0"/>
            </a:endParaRPr>
          </a:p>
          <a:p>
            <a:pPr marL="0" marR="147320" lvl="0" indent="0">
              <a:lnSpc>
                <a:spcPct val="115000"/>
              </a:lnSpc>
              <a:spcBef>
                <a:spcPts val="215"/>
              </a:spcBef>
              <a:spcAft>
                <a:spcPts val="0"/>
              </a:spcAft>
              <a:buSzPts val="1200"/>
              <a:buFont typeface="Calibri" panose="020F0502020204030204" pitchFamily="34" charset="0"/>
              <a:buNone/>
              <a:tabLst>
                <a:tab pos="304800" algn="l"/>
              </a:tabLst>
            </a:pPr>
            <a:r>
              <a:rPr lang="en-US" sz="1200" spc="-25" dirty="0">
                <a:effectLst/>
                <a:latin typeface="Calibri" panose="020F0502020204030204" pitchFamily="34" charset="0"/>
                <a:ea typeface="Calibri" panose="020F0502020204030204" pitchFamily="34" charset="0"/>
              </a:rPr>
              <a:t>2. What support documentation or information must an external provider</a:t>
            </a:r>
            <a:r>
              <a:rPr lang="en-US" sz="1200" spc="-65" dirty="0">
                <a:effectLst/>
                <a:latin typeface="Calibri" panose="020F0502020204030204" pitchFamily="34" charset="0"/>
                <a:ea typeface="Calibri" panose="020F0502020204030204" pitchFamily="34" charset="0"/>
              </a:rPr>
              <a:t> </a:t>
            </a:r>
            <a:r>
              <a:rPr lang="en-US" sz="1200" spc="-25" dirty="0">
                <a:effectLst/>
                <a:latin typeface="Calibri" panose="020F0502020204030204" pitchFamily="34" charset="0"/>
                <a:ea typeface="Calibri" panose="020F0502020204030204" pitchFamily="34" charset="0"/>
              </a:rPr>
              <a:t>of controls</a:t>
            </a:r>
            <a:endParaRPr lang="en-US" sz="1100" spc="-25" dirty="0">
              <a:effectLst/>
              <a:latin typeface="Calibri" panose="020F0502020204030204" pitchFamily="34" charset="0"/>
              <a:ea typeface="Calibri" panose="020F0502020204030204" pitchFamily="34" charset="0"/>
            </a:endParaRPr>
          </a:p>
          <a:p>
            <a:r>
              <a:rPr lang="en-US" sz="1100" dirty="0">
                <a:effectLst/>
                <a:latin typeface="Calibri" panose="020F0502020204030204" pitchFamily="34" charset="0"/>
                <a:ea typeface="Calibri" panose="020F0502020204030204" pitchFamily="34" charset="0"/>
              </a:rPr>
              <a:t>generate for AOs to make risk-based decisions? </a:t>
            </a:r>
            <a:r>
              <a:rPr lang="en-US" sz="1100" b="1" dirty="0">
                <a:effectLst/>
                <a:latin typeface="Calibri" panose="020F0502020204030204" pitchFamily="34" charset="0"/>
                <a:ea typeface="Calibri" panose="020F0502020204030204" pitchFamily="34" charset="0"/>
              </a:rPr>
              <a:t>ANSWER: </a:t>
            </a:r>
            <a:r>
              <a:rPr lang="en-US" sz="1100" dirty="0">
                <a:effectLst/>
                <a:latin typeface="Calibri" panose="020F0502020204030204" pitchFamily="34" charset="0"/>
                <a:ea typeface="Calibri" panose="020F0502020204030204" pitchFamily="34" charset="0"/>
              </a:rPr>
              <a:t>MOU, MOA, SLA, Confirmation of their Authorization status, likely the POAM</a:t>
            </a:r>
            <a:endParaRPr dirty="0"/>
          </a:p>
        </p:txBody>
      </p:sp>
      <p:sp>
        <p:nvSpPr>
          <p:cNvPr id="1466" name="Google Shape;1466;p91: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316" rtl="0" eaLnBrk="1" fontAlgn="auto" latinLnBrk="0" hangingPunct="1">
              <a:lnSpc>
                <a:spcPct val="100000"/>
              </a:lnSpc>
              <a:spcBef>
                <a:spcPts val="0"/>
              </a:spcBef>
              <a:spcAft>
                <a:spcPts val="0"/>
              </a:spcAft>
              <a:buClrTx/>
              <a:buSzTx/>
              <a:buFontTx/>
              <a:buNone/>
              <a:tabLst/>
              <a:defRPr/>
            </a:pPr>
            <a:fld id="{ECCC6E7F-6833-4A38-A252-5E57499B981B}" type="slidenum">
              <a:rPr kumimoji="0" lang="en-US" sz="1700" b="0" i="0" u="none" strike="noStrike" kern="0" cap="none" spc="0" normalizeH="0" baseline="0" noProof="0">
                <a:ln>
                  <a:noFill/>
                </a:ln>
                <a:solidFill>
                  <a:sysClr val="windowText" lastClr="000000"/>
                </a:solidFill>
                <a:effectLst/>
                <a:uLnTx/>
                <a:uFillTx/>
                <a:latin typeface="Times New Roman" panose="02020603050405020304" pitchFamily="18" charset="0"/>
                <a:ea typeface="+mn-ea"/>
                <a:cs typeface="Arial"/>
                <a:sym typeface="Arial"/>
              </a:rPr>
              <a:pPr marL="0" marR="0" lvl="0" indent="0" algn="r" defTabSz="914316" rtl="0" eaLnBrk="1" fontAlgn="auto" latinLnBrk="0" hangingPunct="1">
                <a:lnSpc>
                  <a:spcPct val="100000"/>
                </a:lnSpc>
                <a:spcBef>
                  <a:spcPts val="0"/>
                </a:spcBef>
                <a:spcAft>
                  <a:spcPts val="0"/>
                </a:spcAft>
                <a:buClrTx/>
                <a:buSzTx/>
                <a:buFontTx/>
                <a:buNone/>
                <a:tabLst/>
                <a:defRPr/>
              </a:pPr>
              <a:t>81</a:t>
            </a:fld>
            <a:endParaRPr kumimoji="0" lang="en-US" sz="17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mn-ea"/>
              <a:cs typeface="Arial"/>
              <a:sym typeface="Arial"/>
            </a:endParaRPr>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pPr marL="0" lvl="0" indent="0" algn="l" rtl="0">
              <a:spcBef>
                <a:spcPts val="0"/>
              </a:spcBef>
              <a:spcAft>
                <a:spcPts val="0"/>
              </a:spcAft>
              <a:buNone/>
            </a:pPr>
            <a:r>
              <a:rPr lang="en-US" dirty="0"/>
              <a:t>We are finally in Monitor.  You cannot get to the step without an ATO.</a:t>
            </a:r>
          </a:p>
        </p:txBody>
      </p:sp>
      <p:sp>
        <p:nvSpPr>
          <p:cNvPr id="2" name="Footer Placeholder 1"/>
          <p:cNvSpPr>
            <a:spLocks noGrp="1"/>
          </p:cNvSpPr>
          <p:nvPr>
            <p:ph type="ftr" sz="quarter" idx="10"/>
          </p:nvPr>
        </p:nvSpPr>
        <p:spPr/>
        <p:txBody>
          <a:bodyPr/>
          <a:lstStyle/>
          <a:p>
            <a:pPr marL="0" marR="0" lvl="0" indent="0" algn="l" defTabSz="96656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a:sym typeface="Times New Roman"/>
              </a:rPr>
              <a:t>2020</a:t>
            </a:r>
            <a:endParaRPr kumimoji="0" 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a:sym typeface="Times New Roman"/>
            </a:endParaRPr>
          </a:p>
        </p:txBody>
      </p:sp>
    </p:spTree>
    <p:extLst>
      <p:ext uri="{BB962C8B-B14F-4D97-AF65-F5344CB8AC3E}">
        <p14:creationId xmlns:p14="http://schemas.microsoft.com/office/powerpoint/2010/main" val="321818743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9"/>
        <p:cNvGrpSpPr/>
        <p:nvPr/>
      </p:nvGrpSpPr>
      <p:grpSpPr>
        <a:xfrm>
          <a:off x="0" y="0"/>
          <a:ext cx="0" cy="0"/>
          <a:chOff x="0" y="0"/>
          <a:chExt cx="0" cy="0"/>
        </a:xfrm>
      </p:grpSpPr>
      <p:sp>
        <p:nvSpPr>
          <p:cNvPr id="1490" name="Google Shape;1490;p9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91" name="Google Shape;1491;p93: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This is sustainment time.  Subtasks require configuration management (impact of changes); Continuous Monitoring (assessment of controls); conducting remediation as things occur; updating documentation; Reporting up the chain; and implementing a decommissioning strategy if necessary.</a:t>
            </a:r>
            <a:endParaRPr/>
          </a:p>
        </p:txBody>
      </p:sp>
      <p:sp>
        <p:nvSpPr>
          <p:cNvPr id="1492" name="Google Shape;1492;p93: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2"/>
        <p:cNvGrpSpPr/>
        <p:nvPr/>
      </p:nvGrpSpPr>
      <p:grpSpPr>
        <a:xfrm>
          <a:off x="0" y="0"/>
          <a:ext cx="0" cy="0"/>
          <a:chOff x="0" y="0"/>
          <a:chExt cx="0" cy="0"/>
        </a:xfrm>
      </p:grpSpPr>
      <p:sp>
        <p:nvSpPr>
          <p:cNvPr id="1503" name="Google Shape;1503;p9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4" name="Google Shape;1504;p94: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It’s time to embrace Continuous Monitoring.  And it’s the System Owner’s responsibility to make this happen.  The continuous monitoring plan needs to be executed if not already happening and actually become a program.  And with all programs, you need a program manager.  Without an individual dedicated to tracking the continuous monitoring activities, it is likely to fail.  This is something that organizations and System Owners need to consider. </a:t>
            </a:r>
            <a:endParaRPr/>
          </a:p>
        </p:txBody>
      </p:sp>
      <p:sp>
        <p:nvSpPr>
          <p:cNvPr id="1505" name="Google Shape;1505;p94: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1"/>
        <p:cNvGrpSpPr/>
        <p:nvPr/>
      </p:nvGrpSpPr>
      <p:grpSpPr>
        <a:xfrm>
          <a:off x="0" y="0"/>
          <a:ext cx="0" cy="0"/>
          <a:chOff x="0" y="0"/>
          <a:chExt cx="0" cy="0"/>
        </a:xfrm>
      </p:grpSpPr>
      <p:sp>
        <p:nvSpPr>
          <p:cNvPr id="1532" name="Google Shape;1532;p9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33" name="Google Shape;1533;p96: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The Continuous Monitoring program is discussed in the NIST SP 800-137.  Because it was written before DoD joined the RMF world, it is heavy on the federal “civil” side (supported via DHS) but it has good information on developing an ISCM program.</a:t>
            </a:r>
            <a:endParaRPr/>
          </a:p>
        </p:txBody>
      </p:sp>
      <p:sp>
        <p:nvSpPr>
          <p:cNvPr id="1534" name="Google Shape;1534;p96: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3"/>
        <p:cNvGrpSpPr/>
        <p:nvPr/>
      </p:nvGrpSpPr>
      <p:grpSpPr>
        <a:xfrm>
          <a:off x="0" y="0"/>
          <a:ext cx="0" cy="0"/>
          <a:chOff x="0" y="0"/>
          <a:chExt cx="0" cy="0"/>
        </a:xfrm>
      </p:grpSpPr>
      <p:sp>
        <p:nvSpPr>
          <p:cNvPr id="1524" name="Google Shape;1524;p9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25" name="Google Shape;1525;p95: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A critical step in an organization’s Risk Management Framework (RMF), gives organizational officials access to security-related information on demand, enabling timely risk management decisions, including authorization decisions. </a:t>
            </a:r>
            <a:endParaRPr/>
          </a:p>
          <a:p>
            <a:pPr marL="0" lvl="0" indent="0" algn="l" rtl="0">
              <a:spcBef>
                <a:spcPts val="360"/>
              </a:spcBef>
              <a:spcAft>
                <a:spcPts val="0"/>
              </a:spcAft>
              <a:buNone/>
            </a:pPr>
            <a:r>
              <a:rPr lang="en-US"/>
              <a:t>Frequent updates to security plans, security assessment reports, plans of action and milestones, hardware and software inventories, and other system information are also supported.</a:t>
            </a:r>
            <a:endParaRPr/>
          </a:p>
          <a:p>
            <a:pPr marL="0" lvl="0" indent="0" algn="l" rtl="0">
              <a:spcBef>
                <a:spcPts val="360"/>
              </a:spcBef>
              <a:spcAft>
                <a:spcPts val="0"/>
              </a:spcAft>
              <a:buNone/>
            </a:pPr>
            <a:r>
              <a:rPr lang="en-US"/>
              <a:t> ISCM is most effective when automated mechanisms are employed where possible for data collection and reporting. Effectiveness is further enhanced when the output is formatted to provide information that is specific, measurable, actionable, relevant, and timely. While this document encourages the use of automation, it is recognized that many aspects of ISCM programs are not easily automated. There will be monitoring of “paper” controls.</a:t>
            </a:r>
            <a:endParaRPr/>
          </a:p>
          <a:p>
            <a:pPr marL="0" lvl="0" indent="0" algn="l" rtl="0">
              <a:spcBef>
                <a:spcPts val="360"/>
              </a:spcBef>
              <a:spcAft>
                <a:spcPts val="0"/>
              </a:spcAft>
              <a:buNone/>
            </a:pPr>
            <a:endParaRPr/>
          </a:p>
        </p:txBody>
      </p:sp>
      <p:sp>
        <p:nvSpPr>
          <p:cNvPr id="1526" name="Google Shape;1526;p95: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0"/>
        <p:cNvGrpSpPr/>
        <p:nvPr/>
      </p:nvGrpSpPr>
      <p:grpSpPr>
        <a:xfrm>
          <a:off x="0" y="0"/>
          <a:ext cx="0" cy="0"/>
          <a:chOff x="0" y="0"/>
          <a:chExt cx="0" cy="0"/>
        </a:xfrm>
      </p:grpSpPr>
      <p:sp>
        <p:nvSpPr>
          <p:cNvPr id="1541" name="Google Shape;1541;p97: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42" name="Google Shape;1542;p97: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Taking the strategy developed in Step 2, its time to develop an ISCM program.  This information presented in this slide is pulled from the NIST SP 800-137.  The program should be formally established and implemented, kicking off the continuous monitoring activities.  There will be analysis of findings, especially those that fail or do not produce expected results.  Then risks will have to be considered.  There needs to be a reporting a tracking procedure built into the process.  The ISCM manager will constantly review and update the strategy – frequencies could change; methods of monitoring could change; new controls need to be added to expand the monitoring list.  As time passes, the goal is to add to the monitoring plan until a large percentage of the controls are being monitored – whether automated or manually – in order to obtain ongoing authorization.</a:t>
            </a:r>
            <a:endParaRPr/>
          </a:p>
          <a:p>
            <a:pPr marL="0" lvl="0" indent="0" algn="l" rtl="0">
              <a:spcBef>
                <a:spcPts val="360"/>
              </a:spcBef>
              <a:spcAft>
                <a:spcPts val="0"/>
              </a:spcAft>
              <a:buNone/>
            </a:pPr>
            <a:endParaRPr/>
          </a:p>
          <a:p>
            <a:pPr marL="0" lvl="0" indent="0" algn="l" rtl="0">
              <a:spcBef>
                <a:spcPts val="360"/>
              </a:spcBef>
              <a:spcAft>
                <a:spcPts val="0"/>
              </a:spcAft>
              <a:buNone/>
            </a:pPr>
            <a:endParaRPr/>
          </a:p>
          <a:p>
            <a:pPr marL="0" lvl="0" indent="0" algn="l" rtl="0">
              <a:spcBef>
                <a:spcPts val="360"/>
              </a:spcBef>
              <a:spcAft>
                <a:spcPts val="0"/>
              </a:spcAft>
              <a:buNone/>
            </a:pPr>
            <a:r>
              <a:rPr lang="en-US"/>
              <a:t>More information:</a:t>
            </a:r>
            <a:endParaRPr/>
          </a:p>
          <a:p>
            <a:pPr marL="0" lvl="0" indent="0" algn="l" rtl="0">
              <a:spcBef>
                <a:spcPts val="360"/>
              </a:spcBef>
              <a:spcAft>
                <a:spcPts val="0"/>
              </a:spcAft>
              <a:buNone/>
            </a:pPr>
            <a:r>
              <a:rPr lang="en-US"/>
              <a:t>From The output of a strategically designed and well-managed organization-wide ISCM program can be used to maintain a system’s authorization to operate and keep required system information and data (i.e., System Security Plan together with Risk Assessment Report, Security Assessment Report, and POAM) up to date on an ongoing basis. </a:t>
            </a:r>
            <a:endParaRPr/>
          </a:p>
          <a:p>
            <a:pPr marL="0" lvl="0" indent="0" algn="l" rtl="0">
              <a:spcBef>
                <a:spcPts val="360"/>
              </a:spcBef>
              <a:spcAft>
                <a:spcPts val="0"/>
              </a:spcAft>
              <a:buNone/>
            </a:pPr>
            <a:r>
              <a:rPr lang="en-US"/>
              <a:t>The authorizing official takes specific actions to reduce or eliminate vulnerabilities identified during the execution of the Risk Management Framework unless the vulnerabilities have been explicitly accepted as part of the authorization decision. In addition, the information system owner or common control provider establishes a disciplined, structured, and repeatable process to monitor the ongoing effectiveness of the deployed security controls and the progress of any actions taken to correct or eliminate weaknesses or deficiencies. The plan of action and milestones submitted by the information system owner is used by the authorizing official to monitor the progress in correcting deficiencies and weaknesses noted during the security control assessment. </a:t>
            </a:r>
            <a:endParaRPr/>
          </a:p>
          <a:p>
            <a:pPr marL="0" lvl="0" indent="0" algn="l" rtl="0">
              <a:spcBef>
                <a:spcPts val="360"/>
              </a:spcBef>
              <a:spcAft>
                <a:spcPts val="0"/>
              </a:spcAft>
              <a:buNone/>
            </a:pPr>
            <a:endParaRPr/>
          </a:p>
        </p:txBody>
      </p:sp>
      <p:sp>
        <p:nvSpPr>
          <p:cNvPr id="1543" name="Google Shape;1543;p97: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8"/>
        <p:cNvGrpSpPr/>
        <p:nvPr/>
      </p:nvGrpSpPr>
      <p:grpSpPr>
        <a:xfrm>
          <a:off x="0" y="0"/>
          <a:ext cx="0" cy="0"/>
          <a:chOff x="0" y="0"/>
          <a:chExt cx="0" cy="0"/>
        </a:xfrm>
      </p:grpSpPr>
      <p:sp>
        <p:nvSpPr>
          <p:cNvPr id="1559" name="Google Shape;1559;p9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60" name="Google Shape;1560;p99: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Published May 2020.  The next step for the future – assessment of the Information Security Continuous Monitoring program for an organization.  See next slide.</a:t>
            </a:r>
            <a:endParaRPr/>
          </a:p>
        </p:txBody>
      </p:sp>
      <p:sp>
        <p:nvSpPr>
          <p:cNvPr id="1561" name="Google Shape;1561;p99: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a:t>87</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6"/>
        <p:cNvGrpSpPr/>
        <p:nvPr/>
      </p:nvGrpSpPr>
      <p:grpSpPr>
        <a:xfrm>
          <a:off x="0" y="0"/>
          <a:ext cx="0" cy="0"/>
          <a:chOff x="0" y="0"/>
          <a:chExt cx="0" cy="0"/>
        </a:xfrm>
      </p:grpSpPr>
      <p:sp>
        <p:nvSpPr>
          <p:cNvPr id="1567" name="Google Shape;1567;p10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68" name="Google Shape;1568;p100: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This is very new and will most likely be utilized in the “civil” sector of the federal government first as they have been involved in RMF for many years.  The future will DoD remains to be seen.  But think about auditors who may eventually show up in your organization to evaluate the Continuous Monitoring program – what would you show them; do you have documented results; do you have a formal reporting process; who makes decisions regarding changes in the continuous monitoring strategy; who evaluates the results of continuous monitoring activities for risk determination, etc.  </a:t>
            </a:r>
            <a:endParaRPr/>
          </a:p>
        </p:txBody>
      </p:sp>
      <p:sp>
        <p:nvSpPr>
          <p:cNvPr id="1569" name="Google Shape;1569;p100: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3"/>
        <p:cNvGrpSpPr/>
        <p:nvPr/>
      </p:nvGrpSpPr>
      <p:grpSpPr>
        <a:xfrm>
          <a:off x="0" y="0"/>
          <a:ext cx="0" cy="0"/>
          <a:chOff x="0" y="0"/>
          <a:chExt cx="0" cy="0"/>
        </a:xfrm>
      </p:grpSpPr>
      <p:sp>
        <p:nvSpPr>
          <p:cNvPr id="1574" name="Google Shape;1574;p10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75" name="Google Shape;1575;p101: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Today most systems receive 3-year ATOs as in the past.  And the FISMA default is to still do a full review of controls on an annual basis.  So, controls not on the Continuous Monitoring Plan will still require an annual review and reporting up the chain.</a:t>
            </a:r>
            <a:endParaRPr/>
          </a:p>
        </p:txBody>
      </p:sp>
      <p:sp>
        <p:nvSpPr>
          <p:cNvPr id="1576" name="Google Shape;1576;p101: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1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71" name="Google Shape;571;p10: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This is an example of translation from the generic implementations provided in system descriptions (KS or 800-53) and turning them into a customized implementation statement for your system.  DO NOT cut and paste generic statements into your implementation plan.  (Note:  AODRs are watching for that.) Be specific for your own system.</a:t>
            </a:r>
            <a:endParaRPr/>
          </a:p>
          <a:p>
            <a:pPr marL="0" lvl="0" indent="0" algn="l" rtl="0">
              <a:spcBef>
                <a:spcPts val="360"/>
              </a:spcBef>
              <a:spcAft>
                <a:spcPts val="0"/>
              </a:spcAft>
              <a:buNone/>
            </a:pPr>
            <a:endParaRPr/>
          </a:p>
          <a:p>
            <a:pPr marL="0" lvl="0" indent="0" algn="l" rtl="0">
              <a:spcBef>
                <a:spcPts val="360"/>
              </a:spcBef>
              <a:spcAft>
                <a:spcPts val="0"/>
              </a:spcAft>
              <a:buNone/>
            </a:pPr>
            <a:r>
              <a:rPr lang="en-US"/>
              <a:t>Just look at the first two as an example.  Take the generic “develops, approves and maintains a list…” to the specific “List of individuals ..with access to Your Facility (XYZ) created by whom? (the ISSO – responsibility).  More responsibility – the System Owner signs.</a:t>
            </a:r>
            <a:endParaRPr/>
          </a:p>
          <a:p>
            <a:pPr marL="0" lvl="0" indent="0" algn="l" rtl="0">
              <a:spcBef>
                <a:spcPts val="360"/>
              </a:spcBef>
              <a:spcAft>
                <a:spcPts val="0"/>
              </a:spcAft>
              <a:buNone/>
            </a:pPr>
            <a:endParaRPr/>
          </a:p>
          <a:p>
            <a:pPr marL="0" lvl="0" indent="0" algn="l" rtl="0">
              <a:spcBef>
                <a:spcPts val="360"/>
              </a:spcBef>
              <a:spcAft>
                <a:spcPts val="0"/>
              </a:spcAft>
              <a:buNone/>
            </a:pPr>
            <a:r>
              <a:rPr lang="en-US"/>
              <a:t>The second generic statement talks about credentials.  You make it specific “XYZ Facility Physical Security Division updates the CAC (now I know the credential) and I know the location; the referenced SAAR form tells me something I need to examine and who signs this form (supervisor and ISSO – responsibility).</a:t>
            </a:r>
            <a:endParaRPr/>
          </a:p>
          <a:p>
            <a:pPr marL="0" lvl="0" indent="0" algn="l" rtl="0">
              <a:spcBef>
                <a:spcPts val="360"/>
              </a:spcBef>
              <a:spcAft>
                <a:spcPts val="0"/>
              </a:spcAft>
              <a:buNone/>
            </a:pPr>
            <a:endParaRPr/>
          </a:p>
        </p:txBody>
      </p:sp>
      <p:sp>
        <p:nvSpPr>
          <p:cNvPr id="572" name="Google Shape;572;p10: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9</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1"/>
        <p:cNvGrpSpPr/>
        <p:nvPr/>
      </p:nvGrpSpPr>
      <p:grpSpPr>
        <a:xfrm>
          <a:off x="0" y="0"/>
          <a:ext cx="0" cy="0"/>
          <a:chOff x="0" y="0"/>
          <a:chExt cx="0" cy="0"/>
        </a:xfrm>
      </p:grpSpPr>
      <p:sp>
        <p:nvSpPr>
          <p:cNvPr id="1582" name="Google Shape;1582;p10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83" name="Google Shape;1583;p102: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During the three years of sustainment, a lot of things can happen.  There are always new threats and vulnerabilities.  There is technology refresh and new hardware or software.  Sometimes there are changes in hosting environments.  Its important to keep documentation up to date to always reflect the current system status. </a:t>
            </a:r>
            <a:endParaRPr/>
          </a:p>
          <a:p>
            <a:pPr marL="0" lvl="0" indent="0" algn="l" rtl="0">
              <a:spcBef>
                <a:spcPts val="360"/>
              </a:spcBef>
              <a:spcAft>
                <a:spcPts val="0"/>
              </a:spcAft>
              <a:buNone/>
            </a:pPr>
            <a:r>
              <a:rPr lang="en-US"/>
              <a:t>Changes may affect the security controls currently in place or generate requirements for new security controls that were not needed previously</a:t>
            </a:r>
            <a:endParaRPr/>
          </a:p>
          <a:p>
            <a:pPr marL="0" lvl="0" indent="0" algn="l" rtl="0">
              <a:spcBef>
                <a:spcPts val="360"/>
              </a:spcBef>
              <a:spcAft>
                <a:spcPts val="0"/>
              </a:spcAft>
              <a:buNone/>
            </a:pPr>
            <a:r>
              <a:rPr lang="en-US"/>
              <a:t>An impact analysis conducted by the organization determines the extent to which proposed or actual changes can affect, or have affected, the security state of the system</a:t>
            </a:r>
            <a:endParaRPr/>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1584" name="Google Shape;1584;p102: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p10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91" name="Google Shape;1591;p103: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As the security assessment and authorization process becomes more dynamic in nature, relying to a greater degree on the continuous monitoring aspects of the process as an integrated and tightly coupled part of the system development life cycle, the ability to update the risk assessment report frequently becomes a critical aspect of an information security program. </a:t>
            </a:r>
            <a:endParaRPr/>
          </a:p>
          <a:p>
            <a:pPr marL="0" lvl="0" indent="0" algn="l" rtl="0">
              <a:spcBef>
                <a:spcPts val="360"/>
              </a:spcBef>
              <a:spcAft>
                <a:spcPts val="0"/>
              </a:spcAft>
              <a:buNone/>
            </a:pPr>
            <a:r>
              <a:rPr lang="en-US"/>
              <a:t>Status Reporting is a given in an organization and there will be tasks from above that will drive reporting.  It will happen.</a:t>
            </a:r>
            <a:endParaRPr/>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1592" name="Google Shape;1592;p103: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6"/>
        <p:cNvGrpSpPr/>
        <p:nvPr/>
      </p:nvGrpSpPr>
      <p:grpSpPr>
        <a:xfrm>
          <a:off x="0" y="0"/>
          <a:ext cx="0" cy="0"/>
          <a:chOff x="0" y="0"/>
          <a:chExt cx="0" cy="0"/>
        </a:xfrm>
      </p:grpSpPr>
      <p:sp>
        <p:nvSpPr>
          <p:cNvPr id="1597" name="Google Shape;1597;p10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98" name="Google Shape;1598;p104: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Monitoring frequencies (e.g., annually, quarterly, monthly, daily) are not static, and they are not uniform across all metrics. Security control assessment and monitoring frequencies, for example, are adjusted to support changes in organizational information systems or their environments of operation, including emerging information on security threats and vulnerabilities.</a:t>
            </a:r>
            <a:endParaRPr/>
          </a:p>
          <a:p>
            <a:pPr marL="0" lvl="0" indent="0" algn="l" rtl="0">
              <a:spcBef>
                <a:spcPts val="360"/>
              </a:spcBef>
              <a:spcAft>
                <a:spcPts val="0"/>
              </a:spcAft>
              <a:buNone/>
            </a:pPr>
            <a:r>
              <a:rPr lang="en-US"/>
              <a:t> The priorities for ISCM vary and are adjusted in response to security incidents, to identify problems with security control implementations, or to evaluate changes to systems and system components that are determined to have a significant impact on security. </a:t>
            </a:r>
            <a:endParaRPr/>
          </a:p>
          <a:p>
            <a:pPr marL="0" lvl="0" indent="0" algn="l" rtl="0">
              <a:spcBef>
                <a:spcPts val="360"/>
              </a:spcBef>
              <a:spcAft>
                <a:spcPts val="0"/>
              </a:spcAft>
              <a:buNone/>
            </a:pPr>
            <a:endParaRPr/>
          </a:p>
        </p:txBody>
      </p:sp>
      <p:sp>
        <p:nvSpPr>
          <p:cNvPr id="1599" name="Google Shape;1599;p104: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4"/>
        <p:cNvGrpSpPr/>
        <p:nvPr/>
      </p:nvGrpSpPr>
      <p:grpSpPr>
        <a:xfrm>
          <a:off x="0" y="0"/>
          <a:ext cx="0" cy="0"/>
          <a:chOff x="0" y="0"/>
          <a:chExt cx="0" cy="0"/>
        </a:xfrm>
      </p:grpSpPr>
      <p:sp>
        <p:nvSpPr>
          <p:cNvPr id="1605" name="Google Shape;1605;p10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06" name="Google Shape;1606;p105: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This may never happen in your career, but if it does, a plan must be developed for decommissioning.  It can take a very long time but if something is overlooked – such as a backup or media not sanitized then information spillage could occur later.  There are many set procedures for organizations to follow during decommissioning and this would need to be researched.</a:t>
            </a:r>
            <a:endParaRPr/>
          </a:p>
          <a:p>
            <a:pPr marL="0" lvl="0" indent="0" algn="l" rtl="0">
              <a:spcBef>
                <a:spcPts val="360"/>
              </a:spcBef>
              <a:spcAft>
                <a:spcPts val="0"/>
              </a:spcAft>
              <a:buNone/>
            </a:pPr>
            <a:endParaRPr/>
          </a:p>
          <a:p>
            <a:pPr marL="0" lvl="0" indent="0" algn="l" rtl="0">
              <a:spcBef>
                <a:spcPts val="360"/>
              </a:spcBef>
              <a:spcAft>
                <a:spcPts val="0"/>
              </a:spcAft>
              <a:buNone/>
            </a:pPr>
            <a:r>
              <a:rPr lang="en-US"/>
              <a:t>Supplemental Guidance: When a federal information system is removed from operation, a number of risk management related actions are required. </a:t>
            </a:r>
            <a:endParaRPr/>
          </a:p>
          <a:p>
            <a:pPr marL="0" lvl="0" indent="0" algn="l" rtl="0">
              <a:spcBef>
                <a:spcPts val="360"/>
              </a:spcBef>
              <a:spcAft>
                <a:spcPts val="0"/>
              </a:spcAft>
              <a:buNone/>
            </a:pPr>
            <a:r>
              <a:rPr lang="en-US"/>
              <a:t> Organizations ensure that all security controls addressing information system removal and decommissioning (e.g., media sanitization, configuration management and control) are implemented.</a:t>
            </a:r>
            <a:endParaRPr/>
          </a:p>
          <a:p>
            <a:pPr marL="0" lvl="0" indent="0" algn="l" rtl="0">
              <a:spcBef>
                <a:spcPts val="360"/>
              </a:spcBef>
              <a:spcAft>
                <a:spcPts val="0"/>
              </a:spcAft>
              <a:buNone/>
            </a:pPr>
            <a:r>
              <a:rPr lang="en-US"/>
              <a:t>  Organizational tracking and management systems (including inventory systems) are updated to indicate the specific information system components that are being removed from service. </a:t>
            </a:r>
            <a:endParaRPr/>
          </a:p>
          <a:p>
            <a:pPr marL="0" lvl="0" indent="0" algn="l" rtl="0">
              <a:spcBef>
                <a:spcPts val="360"/>
              </a:spcBef>
              <a:spcAft>
                <a:spcPts val="0"/>
              </a:spcAft>
              <a:buNone/>
            </a:pPr>
            <a:r>
              <a:rPr lang="en-US"/>
              <a:t> Security status reports reflect the new status of the information system.  Users and application owners hosted on the decommissioned information system are notified as appropriate, and any security control inheritance relationships are reviewed and assessed for impact.</a:t>
            </a:r>
            <a:endParaRPr/>
          </a:p>
          <a:p>
            <a:pPr marL="0" lvl="0" indent="0" algn="l" rtl="0">
              <a:spcBef>
                <a:spcPts val="360"/>
              </a:spcBef>
              <a:spcAft>
                <a:spcPts val="0"/>
              </a:spcAft>
              <a:buNone/>
            </a:pPr>
            <a:r>
              <a:rPr lang="en-US"/>
              <a:t>  This task also applies to subsystems that are removed from information systems or decommissioned.  </a:t>
            </a:r>
            <a:endParaRPr/>
          </a:p>
          <a:p>
            <a:pPr marL="0" lvl="0" indent="0" algn="l" rtl="0">
              <a:spcBef>
                <a:spcPts val="360"/>
              </a:spcBef>
              <a:spcAft>
                <a:spcPts val="0"/>
              </a:spcAft>
              <a:buNone/>
            </a:pPr>
            <a:r>
              <a:rPr lang="en-US"/>
              <a:t>The effects of the subsystem removal or decommissioning are assessed with respect to the overall operation of the information system where the subsystem resided, or in the case of dynamic subsystems, the information systems where the subsystems were actively employed.</a:t>
            </a:r>
            <a:endParaRPr/>
          </a:p>
        </p:txBody>
      </p:sp>
      <p:sp>
        <p:nvSpPr>
          <p:cNvPr id="1607" name="Google Shape;1607;p105: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1"/>
        <p:cNvGrpSpPr/>
        <p:nvPr/>
      </p:nvGrpSpPr>
      <p:grpSpPr>
        <a:xfrm>
          <a:off x="0" y="0"/>
          <a:ext cx="0" cy="0"/>
          <a:chOff x="0" y="0"/>
          <a:chExt cx="0" cy="0"/>
        </a:xfrm>
      </p:grpSpPr>
      <p:sp>
        <p:nvSpPr>
          <p:cNvPr id="1612" name="Google Shape;1612;p10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13" name="Google Shape;1613;p106: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It was stated very early in the week to keep folders with original information.  For example, in eMASS you cannot edit artifacts today.  That must be done outside of eMASS and then the artifact reloaded into the system.  Keep tight configuration controls on your original copies.</a:t>
            </a:r>
            <a:endParaRPr/>
          </a:p>
        </p:txBody>
      </p:sp>
      <p:sp>
        <p:nvSpPr>
          <p:cNvPr id="1614" name="Google Shape;1614;p106: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4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65" name="Google Shape;865;p40: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Taking controls that are a high priority risk for our system, we will develop a continuous monitoring plan to assess the health of these controls into the future and forever.</a:t>
            </a:r>
            <a:endParaRPr dirty="0"/>
          </a:p>
        </p:txBody>
      </p:sp>
      <p:sp>
        <p:nvSpPr>
          <p:cNvPr id="866" name="Google Shape;866;p4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95</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Tree>
    <p:extLst>
      <p:ext uri="{BB962C8B-B14F-4D97-AF65-F5344CB8AC3E}">
        <p14:creationId xmlns:p14="http://schemas.microsoft.com/office/powerpoint/2010/main" val="340130644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6"/>
        <p:cNvGrpSpPr/>
        <p:nvPr/>
      </p:nvGrpSpPr>
      <p:grpSpPr>
        <a:xfrm>
          <a:off x="0" y="0"/>
          <a:ext cx="0" cy="0"/>
          <a:chOff x="0" y="0"/>
          <a:chExt cx="0" cy="0"/>
        </a:xfrm>
      </p:grpSpPr>
      <p:sp>
        <p:nvSpPr>
          <p:cNvPr id="1627" name="Google Shape;1627;p10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8" name="Google Shape;1628;p108: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Here is your download of tasks from the KS.  Basically, keep up with configuration management and continuous monitoring.  Keep documents up to date; provide status up the chain and prepare a decommissioning plan if ever that happens for your system.</a:t>
            </a:r>
            <a:endParaRPr/>
          </a:p>
        </p:txBody>
      </p:sp>
      <p:sp>
        <p:nvSpPr>
          <p:cNvPr id="1629" name="Google Shape;1629;p108: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3"/>
        <p:cNvGrpSpPr/>
        <p:nvPr/>
      </p:nvGrpSpPr>
      <p:grpSpPr>
        <a:xfrm>
          <a:off x="0" y="0"/>
          <a:ext cx="0" cy="0"/>
          <a:chOff x="0" y="0"/>
          <a:chExt cx="0" cy="0"/>
        </a:xfrm>
      </p:grpSpPr>
      <p:sp>
        <p:nvSpPr>
          <p:cNvPr id="1634" name="Google Shape;1634;p10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35" name="Google Shape;1635;p109: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480"/>
              </a:spcBef>
              <a:spcAft>
                <a:spcPts val="0"/>
              </a:spcAft>
              <a:buSzPts val="1440"/>
              <a:buNone/>
            </a:pPr>
            <a:r>
              <a:rPr lang="en-US" dirty="0"/>
              <a:t>              What are some of the tasks that take place during this final step of RMF?</a:t>
            </a:r>
          </a:p>
          <a:p>
            <a:pPr marL="533400" marR="0" indent="0">
              <a:spcBef>
                <a:spcPts val="215"/>
              </a:spcBef>
              <a:spcAft>
                <a:spcPts val="0"/>
              </a:spcAft>
              <a:tabLst>
                <a:tab pos="533400" algn="l"/>
              </a:tabLst>
            </a:pPr>
            <a:r>
              <a:rPr lang="en-US" sz="1200" b="1" dirty="0">
                <a:effectLst/>
                <a:latin typeface="Calibri" panose="020F0502020204030204" pitchFamily="34" charset="0"/>
                <a:ea typeface="Calibri" panose="020F0502020204030204" pitchFamily="34" charset="0"/>
              </a:rPr>
              <a:t>ANSWER: </a:t>
            </a:r>
            <a:r>
              <a:rPr lang="en-US" sz="1200" dirty="0">
                <a:effectLst/>
                <a:latin typeface="Calibri" panose="020F0502020204030204" pitchFamily="34" charset="0"/>
                <a:ea typeface="Calibri" panose="020F0502020204030204" pitchFamily="34" charset="0"/>
              </a:rPr>
              <a:t>Determining impact of changes to the system; Keeping documentation such as security plan, SAR and POAM updated; at a minimum annual assessment of controls but hopefully more frequent assessment with a continuous monitoring strategy; conduct remediation; Report status; implement decommissioning if applicable</a:t>
            </a:r>
          </a:p>
          <a:p>
            <a:pPr marL="533400" marR="0" indent="0">
              <a:spcBef>
                <a:spcPts val="215"/>
              </a:spcBef>
              <a:spcAft>
                <a:spcPts val="0"/>
              </a:spcAft>
              <a:tabLst>
                <a:tab pos="533400" algn="l"/>
              </a:tabLst>
            </a:pPr>
            <a:endParaRPr lang="en-US" sz="1200" dirty="0">
              <a:effectLst/>
              <a:latin typeface="Calibri" panose="020F0502020204030204" pitchFamily="34" charset="0"/>
              <a:ea typeface="Calibri" panose="020F0502020204030204" pitchFamily="34" charset="0"/>
            </a:endParaRPr>
          </a:p>
          <a:p>
            <a:pPr marL="457200" marR="201930" lvl="1" indent="0" algn="l" defTabSz="914400" rtl="0" eaLnBrk="1" fontAlgn="auto" latinLnBrk="0" hangingPunct="1">
              <a:lnSpc>
                <a:spcPct val="115000"/>
              </a:lnSpc>
              <a:spcBef>
                <a:spcPts val="0"/>
              </a:spcBef>
              <a:spcAft>
                <a:spcPts val="0"/>
              </a:spcAft>
              <a:buClr>
                <a:srgbClr val="000000"/>
              </a:buClr>
              <a:buSzPts val="1400"/>
              <a:buFont typeface="+mj-lt"/>
              <a:buNone/>
              <a:tabLst>
                <a:tab pos="533400" algn="l"/>
              </a:tabLst>
              <a:defRPr/>
            </a:pPr>
            <a:r>
              <a:rPr lang="en-US" dirty="0"/>
              <a:t>What are some of the ways an ISCM program can support the notion of ongoing authorization? </a:t>
            </a:r>
          </a:p>
          <a:p>
            <a:pPr marL="457200" marR="201930" lvl="1" indent="0" algn="l" defTabSz="914400" rtl="0" eaLnBrk="1" fontAlgn="auto" latinLnBrk="0" hangingPunct="1">
              <a:lnSpc>
                <a:spcPct val="115000"/>
              </a:lnSpc>
              <a:spcBef>
                <a:spcPts val="0"/>
              </a:spcBef>
              <a:spcAft>
                <a:spcPts val="0"/>
              </a:spcAft>
              <a:buClr>
                <a:srgbClr val="000000"/>
              </a:buClr>
              <a:buSzPts val="1400"/>
              <a:buFont typeface="+mj-lt"/>
              <a:buNone/>
              <a:tabLst>
                <a:tab pos="533400" algn="l"/>
              </a:tabLst>
              <a:defRPr/>
            </a:pPr>
            <a:r>
              <a:rPr lang="en-US" b="1" dirty="0"/>
              <a:t>ANSWER:  </a:t>
            </a:r>
            <a:r>
              <a:rPr lang="en-US" b="0" dirty="0"/>
              <a:t>Maintain on-demand visibility into an organization’s security posture, drives program strategy and plan to ensure change is managed, reporting and documentation facilitates program insight.  Enables AOAODR, SISO and risk executive (function) to collaborate on remediation or reauthorization.</a:t>
            </a:r>
            <a:endParaRPr lang="en-US" b="1" dirty="0"/>
          </a:p>
        </p:txBody>
      </p:sp>
      <p:sp>
        <p:nvSpPr>
          <p:cNvPr id="1636" name="Google Shape;1636;p109: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6"/>
        <p:cNvGrpSpPr/>
        <p:nvPr/>
      </p:nvGrpSpPr>
      <p:grpSpPr>
        <a:xfrm>
          <a:off x="0" y="0"/>
          <a:ext cx="0" cy="0"/>
          <a:chOff x="0" y="0"/>
          <a:chExt cx="0" cy="0"/>
        </a:xfrm>
      </p:grpSpPr>
      <p:sp>
        <p:nvSpPr>
          <p:cNvPr id="1457" name="Google Shape;1457;p9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58" name="Google Shape;1458;p90: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If time, have the students complete this final activity in the Participants Activities Guide.</a:t>
            </a:r>
            <a:endParaRPr dirty="0"/>
          </a:p>
        </p:txBody>
      </p:sp>
      <p:sp>
        <p:nvSpPr>
          <p:cNvPr id="1459" name="Google Shape;1459;p90: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98</a:t>
            </a:fld>
            <a:endParaRPr sz="120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75979996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5"/>
        <p:cNvGrpSpPr/>
        <p:nvPr/>
      </p:nvGrpSpPr>
      <p:grpSpPr>
        <a:xfrm>
          <a:off x="0" y="0"/>
          <a:ext cx="0" cy="0"/>
          <a:chOff x="0" y="0"/>
          <a:chExt cx="0" cy="0"/>
        </a:xfrm>
      </p:grpSpPr>
      <p:sp>
        <p:nvSpPr>
          <p:cNvPr id="1736" name="Google Shape;1736;p120: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lvl="0" indent="0" algn="r" rtl="0">
              <a:spcBef>
                <a:spcPts val="0"/>
              </a:spcBef>
              <a:spcAft>
                <a:spcPts val="0"/>
              </a:spcAft>
              <a:buNone/>
            </a:pPr>
            <a:fld id="{00000000-1234-1234-1234-123412341234}" type="slidenum">
              <a:rPr lang="en-US"/>
              <a:t>99</a:t>
            </a:fld>
            <a:endParaRPr/>
          </a:p>
        </p:txBody>
      </p:sp>
      <p:sp>
        <p:nvSpPr>
          <p:cNvPr id="1737" name="Google Shape;1737;p120:notes"/>
          <p:cNvSpPr txBox="1"/>
          <p:nvPr/>
        </p:nvSpPr>
        <p:spPr>
          <a:xfrm>
            <a:off x="3761234" y="8477100"/>
            <a:ext cx="2873525" cy="446163"/>
          </a:xfrm>
          <a:prstGeom prst="rect">
            <a:avLst/>
          </a:prstGeom>
          <a:noFill/>
          <a:ln>
            <a:noFill/>
          </a:ln>
        </p:spPr>
        <p:txBody>
          <a:bodyPr spcFirstLastPara="1" wrap="square" lIns="88875" tIns="44425" rIns="88875" bIns="4442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Tahoma"/>
                <a:ea typeface="Tahoma"/>
                <a:cs typeface="Tahoma"/>
                <a:sym typeface="Tahoma"/>
              </a:rPr>
              <a:t>99</a:t>
            </a:fld>
            <a:endParaRPr sz="1200">
              <a:solidFill>
                <a:schemeClr val="dk1"/>
              </a:solidFill>
              <a:latin typeface="Tahoma"/>
              <a:ea typeface="Tahoma"/>
              <a:cs typeface="Tahoma"/>
              <a:sym typeface="Tahoma"/>
            </a:endParaRPr>
          </a:p>
        </p:txBody>
      </p:sp>
      <p:sp>
        <p:nvSpPr>
          <p:cNvPr id="1738" name="Google Shape;1738;p120:notes"/>
          <p:cNvSpPr txBox="1"/>
          <p:nvPr/>
        </p:nvSpPr>
        <p:spPr>
          <a:xfrm>
            <a:off x="3761234" y="8477100"/>
            <a:ext cx="2873525" cy="446163"/>
          </a:xfrm>
          <a:prstGeom prst="rect">
            <a:avLst/>
          </a:prstGeom>
          <a:noFill/>
          <a:ln>
            <a:noFill/>
          </a:ln>
        </p:spPr>
        <p:txBody>
          <a:bodyPr spcFirstLastPara="1" wrap="square" lIns="88875" tIns="44425" rIns="88875" bIns="4442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Tahoma"/>
                <a:ea typeface="Tahoma"/>
                <a:cs typeface="Tahoma"/>
                <a:sym typeface="Tahoma"/>
              </a:rPr>
              <a:t>99</a:t>
            </a:fld>
            <a:endParaRPr sz="1200">
              <a:solidFill>
                <a:schemeClr val="dk1"/>
              </a:solidFill>
              <a:latin typeface="Tahoma"/>
              <a:ea typeface="Tahoma"/>
              <a:cs typeface="Tahoma"/>
              <a:sym typeface="Tahoma"/>
            </a:endParaRPr>
          </a:p>
        </p:txBody>
      </p:sp>
      <p:sp>
        <p:nvSpPr>
          <p:cNvPr id="1739" name="Google Shape;1739;p120:notes"/>
          <p:cNvSpPr txBox="1"/>
          <p:nvPr/>
        </p:nvSpPr>
        <p:spPr>
          <a:xfrm>
            <a:off x="3761234" y="8477100"/>
            <a:ext cx="2873525" cy="446163"/>
          </a:xfrm>
          <a:prstGeom prst="rect">
            <a:avLst/>
          </a:prstGeom>
          <a:noFill/>
          <a:ln>
            <a:noFill/>
          </a:ln>
        </p:spPr>
        <p:txBody>
          <a:bodyPr spcFirstLastPara="1" wrap="square" lIns="88875" tIns="44425" rIns="88875" bIns="4442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Tahoma"/>
                <a:ea typeface="Tahoma"/>
                <a:cs typeface="Tahoma"/>
                <a:sym typeface="Tahoma"/>
              </a:rPr>
              <a:t>99</a:t>
            </a:fld>
            <a:endParaRPr sz="1200">
              <a:solidFill>
                <a:schemeClr val="dk1"/>
              </a:solidFill>
              <a:latin typeface="Tahoma"/>
              <a:ea typeface="Tahoma"/>
              <a:cs typeface="Tahoma"/>
              <a:sym typeface="Tahoma"/>
            </a:endParaRPr>
          </a:p>
        </p:txBody>
      </p:sp>
      <p:sp>
        <p:nvSpPr>
          <p:cNvPr id="1740" name="Google Shape;1740;p12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41" name="Google Shape;1741;p120: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a:t>Please email us and let us know what you liked about the course, what you would like to see added, and anything you want to share.  We would love to hear from you.</a:t>
            </a:r>
            <a:endParaRPr/>
          </a:p>
          <a:p>
            <a:pPr marL="0" lvl="0" indent="0" algn="l" rtl="0">
              <a:spcBef>
                <a:spcPts val="0"/>
              </a:spcBef>
              <a:spcAft>
                <a:spcPts val="0"/>
              </a:spcAft>
              <a:buNone/>
            </a:pPr>
            <a:r>
              <a:rPr lang="en-US"/>
              <a:t>Instructor is required to provide the post course link – https://rmf.org/postcourse – to all students.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742" name="Google Shape;1742;p120:notes"/>
          <p:cNvSpPr txBox="1">
            <a:spLocks noGrp="1"/>
          </p:cNvSpPr>
          <p:nvPr>
            <p:ph type="ftr" idx="11"/>
          </p:nvPr>
        </p:nvSpPr>
        <p:spPr>
          <a:xfrm>
            <a:off x="0" y="8901113"/>
            <a:ext cx="3067050" cy="466725"/>
          </a:xfrm>
          <a:prstGeom prst="rect">
            <a:avLst/>
          </a:prstGeom>
          <a:noFill/>
          <a:ln>
            <a:noFill/>
          </a:ln>
        </p:spPr>
        <p:txBody>
          <a:bodyPr spcFirstLastPara="1" wrap="square" lIns="93950" tIns="46975" rIns="93950" bIns="46975" anchor="b" anchorCtr="0">
            <a:noAutofit/>
          </a:bodyPr>
          <a:lstStyle/>
          <a:p>
            <a:pPr marL="0" lvl="0" indent="0" algn="l" rtl="0">
              <a:spcBef>
                <a:spcPts val="0"/>
              </a:spcBef>
              <a:spcAft>
                <a:spcPts val="0"/>
              </a:spcAft>
              <a:buNone/>
            </a:pPr>
            <a:r>
              <a:rPr lang="en-US"/>
              <a:t>2017</a:t>
            </a: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0.png"/><Relationship Id="rId4"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s>
</file>

<file path=ppt/slideLayouts/_rels/slideLayout5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1.xml"/><Relationship Id="rId1" Type="http://schemas.openxmlformats.org/officeDocument/2006/relationships/tags" Target="../tags/tag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3.xml"/><Relationship Id="rId1" Type="http://schemas.openxmlformats.org/officeDocument/2006/relationships/tags" Target="../tags/tag1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5.xml"/><Relationship Id="rId1" Type="http://schemas.openxmlformats.org/officeDocument/2006/relationships/tags" Target="../tags/tag1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7.xml"/><Relationship Id="rId1" Type="http://schemas.openxmlformats.org/officeDocument/2006/relationships/tags" Target="../tags/tag1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xml"/><Relationship Id="rId1" Type="http://schemas.openxmlformats.org/officeDocument/2006/relationships/tags" Target="../tags/tag1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6.png"/><Relationship Id="rId4"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7.xml"/><Relationship Id="rId1" Type="http://schemas.openxmlformats.org/officeDocument/2006/relationships/tags" Target="../tags/tag2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7.png"/><Relationship Id="rId5" Type="http://schemas.openxmlformats.org/officeDocument/2006/relationships/slideMaster" Target="../slideMasters/slideMaster3.xml"/><Relationship Id="rId4" Type="http://schemas.openxmlformats.org/officeDocument/2006/relationships/tags" Target="../tags/tag34.xml"/></Relationships>
</file>

<file path=ppt/slideLayouts/_rels/slideLayout8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Master" Target="../slideMasters/slideMaster3.xml"/><Relationship Id="rId5" Type="http://schemas.openxmlformats.org/officeDocument/2006/relationships/tags" Target="../tags/tag39.xml"/><Relationship Id="rId4" Type="http://schemas.openxmlformats.org/officeDocument/2006/relationships/tags" Target="../tags/tag38.xml"/></Relationships>
</file>

<file path=ppt/slideLayouts/_rels/slideLayout8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Master" Target="../slideMasters/slideMaster3.xml"/><Relationship Id="rId5" Type="http://schemas.openxmlformats.org/officeDocument/2006/relationships/tags" Target="../tags/tag44.xml"/><Relationship Id="rId4" Type="http://schemas.openxmlformats.org/officeDocument/2006/relationships/tags" Target="../tags/tag43.xml"/></Relationships>
</file>

<file path=ppt/slideLayouts/_rels/slideLayout8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6.xml"/><Relationship Id="rId1" Type="http://schemas.openxmlformats.org/officeDocument/2006/relationships/tags" Target="../tags/tag4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10.png"/><Relationship Id="rId4"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image" Target="../media/image10.png"/></Relationships>
</file>

<file path=ppt/slideLayouts/_rels/slideLayout8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5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5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55.xml"/><Relationship Id="rId1" Type="http://schemas.openxmlformats.org/officeDocument/2006/relationships/tags" Target="../tags/tag54.xml"/></Relationships>
</file>

<file path=ppt/slideLayouts/_rels/slideLayout97.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hemeOverride" Target="../theme/themeOverride1.xml"/><Relationship Id="rId5" Type="http://schemas.openxmlformats.org/officeDocument/2006/relationships/image" Target="../media/image9.jpg"/><Relationship Id="rId4"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61.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pic>
        <p:nvPicPr>
          <p:cNvPr id="14" name="Google Shape;14;p122" descr="World strategy.png"/>
          <p:cNvPicPr preferRelativeResize="0"/>
          <p:nvPr/>
        </p:nvPicPr>
        <p:blipFill rotWithShape="1">
          <a:blip r:embed="rId2">
            <a:alphaModFix/>
          </a:blip>
          <a:srcRect b="14485"/>
          <a:stretch/>
        </p:blipFill>
        <p:spPr>
          <a:xfrm>
            <a:off x="0" y="0"/>
            <a:ext cx="9144000" cy="5867400"/>
          </a:xfrm>
          <a:prstGeom prst="rect">
            <a:avLst/>
          </a:prstGeom>
          <a:noFill/>
          <a:ln>
            <a:noFill/>
          </a:ln>
        </p:spPr>
      </p:pic>
      <p:pic>
        <p:nvPicPr>
          <p:cNvPr id="15" name="Google Shape;15;p122"/>
          <p:cNvPicPr preferRelativeResize="0"/>
          <p:nvPr/>
        </p:nvPicPr>
        <p:blipFill rotWithShape="1">
          <a:blip r:embed="rId3">
            <a:alphaModFix/>
          </a:blip>
          <a:srcRect/>
          <a:stretch/>
        </p:blipFill>
        <p:spPr>
          <a:xfrm>
            <a:off x="228600" y="6026150"/>
            <a:ext cx="2333625" cy="527050"/>
          </a:xfrm>
          <a:prstGeom prst="rect">
            <a:avLst/>
          </a:prstGeom>
          <a:noFill/>
          <a:ln>
            <a:noFill/>
          </a:ln>
        </p:spPr>
      </p:pic>
      <p:sp>
        <p:nvSpPr>
          <p:cNvPr id="16" name="Google Shape;16;p122"/>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400" b="0" i="0" u="none" strike="noStrike" cap="none">
                <a:solidFill>
                  <a:srgbClr val="C00000"/>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rgbClr val="C00000"/>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rgbClr val="C00000"/>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rgbClr val="C00000"/>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rgbClr val="C00000"/>
                </a:solidFill>
                <a:latin typeface="Tahoma"/>
                <a:ea typeface="Tahoma"/>
                <a:cs typeface="Tahoma"/>
                <a:sym typeface="Tahoma"/>
              </a:defRPr>
            </a:lvl5pPr>
            <a:lvl6pPr marR="0" lvl="5" algn="l" rtl="0">
              <a:spcBef>
                <a:spcPts val="0"/>
              </a:spcBef>
              <a:spcAft>
                <a:spcPts val="0"/>
              </a:spcAft>
              <a:buSzPts val="1400"/>
              <a:buNone/>
              <a:defRPr sz="4400" b="0" i="0" u="none" strike="noStrike" cap="none">
                <a:solidFill>
                  <a:schemeClr val="dk2"/>
                </a:solidFill>
                <a:latin typeface="Tahoma"/>
                <a:ea typeface="Tahoma"/>
                <a:cs typeface="Tahoma"/>
                <a:sym typeface="Tahoma"/>
              </a:defRPr>
            </a:lvl6pPr>
            <a:lvl7pPr marR="0" lvl="6" algn="l" rtl="0">
              <a:spcBef>
                <a:spcPts val="0"/>
              </a:spcBef>
              <a:spcAft>
                <a:spcPts val="0"/>
              </a:spcAft>
              <a:buSzPts val="1400"/>
              <a:buNone/>
              <a:defRPr sz="4400" b="0" i="0" u="none" strike="noStrike" cap="none">
                <a:solidFill>
                  <a:schemeClr val="dk2"/>
                </a:solidFill>
                <a:latin typeface="Tahoma"/>
                <a:ea typeface="Tahoma"/>
                <a:cs typeface="Tahoma"/>
                <a:sym typeface="Tahoma"/>
              </a:defRPr>
            </a:lvl7pPr>
            <a:lvl8pPr marR="0" lvl="7" algn="l" rtl="0">
              <a:spcBef>
                <a:spcPts val="0"/>
              </a:spcBef>
              <a:spcAft>
                <a:spcPts val="0"/>
              </a:spcAft>
              <a:buSzPts val="1400"/>
              <a:buNone/>
              <a:defRPr sz="4400" b="0" i="0" u="none" strike="noStrike" cap="none">
                <a:solidFill>
                  <a:schemeClr val="dk2"/>
                </a:solidFill>
                <a:latin typeface="Tahoma"/>
                <a:ea typeface="Tahoma"/>
                <a:cs typeface="Tahoma"/>
                <a:sym typeface="Tahoma"/>
              </a:defRPr>
            </a:lvl8pPr>
            <a:lvl9pPr marR="0" lvl="8" algn="l" rtl="0">
              <a:spcBef>
                <a:spcPts val="0"/>
              </a:spcBef>
              <a:spcAft>
                <a:spcPts val="0"/>
              </a:spcAft>
              <a:buSzPts val="1400"/>
              <a:buNone/>
              <a:defRPr sz="4400" b="0" i="0" u="none" strike="noStrike" cap="none">
                <a:solidFill>
                  <a:schemeClr val="dk2"/>
                </a:solidFill>
                <a:latin typeface="Tahoma"/>
                <a:ea typeface="Tahoma"/>
                <a:cs typeface="Tahoma"/>
                <a:sym typeface="Tahoma"/>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63"/>
        <p:cNvGrpSpPr/>
        <p:nvPr/>
      </p:nvGrpSpPr>
      <p:grpSpPr>
        <a:xfrm>
          <a:off x="0" y="0"/>
          <a:ext cx="0" cy="0"/>
          <a:chOff x="0" y="0"/>
          <a:chExt cx="0" cy="0"/>
        </a:xfrm>
      </p:grpSpPr>
      <p:sp>
        <p:nvSpPr>
          <p:cNvPr id="64" name="Google Shape;64;p132"/>
          <p:cNvSpPr txBox="1">
            <a:spLocks noGrp="1"/>
          </p:cNvSpPr>
          <p:nvPr>
            <p:ph type="body" idx="1"/>
          </p:nvPr>
        </p:nvSpPr>
        <p:spPr>
          <a:xfrm>
            <a:off x="486570" y="1371600"/>
            <a:ext cx="8200231"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13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Two Content" type="twoObj">
  <p:cSld name="TWO_OBJECTS">
    <p:spTree>
      <p:nvGrpSpPr>
        <p:cNvPr id="1" name="Shape 66"/>
        <p:cNvGrpSpPr/>
        <p:nvPr/>
      </p:nvGrpSpPr>
      <p:grpSpPr>
        <a:xfrm>
          <a:off x="0" y="0"/>
          <a:ext cx="0" cy="0"/>
          <a:chOff x="0" y="0"/>
          <a:chExt cx="0" cy="0"/>
        </a:xfrm>
      </p:grpSpPr>
      <p:sp>
        <p:nvSpPr>
          <p:cNvPr id="67" name="Google Shape;67;p13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133"/>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133"/>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9_Title and Content">
  <p:cSld name="9_Title and Content">
    <p:spTree>
      <p:nvGrpSpPr>
        <p:cNvPr id="1" name="Shape 70"/>
        <p:cNvGrpSpPr/>
        <p:nvPr/>
      </p:nvGrpSpPr>
      <p:grpSpPr>
        <a:xfrm>
          <a:off x="0" y="0"/>
          <a:ext cx="0" cy="0"/>
          <a:chOff x="0" y="0"/>
          <a:chExt cx="0" cy="0"/>
        </a:xfrm>
      </p:grpSpPr>
      <p:sp>
        <p:nvSpPr>
          <p:cNvPr id="71" name="Google Shape;71;p134"/>
          <p:cNvSpPr txBox="1">
            <a:spLocks noGrp="1"/>
          </p:cNvSpPr>
          <p:nvPr>
            <p:ph type="body" idx="1"/>
          </p:nvPr>
        </p:nvSpPr>
        <p:spPr>
          <a:xfrm>
            <a:off x="457200" y="1295400"/>
            <a:ext cx="5791200" cy="47244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312419" algn="l">
              <a:spcBef>
                <a:spcPts val="480"/>
              </a:spcBef>
              <a:spcAft>
                <a:spcPts val="0"/>
              </a:spcAft>
              <a:buSzPts val="1320"/>
              <a:buChar char="■"/>
              <a:defRPr sz="24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13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6_Title and Content">
  <p:cSld name="16_Title and Content">
    <p:spTree>
      <p:nvGrpSpPr>
        <p:cNvPr id="1" name="Shape 73"/>
        <p:cNvGrpSpPr/>
        <p:nvPr/>
      </p:nvGrpSpPr>
      <p:grpSpPr>
        <a:xfrm>
          <a:off x="0" y="0"/>
          <a:ext cx="0" cy="0"/>
          <a:chOff x="0" y="0"/>
          <a:chExt cx="0" cy="0"/>
        </a:xfrm>
      </p:grpSpPr>
      <p:sp>
        <p:nvSpPr>
          <p:cNvPr id="74" name="Google Shape;74;p135"/>
          <p:cNvSpPr txBox="1">
            <a:spLocks noGrp="1"/>
          </p:cNvSpPr>
          <p:nvPr>
            <p:ph type="body" idx="1"/>
          </p:nvPr>
        </p:nvSpPr>
        <p:spPr>
          <a:xfrm>
            <a:off x="533400" y="1295400"/>
            <a:ext cx="5943600" cy="51054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3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4_Custom Layout">
  <p:cSld name="4_Custom Layout">
    <p:spTree>
      <p:nvGrpSpPr>
        <p:cNvPr id="1" name="Shape 76"/>
        <p:cNvGrpSpPr/>
        <p:nvPr/>
      </p:nvGrpSpPr>
      <p:grpSpPr>
        <a:xfrm>
          <a:off x="0" y="0"/>
          <a:ext cx="0" cy="0"/>
          <a:chOff x="0" y="0"/>
          <a:chExt cx="0" cy="0"/>
        </a:xfrm>
      </p:grpSpPr>
      <p:sp>
        <p:nvSpPr>
          <p:cNvPr id="77" name="Google Shape;77;p136"/>
          <p:cNvSpPr txBox="1">
            <a:spLocks noGrp="1"/>
          </p:cNvSpPr>
          <p:nvPr>
            <p:ph type="body" idx="1"/>
          </p:nvPr>
        </p:nvSpPr>
        <p:spPr>
          <a:xfrm>
            <a:off x="533401" y="1371602"/>
            <a:ext cx="5675312" cy="264874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36"/>
          <p:cNvSpPr txBox="1">
            <a:spLocks noGrp="1"/>
          </p:cNvSpPr>
          <p:nvPr>
            <p:ph type="body" idx="2"/>
          </p:nvPr>
        </p:nvSpPr>
        <p:spPr>
          <a:xfrm>
            <a:off x="533401" y="4020345"/>
            <a:ext cx="7634287" cy="2151857"/>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13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5_Title and Content">
  <p:cSld name="15_Title and Content">
    <p:spTree>
      <p:nvGrpSpPr>
        <p:cNvPr id="1" name="Shape 83"/>
        <p:cNvGrpSpPr/>
        <p:nvPr/>
      </p:nvGrpSpPr>
      <p:grpSpPr>
        <a:xfrm>
          <a:off x="0" y="0"/>
          <a:ext cx="0" cy="0"/>
          <a:chOff x="0" y="0"/>
          <a:chExt cx="0" cy="0"/>
        </a:xfrm>
      </p:grpSpPr>
      <p:sp>
        <p:nvSpPr>
          <p:cNvPr id="84" name="Google Shape;84;p138"/>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13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6"/>
        <p:cNvGrpSpPr/>
        <p:nvPr/>
      </p:nvGrpSpPr>
      <p:grpSpPr>
        <a:xfrm>
          <a:off x="0" y="0"/>
          <a:ext cx="0" cy="0"/>
          <a:chOff x="0" y="0"/>
          <a:chExt cx="0" cy="0"/>
        </a:xfrm>
      </p:grpSpPr>
      <p:sp>
        <p:nvSpPr>
          <p:cNvPr id="87" name="Google Shape;87;p139"/>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312419" algn="l">
              <a:spcBef>
                <a:spcPts val="480"/>
              </a:spcBef>
              <a:spcAft>
                <a:spcPts val="0"/>
              </a:spcAft>
              <a:buSzPts val="1320"/>
              <a:buChar char="■"/>
              <a:defRPr sz="24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3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8_Custom Layout">
  <p:cSld name="8_Custom Layout">
    <p:spTree>
      <p:nvGrpSpPr>
        <p:cNvPr id="1" name="Shape 89"/>
        <p:cNvGrpSpPr/>
        <p:nvPr/>
      </p:nvGrpSpPr>
      <p:grpSpPr>
        <a:xfrm>
          <a:off x="0" y="0"/>
          <a:ext cx="0" cy="0"/>
          <a:chOff x="0" y="0"/>
          <a:chExt cx="0" cy="0"/>
        </a:xfrm>
      </p:grpSpPr>
      <p:pic>
        <p:nvPicPr>
          <p:cNvPr id="90" name="Google Shape;90;p140" descr="At the Heart of the Matter - Engagement"/>
          <p:cNvPicPr preferRelativeResize="0"/>
          <p:nvPr/>
        </p:nvPicPr>
        <p:blipFill rotWithShape="1">
          <a:blip r:embed="rId2">
            <a:alphaModFix/>
          </a:blip>
          <a:srcRect/>
          <a:stretch/>
        </p:blipFill>
        <p:spPr>
          <a:xfrm>
            <a:off x="6272213" y="2609850"/>
            <a:ext cx="2833687" cy="2955925"/>
          </a:xfrm>
          <a:prstGeom prst="rect">
            <a:avLst/>
          </a:prstGeom>
          <a:noFill/>
          <a:ln>
            <a:noFill/>
          </a:ln>
        </p:spPr>
      </p:pic>
      <p:sp>
        <p:nvSpPr>
          <p:cNvPr id="91" name="Google Shape;91;p140"/>
          <p:cNvSpPr txBox="1">
            <a:spLocks noGrp="1"/>
          </p:cNvSpPr>
          <p:nvPr>
            <p:ph type="body" idx="1"/>
          </p:nvPr>
        </p:nvSpPr>
        <p:spPr>
          <a:xfrm>
            <a:off x="533400" y="1620844"/>
            <a:ext cx="6019800" cy="4932357"/>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14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140"/>
          <p:cNvSpPr txBox="1">
            <a:spLocks noGrp="1"/>
          </p:cNvSpPr>
          <p:nvPr>
            <p:ph type="ftr" idx="11"/>
          </p:nvPr>
        </p:nvSpPr>
        <p:spPr>
          <a:xfrm>
            <a:off x="1588" y="6384925"/>
            <a:ext cx="808037"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400" b="0" i="0" u="none" strike="noStrike" cap="none">
                <a:solidFill>
                  <a:srgbClr val="FFFFFF"/>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5_Title and Content">
  <p:cSld name="5_Title and Content">
    <p:spTree>
      <p:nvGrpSpPr>
        <p:cNvPr id="1" name="Shape 94"/>
        <p:cNvGrpSpPr/>
        <p:nvPr/>
      </p:nvGrpSpPr>
      <p:grpSpPr>
        <a:xfrm>
          <a:off x="0" y="0"/>
          <a:ext cx="0" cy="0"/>
          <a:chOff x="0" y="0"/>
          <a:chExt cx="0" cy="0"/>
        </a:xfrm>
      </p:grpSpPr>
      <p:pic>
        <p:nvPicPr>
          <p:cNvPr id="95" name="Google Shape;95;p141" descr="File:Book Hexagonal Icon.svg"/>
          <p:cNvPicPr preferRelativeResize="0"/>
          <p:nvPr/>
        </p:nvPicPr>
        <p:blipFill rotWithShape="1">
          <a:blip r:embed="rId2">
            <a:alphaModFix/>
          </a:blip>
          <a:srcRect/>
          <a:stretch/>
        </p:blipFill>
        <p:spPr>
          <a:xfrm>
            <a:off x="8001000" y="6248400"/>
            <a:ext cx="762000" cy="590550"/>
          </a:xfrm>
          <a:prstGeom prst="rect">
            <a:avLst/>
          </a:prstGeom>
          <a:noFill/>
          <a:ln>
            <a:noFill/>
          </a:ln>
          <a:effectLst>
            <a:outerShdw blurRad="292100" dist="139700" dir="2700000" algn="tl" rotWithShape="0">
              <a:srgbClr val="333333">
                <a:alpha val="64705"/>
              </a:srgbClr>
            </a:outerShdw>
          </a:effectLst>
        </p:spPr>
      </p:pic>
      <p:sp>
        <p:nvSpPr>
          <p:cNvPr id="96" name="Google Shape;96;p141"/>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14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98"/>
        <p:cNvGrpSpPr/>
        <p:nvPr/>
      </p:nvGrpSpPr>
      <p:grpSpPr>
        <a:xfrm>
          <a:off x="0" y="0"/>
          <a:ext cx="0" cy="0"/>
          <a:chOff x="0" y="0"/>
          <a:chExt cx="0" cy="0"/>
        </a:xfrm>
      </p:grpSpPr>
      <p:sp>
        <p:nvSpPr>
          <p:cNvPr id="99" name="Google Shape;99;p142"/>
          <p:cNvSpPr txBox="1">
            <a:spLocks noGrp="1"/>
          </p:cNvSpPr>
          <p:nvPr>
            <p:ph type="body" idx="1"/>
          </p:nvPr>
        </p:nvSpPr>
        <p:spPr>
          <a:xfrm>
            <a:off x="533401" y="1219202"/>
            <a:ext cx="4021137"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00" name="Google Shape;100;p142"/>
          <p:cNvSpPr txBox="1">
            <a:spLocks noGrp="1"/>
          </p:cNvSpPr>
          <p:nvPr>
            <p:ph type="body" idx="2"/>
          </p:nvPr>
        </p:nvSpPr>
        <p:spPr>
          <a:xfrm>
            <a:off x="533401" y="1752600"/>
            <a:ext cx="4021137" cy="4800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142"/>
          <p:cNvSpPr txBox="1">
            <a:spLocks noGrp="1"/>
          </p:cNvSpPr>
          <p:nvPr>
            <p:ph type="body" idx="3"/>
          </p:nvPr>
        </p:nvSpPr>
        <p:spPr>
          <a:xfrm>
            <a:off x="4648200" y="1219202"/>
            <a:ext cx="4267200"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02" name="Google Shape;102;p142"/>
          <p:cNvSpPr txBox="1">
            <a:spLocks noGrp="1"/>
          </p:cNvSpPr>
          <p:nvPr>
            <p:ph type="body" idx="4"/>
          </p:nvPr>
        </p:nvSpPr>
        <p:spPr>
          <a:xfrm>
            <a:off x="4686830" y="1752600"/>
            <a:ext cx="4228571" cy="4800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14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7"/>
        <p:cNvGrpSpPr/>
        <p:nvPr/>
      </p:nvGrpSpPr>
      <p:grpSpPr>
        <a:xfrm>
          <a:off x="0" y="0"/>
          <a:ext cx="0" cy="0"/>
          <a:chOff x="0" y="0"/>
          <a:chExt cx="0" cy="0"/>
        </a:xfrm>
      </p:grpSpPr>
      <p:sp>
        <p:nvSpPr>
          <p:cNvPr id="18" name="Google Shape;18;p131"/>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lvl1pPr marL="457200" marR="0" lvl="0" indent="-320040" algn="l" rtl="0">
              <a:spcBef>
                <a:spcPts val="480"/>
              </a:spcBef>
              <a:spcAft>
                <a:spcPts val="0"/>
              </a:spcAft>
              <a:buClr>
                <a:srgbClr val="C00000"/>
              </a:buClr>
              <a:buSzPts val="1440"/>
              <a:buFont typeface="Noto Sans Symbols"/>
              <a:buChar char="■"/>
              <a:defRPr sz="2400" b="0" i="0" u="none" strike="noStrike" cap="none">
                <a:solidFill>
                  <a:schemeClr val="dk1"/>
                </a:solidFill>
                <a:latin typeface="Tahoma"/>
                <a:ea typeface="Tahoma"/>
                <a:cs typeface="Tahoma"/>
                <a:sym typeface="Tahoma"/>
              </a:defRPr>
            </a:lvl1pPr>
            <a:lvl2pPr marL="914400" marR="0" lvl="1" indent="-312419" algn="l" rtl="0">
              <a:spcBef>
                <a:spcPts val="480"/>
              </a:spcBef>
              <a:spcAft>
                <a:spcPts val="0"/>
              </a:spcAft>
              <a:buClr>
                <a:schemeClr val="hlink"/>
              </a:buClr>
              <a:buSzPts val="1320"/>
              <a:buFont typeface="Noto Sans Symbols"/>
              <a:buChar char="■"/>
              <a:defRPr sz="2400" b="0" i="0" u="none" strike="noStrike" cap="none">
                <a:solidFill>
                  <a:schemeClr val="dk1"/>
                </a:solidFill>
                <a:latin typeface="Tahoma"/>
                <a:ea typeface="Tahoma"/>
                <a:cs typeface="Tahoma"/>
                <a:sym typeface="Tahoma"/>
              </a:defRPr>
            </a:lvl2pPr>
            <a:lvl3pPr marL="1371600" marR="0" lvl="2" indent="-285750" algn="l" rtl="0">
              <a:spcBef>
                <a:spcPts val="360"/>
              </a:spcBef>
              <a:spcAft>
                <a:spcPts val="0"/>
              </a:spcAft>
              <a:buClr>
                <a:schemeClr val="folHlink"/>
              </a:buClr>
              <a:buSzPts val="900"/>
              <a:buFont typeface="Noto Sans Symbols"/>
              <a:buChar char="■"/>
              <a:defRPr sz="1800" b="0" i="0" u="none" strike="noStrike" cap="none">
                <a:solidFill>
                  <a:schemeClr val="dk1"/>
                </a:solidFill>
                <a:latin typeface="Tahoma"/>
                <a:ea typeface="Tahoma"/>
                <a:cs typeface="Tahoma"/>
                <a:sym typeface="Tahoma"/>
              </a:defRPr>
            </a:lvl3pPr>
            <a:lvl4pPr marL="1828800" marR="0" lvl="3" indent="-298450" algn="l" rtl="0">
              <a:spcBef>
                <a:spcPts val="400"/>
              </a:spcBef>
              <a:spcAft>
                <a:spcPts val="0"/>
              </a:spcAft>
              <a:buClr>
                <a:schemeClr val="accent2"/>
              </a:buClr>
              <a:buSzPts val="1100"/>
              <a:buFont typeface="Noto Sans Symbols"/>
              <a:buChar char="■"/>
              <a:defRPr sz="2000" b="0" i="0" u="none" strike="noStrike" cap="none">
                <a:solidFill>
                  <a:schemeClr val="dk1"/>
                </a:solidFill>
                <a:latin typeface="Tahoma"/>
                <a:ea typeface="Tahoma"/>
                <a:cs typeface="Tahoma"/>
                <a:sym typeface="Tahoma"/>
              </a:defRPr>
            </a:lvl4pPr>
            <a:lvl5pPr marL="2286000" marR="0" lvl="4" indent="-292100" algn="l" rtl="0">
              <a:spcBef>
                <a:spcPts val="400"/>
              </a:spcBef>
              <a:spcAft>
                <a:spcPts val="0"/>
              </a:spcAft>
              <a:buClr>
                <a:schemeClr val="accent1"/>
              </a:buClr>
              <a:buSzPts val="1000"/>
              <a:buFont typeface="Noto Sans Symbols"/>
              <a:buChar char="■"/>
              <a:defRPr sz="2000" b="0" i="0" u="none" strike="noStrike" cap="none">
                <a:solidFill>
                  <a:schemeClr val="dk1"/>
                </a:solidFill>
                <a:latin typeface="Tahoma"/>
                <a:ea typeface="Tahoma"/>
                <a:cs typeface="Tahoma"/>
                <a:sym typeface="Tahom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9pPr>
          </a:lstStyle>
          <a:p>
            <a:endParaRPr/>
          </a:p>
        </p:txBody>
      </p:sp>
      <p:sp>
        <p:nvSpPr>
          <p:cNvPr id="19" name="Google Shape;19;p13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2400" b="0" i="0" u="none" strike="noStrike" cap="none">
                <a:solidFill>
                  <a:srgbClr val="C00000"/>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rgbClr val="C00000"/>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rgbClr val="C00000"/>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rgbClr val="C00000"/>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rgbClr val="C00000"/>
                </a:solidFill>
                <a:latin typeface="Tahoma"/>
                <a:ea typeface="Tahoma"/>
                <a:cs typeface="Tahoma"/>
                <a:sym typeface="Tahoma"/>
              </a:defRPr>
            </a:lvl5pPr>
            <a:lvl6pPr marR="0" lvl="5" algn="l" rtl="0">
              <a:spcBef>
                <a:spcPts val="0"/>
              </a:spcBef>
              <a:spcAft>
                <a:spcPts val="0"/>
              </a:spcAft>
              <a:buSzPts val="1400"/>
              <a:buNone/>
              <a:defRPr sz="4400" b="0" i="0" u="none" strike="noStrike" cap="none">
                <a:solidFill>
                  <a:schemeClr val="dk2"/>
                </a:solidFill>
                <a:latin typeface="Tahoma"/>
                <a:ea typeface="Tahoma"/>
                <a:cs typeface="Tahoma"/>
                <a:sym typeface="Tahoma"/>
              </a:defRPr>
            </a:lvl6pPr>
            <a:lvl7pPr marR="0" lvl="6" algn="l" rtl="0">
              <a:spcBef>
                <a:spcPts val="0"/>
              </a:spcBef>
              <a:spcAft>
                <a:spcPts val="0"/>
              </a:spcAft>
              <a:buSzPts val="1400"/>
              <a:buNone/>
              <a:defRPr sz="4400" b="0" i="0" u="none" strike="noStrike" cap="none">
                <a:solidFill>
                  <a:schemeClr val="dk2"/>
                </a:solidFill>
                <a:latin typeface="Tahoma"/>
                <a:ea typeface="Tahoma"/>
                <a:cs typeface="Tahoma"/>
                <a:sym typeface="Tahoma"/>
              </a:defRPr>
            </a:lvl7pPr>
            <a:lvl8pPr marR="0" lvl="7" algn="l" rtl="0">
              <a:spcBef>
                <a:spcPts val="0"/>
              </a:spcBef>
              <a:spcAft>
                <a:spcPts val="0"/>
              </a:spcAft>
              <a:buSzPts val="1400"/>
              <a:buNone/>
              <a:defRPr sz="4400" b="0" i="0" u="none" strike="noStrike" cap="none">
                <a:solidFill>
                  <a:schemeClr val="dk2"/>
                </a:solidFill>
                <a:latin typeface="Tahoma"/>
                <a:ea typeface="Tahoma"/>
                <a:cs typeface="Tahoma"/>
                <a:sym typeface="Tahoma"/>
              </a:defRPr>
            </a:lvl8pPr>
            <a:lvl9pPr marR="0" lvl="8" algn="l" rtl="0">
              <a:spcBef>
                <a:spcPts val="0"/>
              </a:spcBef>
              <a:spcAft>
                <a:spcPts val="0"/>
              </a:spcAft>
              <a:buSzPts val="1400"/>
              <a:buNone/>
              <a:defRPr sz="4400" b="0" i="0" u="none" strike="noStrike" cap="none">
                <a:solidFill>
                  <a:schemeClr val="dk2"/>
                </a:solidFill>
                <a:latin typeface="Tahoma"/>
                <a:ea typeface="Tahoma"/>
                <a:cs typeface="Tahoma"/>
                <a:sym typeface="Tahoma"/>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3_Title Only">
  <p:cSld name="3_Title Only">
    <p:spTree>
      <p:nvGrpSpPr>
        <p:cNvPr id="1" name="Shape 104"/>
        <p:cNvGrpSpPr/>
        <p:nvPr/>
      </p:nvGrpSpPr>
      <p:grpSpPr>
        <a:xfrm>
          <a:off x="0" y="0"/>
          <a:ext cx="0" cy="0"/>
          <a:chOff x="0" y="0"/>
          <a:chExt cx="0" cy="0"/>
        </a:xfrm>
      </p:grpSpPr>
      <p:sp>
        <p:nvSpPr>
          <p:cNvPr id="105" name="Google Shape;105;p14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06"/>
        <p:cNvGrpSpPr/>
        <p:nvPr/>
      </p:nvGrpSpPr>
      <p:grpSpPr>
        <a:xfrm>
          <a:off x="0" y="0"/>
          <a:ext cx="0" cy="0"/>
          <a:chOff x="0" y="0"/>
          <a:chExt cx="0" cy="0"/>
        </a:xfrm>
      </p:grpSpPr>
      <p:sp>
        <p:nvSpPr>
          <p:cNvPr id="107" name="Google Shape;107;p144"/>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b="0" i="0" u="none" strike="noStrike" cap="none">
                <a:solidFill>
                  <a:schemeClr val="dk1"/>
                </a:solidFill>
                <a:latin typeface="Tahoma"/>
                <a:ea typeface="Tahoma"/>
                <a:cs typeface="Tahoma"/>
                <a:sym typeface="Tahoma"/>
              </a:rPr>
              <a:t>‹#›</a:t>
            </a:fld>
            <a:endParaRPr sz="1400" b="0" i="0" u="none" strike="noStrike" cap="none">
              <a:solidFill>
                <a:schemeClr val="dk1"/>
              </a:solidFill>
              <a:latin typeface="Tahoma"/>
              <a:ea typeface="Tahoma"/>
              <a:cs typeface="Tahoma"/>
              <a:sym typeface="Tahoma"/>
            </a:endParaRPr>
          </a:p>
        </p:txBody>
      </p:sp>
      <p:sp>
        <p:nvSpPr>
          <p:cNvPr id="108" name="Google Shape;108;p144"/>
          <p:cNvSpPr/>
          <p:nvPr/>
        </p:nvSpPr>
        <p:spPr>
          <a:xfrm>
            <a:off x="6515100" y="4452938"/>
            <a:ext cx="2628900" cy="2020887"/>
          </a:xfrm>
          <a:prstGeom prst="rect">
            <a:avLst/>
          </a:prstGeom>
          <a:blipFill rotWithShape="1">
            <a:blip r:embed="rId2">
              <a:alphaModFix/>
            </a:blip>
            <a:stretch>
              <a:fillRect/>
            </a:stretch>
          </a:blipFill>
          <a:ln w="171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lt1"/>
              </a:solidFill>
              <a:latin typeface="Tahoma"/>
              <a:ea typeface="Tahoma"/>
              <a:cs typeface="Tahoma"/>
              <a:sym typeface="Tahoma"/>
            </a:endParaRPr>
          </a:p>
        </p:txBody>
      </p:sp>
      <p:sp>
        <p:nvSpPr>
          <p:cNvPr id="109" name="Google Shape;109;p14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 name="Google Shape;110;p144"/>
          <p:cNvSpPr txBox="1">
            <a:spLocks noGrp="1"/>
          </p:cNvSpPr>
          <p:nvPr>
            <p:ph type="body" idx="1"/>
          </p:nvPr>
        </p:nvSpPr>
        <p:spPr>
          <a:xfrm>
            <a:off x="646114" y="1219201"/>
            <a:ext cx="5675312" cy="4760913"/>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312419" algn="l">
              <a:spcBef>
                <a:spcPts val="480"/>
              </a:spcBef>
              <a:spcAft>
                <a:spcPts val="0"/>
              </a:spcAft>
              <a:buSzPts val="1320"/>
              <a:buChar char="■"/>
              <a:defRPr sz="24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7_Two Content">
  <p:cSld name="7_Two Content">
    <p:spTree>
      <p:nvGrpSpPr>
        <p:cNvPr id="1" name="Shape 111"/>
        <p:cNvGrpSpPr/>
        <p:nvPr/>
      </p:nvGrpSpPr>
      <p:grpSpPr>
        <a:xfrm>
          <a:off x="0" y="0"/>
          <a:ext cx="0" cy="0"/>
          <a:chOff x="0" y="0"/>
          <a:chExt cx="0" cy="0"/>
        </a:xfrm>
      </p:grpSpPr>
      <p:sp>
        <p:nvSpPr>
          <p:cNvPr id="112" name="Google Shape;112;p145"/>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317500" algn="l">
              <a:spcBef>
                <a:spcPts val="560"/>
              </a:spcBef>
              <a:spcAft>
                <a:spcPts val="0"/>
              </a:spcAft>
              <a:buSzPts val="1400"/>
              <a:buChar char="■"/>
              <a:defRPr sz="2800"/>
            </a:lvl3pPr>
            <a:lvl4pPr marL="1828800" lvl="3" indent="-312419" algn="l">
              <a:spcBef>
                <a:spcPts val="480"/>
              </a:spcBef>
              <a:spcAft>
                <a:spcPts val="0"/>
              </a:spcAft>
              <a:buSzPts val="1320"/>
              <a:buChar char="■"/>
              <a:defRPr sz="2400"/>
            </a:lvl4pPr>
            <a:lvl5pPr marL="2286000" lvl="4" indent="-304800" algn="l">
              <a:spcBef>
                <a:spcPts val="480"/>
              </a:spcBef>
              <a:spcAft>
                <a:spcPts val="0"/>
              </a:spcAft>
              <a:buSzPts val="1200"/>
              <a:buChar char="■"/>
              <a:defRPr sz="2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14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14"/>
        <p:cNvGrpSpPr/>
        <p:nvPr/>
      </p:nvGrpSpPr>
      <p:grpSpPr>
        <a:xfrm>
          <a:off x="0" y="0"/>
          <a:ext cx="0" cy="0"/>
          <a:chOff x="0" y="0"/>
          <a:chExt cx="0" cy="0"/>
        </a:xfrm>
      </p:grpSpPr>
      <p:sp>
        <p:nvSpPr>
          <p:cNvPr id="115" name="Google Shape;115;p146"/>
          <p:cNvSpPr txBox="1">
            <a:spLocks noGrp="1"/>
          </p:cNvSpPr>
          <p:nvPr>
            <p:ph type="body" idx="1"/>
          </p:nvPr>
        </p:nvSpPr>
        <p:spPr>
          <a:xfrm>
            <a:off x="457200" y="1295402"/>
            <a:ext cx="3961648" cy="535065"/>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SzPts val="1200"/>
              <a:buNone/>
              <a:defRPr sz="20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16" name="Google Shape;116;p146"/>
          <p:cNvSpPr txBox="1">
            <a:spLocks noGrp="1"/>
          </p:cNvSpPr>
          <p:nvPr>
            <p:ph type="body" idx="2"/>
          </p:nvPr>
        </p:nvSpPr>
        <p:spPr>
          <a:xfrm>
            <a:off x="473909" y="1878013"/>
            <a:ext cx="3962400" cy="4446589"/>
          </a:xfrm>
          <a:prstGeom prst="rect">
            <a:avLst/>
          </a:prstGeom>
          <a:noFill/>
          <a:ln>
            <a:noFill/>
          </a:ln>
        </p:spPr>
        <p:txBody>
          <a:bodyPr spcFirstLastPara="1" wrap="square" lIns="91425" tIns="45700" rIns="91425" bIns="45700" anchor="t" anchorCtr="0">
            <a:noAutofit/>
          </a:bodyPr>
          <a:lstStyle>
            <a:lvl1pPr marL="457200" lvl="0" indent="-312420" algn="l">
              <a:spcBef>
                <a:spcPts val="440"/>
              </a:spcBef>
              <a:spcAft>
                <a:spcPts val="0"/>
              </a:spcAft>
              <a:buSzPts val="1320"/>
              <a:buChar char="■"/>
              <a:defRPr sz="22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146"/>
          <p:cNvSpPr txBox="1">
            <a:spLocks noGrp="1"/>
          </p:cNvSpPr>
          <p:nvPr>
            <p:ph type="body" idx="3"/>
          </p:nvPr>
        </p:nvSpPr>
        <p:spPr>
          <a:xfrm>
            <a:off x="4741862" y="1295402"/>
            <a:ext cx="3944343" cy="535065"/>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SzPts val="1200"/>
              <a:buNone/>
              <a:defRPr sz="20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18" name="Google Shape;118;p146"/>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lvl1pPr marL="457200" lvl="0" indent="-312420" algn="l">
              <a:spcBef>
                <a:spcPts val="440"/>
              </a:spcBef>
              <a:spcAft>
                <a:spcPts val="0"/>
              </a:spcAft>
              <a:buSzPts val="1320"/>
              <a:buChar char="■"/>
              <a:defRPr sz="22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14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1_Custom Layout">
  <p:cSld name="11_Custom Layout">
    <p:spTree>
      <p:nvGrpSpPr>
        <p:cNvPr id="1" name="Shape 120"/>
        <p:cNvGrpSpPr/>
        <p:nvPr/>
      </p:nvGrpSpPr>
      <p:grpSpPr>
        <a:xfrm>
          <a:off x="0" y="0"/>
          <a:ext cx="0" cy="0"/>
          <a:chOff x="0" y="0"/>
          <a:chExt cx="0" cy="0"/>
        </a:xfrm>
      </p:grpSpPr>
      <p:pic>
        <p:nvPicPr>
          <p:cNvPr id="121" name="Google Shape;121;p147" descr="At the Heart of the Matter - Engagement"/>
          <p:cNvPicPr preferRelativeResize="0"/>
          <p:nvPr/>
        </p:nvPicPr>
        <p:blipFill rotWithShape="1">
          <a:blip r:embed="rId2">
            <a:alphaModFix/>
          </a:blip>
          <a:srcRect l="13949" r="10755"/>
          <a:stretch/>
        </p:blipFill>
        <p:spPr>
          <a:xfrm>
            <a:off x="7162800" y="2057400"/>
            <a:ext cx="1803400" cy="2498725"/>
          </a:xfrm>
          <a:prstGeom prst="rect">
            <a:avLst/>
          </a:prstGeom>
          <a:noFill/>
          <a:ln>
            <a:noFill/>
          </a:ln>
        </p:spPr>
      </p:pic>
      <p:sp>
        <p:nvSpPr>
          <p:cNvPr id="122" name="Google Shape;122;p147"/>
          <p:cNvSpPr txBox="1">
            <a:spLocks noGrp="1"/>
          </p:cNvSpPr>
          <p:nvPr>
            <p:ph type="body" idx="1"/>
          </p:nvPr>
        </p:nvSpPr>
        <p:spPr>
          <a:xfrm>
            <a:off x="533400" y="1143000"/>
            <a:ext cx="6629400" cy="5029200"/>
          </a:xfrm>
          <a:prstGeom prst="rect">
            <a:avLst/>
          </a:prstGeom>
          <a:noFill/>
          <a:ln>
            <a:noFill/>
          </a:ln>
        </p:spPr>
        <p:txBody>
          <a:bodyPr spcFirstLastPara="1" wrap="square" lIns="91425" tIns="45700" rIns="91425" bIns="45700" anchor="t" anchorCtr="0">
            <a:noAutofit/>
          </a:bodyPr>
          <a:lstStyle>
            <a:lvl1pPr marL="457200" lvl="0" indent="-361950" algn="l">
              <a:spcBef>
                <a:spcPts val="400"/>
              </a:spcBef>
              <a:spcAft>
                <a:spcPts val="0"/>
              </a:spcAft>
              <a:buSzPts val="2100"/>
              <a:buFont typeface="Tahoma"/>
              <a:buAutoNum type="arabicPeriod"/>
              <a:defRPr sz="2000"/>
            </a:lvl1pPr>
            <a:lvl2pPr marL="914400" lvl="1" indent="-348615" algn="l">
              <a:spcBef>
                <a:spcPts val="360"/>
              </a:spcBef>
              <a:spcAft>
                <a:spcPts val="0"/>
              </a:spcAft>
              <a:buSzPts val="1890"/>
              <a:buFont typeface="Tahoma"/>
              <a:buAutoNum type="arabicPeriod"/>
              <a:defRPr sz="1800"/>
            </a:lvl2pPr>
            <a:lvl3pPr marL="1371600" lvl="2" indent="-348614" algn="l">
              <a:spcBef>
                <a:spcPts val="360"/>
              </a:spcBef>
              <a:spcAft>
                <a:spcPts val="0"/>
              </a:spcAft>
              <a:buSzPts val="1890"/>
              <a:buFont typeface="Tahoma"/>
              <a:buAutoNum type="arabicPeriod"/>
              <a:defRPr sz="1800"/>
            </a:lvl3pPr>
            <a:lvl4pPr marL="1828800" lvl="3" indent="-335280" algn="l">
              <a:spcBef>
                <a:spcPts val="320"/>
              </a:spcBef>
              <a:spcAft>
                <a:spcPts val="0"/>
              </a:spcAft>
              <a:buSzPts val="1680"/>
              <a:buFont typeface="Tahoma"/>
              <a:buAutoNum type="arabicPeriod"/>
              <a:defRPr sz="1600"/>
            </a:lvl4pPr>
            <a:lvl5pPr marL="2286000" lvl="4" indent="-335279" algn="l">
              <a:spcBef>
                <a:spcPts val="320"/>
              </a:spcBef>
              <a:spcAft>
                <a:spcPts val="0"/>
              </a:spcAft>
              <a:buSzPts val="1680"/>
              <a:buFont typeface="Tahoma"/>
              <a:buAutoNum type="arabicPeriod"/>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147"/>
          <p:cNvSpPr txBox="1">
            <a:spLocks noGrp="1"/>
          </p:cNvSpPr>
          <p:nvPr>
            <p:ph type="ftr" idx="11"/>
          </p:nvPr>
        </p:nvSpPr>
        <p:spPr>
          <a:xfrm>
            <a:off x="1588" y="6384925"/>
            <a:ext cx="808037"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400">
                <a:solidFill>
                  <a:srgbClr val="FFFFFF"/>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124"/>
        <p:cNvGrpSpPr/>
        <p:nvPr/>
      </p:nvGrpSpPr>
      <p:grpSpPr>
        <a:xfrm>
          <a:off x="0" y="0"/>
          <a:ext cx="0" cy="0"/>
          <a:chOff x="0" y="0"/>
          <a:chExt cx="0" cy="0"/>
        </a:xfrm>
      </p:grpSpPr>
      <p:sp>
        <p:nvSpPr>
          <p:cNvPr id="125" name="Google Shape;125;p148"/>
          <p:cNvSpPr txBox="1">
            <a:spLocks noGrp="1"/>
          </p:cNvSpPr>
          <p:nvPr>
            <p:ph type="body" idx="1"/>
          </p:nvPr>
        </p:nvSpPr>
        <p:spPr>
          <a:xfrm>
            <a:off x="457200" y="1219200"/>
            <a:ext cx="4953000" cy="51054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312419" algn="l">
              <a:spcBef>
                <a:spcPts val="480"/>
              </a:spcBef>
              <a:spcAft>
                <a:spcPts val="0"/>
              </a:spcAft>
              <a:buSzPts val="1320"/>
              <a:buChar char="■"/>
              <a:defRPr sz="24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14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127"/>
        <p:cNvGrpSpPr/>
        <p:nvPr/>
      </p:nvGrpSpPr>
      <p:grpSpPr>
        <a:xfrm>
          <a:off x="0" y="0"/>
          <a:ext cx="0" cy="0"/>
          <a:chOff x="0" y="0"/>
          <a:chExt cx="0" cy="0"/>
        </a:xfrm>
      </p:grpSpPr>
      <p:sp>
        <p:nvSpPr>
          <p:cNvPr id="128" name="Google Shape;128;p149"/>
          <p:cNvSpPr txBox="1">
            <a:spLocks noGrp="1"/>
          </p:cNvSpPr>
          <p:nvPr>
            <p:ph type="body" idx="1"/>
          </p:nvPr>
        </p:nvSpPr>
        <p:spPr>
          <a:xfrm>
            <a:off x="533400" y="1219200"/>
            <a:ext cx="4876800" cy="52578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14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3_Title and Content">
  <p:cSld name="23_Title and Content">
    <p:spTree>
      <p:nvGrpSpPr>
        <p:cNvPr id="1" name="Shape 137"/>
        <p:cNvGrpSpPr/>
        <p:nvPr/>
      </p:nvGrpSpPr>
      <p:grpSpPr>
        <a:xfrm>
          <a:off x="0" y="0"/>
          <a:ext cx="0" cy="0"/>
          <a:chOff x="0" y="0"/>
          <a:chExt cx="0" cy="0"/>
        </a:xfrm>
      </p:grpSpPr>
      <p:sp>
        <p:nvSpPr>
          <p:cNvPr id="138" name="Google Shape;138;p154"/>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15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6_Title and Content">
  <p:cSld name="6_Title and Content">
    <p:spTree>
      <p:nvGrpSpPr>
        <p:cNvPr id="1" name="Shape 140"/>
        <p:cNvGrpSpPr/>
        <p:nvPr/>
      </p:nvGrpSpPr>
      <p:grpSpPr>
        <a:xfrm>
          <a:off x="0" y="0"/>
          <a:ext cx="0" cy="0"/>
          <a:chOff x="0" y="0"/>
          <a:chExt cx="0" cy="0"/>
        </a:xfrm>
      </p:grpSpPr>
      <p:sp>
        <p:nvSpPr>
          <p:cNvPr id="141" name="Google Shape;141;p155"/>
          <p:cNvSpPr txBox="1">
            <a:spLocks noGrp="1"/>
          </p:cNvSpPr>
          <p:nvPr>
            <p:ph type="body" idx="1"/>
          </p:nvPr>
        </p:nvSpPr>
        <p:spPr>
          <a:xfrm>
            <a:off x="685801" y="4114802"/>
            <a:ext cx="7902575" cy="20177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15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7_Title and Content">
  <p:cSld name="7_Title and Content">
    <p:spTree>
      <p:nvGrpSpPr>
        <p:cNvPr id="1" name="Shape 143"/>
        <p:cNvGrpSpPr/>
        <p:nvPr/>
      </p:nvGrpSpPr>
      <p:grpSpPr>
        <a:xfrm>
          <a:off x="0" y="0"/>
          <a:ext cx="0" cy="0"/>
          <a:chOff x="0" y="0"/>
          <a:chExt cx="0" cy="0"/>
        </a:xfrm>
      </p:grpSpPr>
      <p:sp>
        <p:nvSpPr>
          <p:cNvPr id="144" name="Google Shape;144;p156"/>
          <p:cNvSpPr txBox="1">
            <a:spLocks noGrp="1"/>
          </p:cNvSpPr>
          <p:nvPr>
            <p:ph type="body" idx="1"/>
          </p:nvPr>
        </p:nvSpPr>
        <p:spPr>
          <a:xfrm>
            <a:off x="533401" y="1300164"/>
            <a:ext cx="3236912"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15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20"/>
        <p:cNvGrpSpPr/>
        <p:nvPr/>
      </p:nvGrpSpPr>
      <p:grpSpPr>
        <a:xfrm>
          <a:off x="0" y="0"/>
          <a:ext cx="0" cy="0"/>
          <a:chOff x="0" y="0"/>
          <a:chExt cx="0" cy="0"/>
        </a:xfrm>
      </p:grpSpPr>
      <p:pic>
        <p:nvPicPr>
          <p:cNvPr id="21" name="Google Shape;21;p177" descr="World strategy.png"/>
          <p:cNvPicPr preferRelativeResize="0"/>
          <p:nvPr/>
        </p:nvPicPr>
        <p:blipFill rotWithShape="1">
          <a:blip r:embed="rId2">
            <a:alphaModFix/>
          </a:blip>
          <a:srcRect b="14485"/>
          <a:stretch/>
        </p:blipFill>
        <p:spPr>
          <a:xfrm>
            <a:off x="0" y="0"/>
            <a:ext cx="9144000" cy="5867400"/>
          </a:xfrm>
          <a:prstGeom prst="rect">
            <a:avLst/>
          </a:prstGeom>
          <a:noFill/>
          <a:ln>
            <a:noFill/>
          </a:ln>
        </p:spPr>
      </p:pic>
      <p:pic>
        <p:nvPicPr>
          <p:cNvPr id="22" name="Google Shape;22;p177"/>
          <p:cNvPicPr preferRelativeResize="0"/>
          <p:nvPr/>
        </p:nvPicPr>
        <p:blipFill rotWithShape="1">
          <a:blip r:embed="rId3">
            <a:alphaModFix/>
          </a:blip>
          <a:srcRect/>
          <a:stretch/>
        </p:blipFill>
        <p:spPr>
          <a:xfrm>
            <a:off x="228600" y="6026150"/>
            <a:ext cx="2333625" cy="52705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0_Title and Content">
  <p:cSld name="10_Title and Content">
    <p:spTree>
      <p:nvGrpSpPr>
        <p:cNvPr id="1" name="Shape 146"/>
        <p:cNvGrpSpPr/>
        <p:nvPr/>
      </p:nvGrpSpPr>
      <p:grpSpPr>
        <a:xfrm>
          <a:off x="0" y="0"/>
          <a:ext cx="0" cy="0"/>
          <a:chOff x="0" y="0"/>
          <a:chExt cx="0" cy="0"/>
        </a:xfrm>
      </p:grpSpPr>
      <p:sp>
        <p:nvSpPr>
          <p:cNvPr id="147" name="Google Shape;147;p157"/>
          <p:cNvSpPr txBox="1">
            <a:spLocks noGrp="1"/>
          </p:cNvSpPr>
          <p:nvPr>
            <p:ph type="body" idx="1"/>
          </p:nvPr>
        </p:nvSpPr>
        <p:spPr>
          <a:xfrm>
            <a:off x="533400" y="1371602"/>
            <a:ext cx="35814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 name="Google Shape;148;p15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14_Title and Content">
  <p:cSld name="14_Title and Content">
    <p:spTree>
      <p:nvGrpSpPr>
        <p:cNvPr id="1" name="Shape 149"/>
        <p:cNvGrpSpPr/>
        <p:nvPr/>
      </p:nvGrpSpPr>
      <p:grpSpPr>
        <a:xfrm>
          <a:off x="0" y="0"/>
          <a:ext cx="0" cy="0"/>
          <a:chOff x="0" y="0"/>
          <a:chExt cx="0" cy="0"/>
        </a:xfrm>
      </p:grpSpPr>
      <p:sp>
        <p:nvSpPr>
          <p:cNvPr id="150" name="Google Shape;150;p158"/>
          <p:cNvSpPr txBox="1">
            <a:spLocks noGrp="1"/>
          </p:cNvSpPr>
          <p:nvPr>
            <p:ph type="body" idx="1"/>
          </p:nvPr>
        </p:nvSpPr>
        <p:spPr>
          <a:xfrm>
            <a:off x="533400" y="1371602"/>
            <a:ext cx="61722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15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18_Title and Content">
  <p:cSld name="18_Title and Content">
    <p:spTree>
      <p:nvGrpSpPr>
        <p:cNvPr id="1" name="Shape 152"/>
        <p:cNvGrpSpPr/>
        <p:nvPr/>
      </p:nvGrpSpPr>
      <p:grpSpPr>
        <a:xfrm>
          <a:off x="0" y="0"/>
          <a:ext cx="0" cy="0"/>
          <a:chOff x="0" y="0"/>
          <a:chExt cx="0" cy="0"/>
        </a:xfrm>
      </p:grpSpPr>
      <p:sp>
        <p:nvSpPr>
          <p:cNvPr id="153" name="Google Shape;153;p159"/>
          <p:cNvSpPr txBox="1">
            <a:spLocks noGrp="1"/>
          </p:cNvSpPr>
          <p:nvPr>
            <p:ph type="body" idx="1"/>
          </p:nvPr>
        </p:nvSpPr>
        <p:spPr>
          <a:xfrm>
            <a:off x="533400" y="1371602"/>
            <a:ext cx="25908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15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7_Title and Content">
  <p:cSld name="17_Title and Content">
    <p:spTree>
      <p:nvGrpSpPr>
        <p:cNvPr id="1" name="Shape 155"/>
        <p:cNvGrpSpPr/>
        <p:nvPr/>
      </p:nvGrpSpPr>
      <p:grpSpPr>
        <a:xfrm>
          <a:off x="0" y="0"/>
          <a:ext cx="0" cy="0"/>
          <a:chOff x="0" y="0"/>
          <a:chExt cx="0" cy="0"/>
        </a:xfrm>
      </p:grpSpPr>
      <p:sp>
        <p:nvSpPr>
          <p:cNvPr id="156" name="Google Shape;156;p160"/>
          <p:cNvSpPr txBox="1">
            <a:spLocks noGrp="1"/>
          </p:cNvSpPr>
          <p:nvPr>
            <p:ph type="body" idx="1"/>
          </p:nvPr>
        </p:nvSpPr>
        <p:spPr>
          <a:xfrm>
            <a:off x="533400" y="1295400"/>
            <a:ext cx="6934200" cy="51054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16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2_Title and Content">
  <p:cSld name="12_Title and Content">
    <p:spTree>
      <p:nvGrpSpPr>
        <p:cNvPr id="1" name="Shape 158"/>
        <p:cNvGrpSpPr/>
        <p:nvPr/>
      </p:nvGrpSpPr>
      <p:grpSpPr>
        <a:xfrm>
          <a:off x="0" y="0"/>
          <a:ext cx="0" cy="0"/>
          <a:chOff x="0" y="0"/>
          <a:chExt cx="0" cy="0"/>
        </a:xfrm>
      </p:grpSpPr>
      <p:sp>
        <p:nvSpPr>
          <p:cNvPr id="159" name="Google Shape;159;p161"/>
          <p:cNvSpPr txBox="1">
            <a:spLocks noGrp="1"/>
          </p:cNvSpPr>
          <p:nvPr>
            <p:ph type="body" idx="1"/>
          </p:nvPr>
        </p:nvSpPr>
        <p:spPr>
          <a:xfrm>
            <a:off x="533401" y="1219200"/>
            <a:ext cx="8200231" cy="4760913"/>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7494" algn="l">
              <a:spcBef>
                <a:spcPts val="280"/>
              </a:spcBef>
              <a:spcAft>
                <a:spcPts val="0"/>
              </a:spcAft>
              <a:buSzPts val="770"/>
              <a:buChar char="■"/>
              <a:defRPr sz="1400"/>
            </a:lvl2pPr>
            <a:lvl3pPr marL="1371600" lvl="2" indent="-273050" algn="l">
              <a:spcBef>
                <a:spcPts val="280"/>
              </a:spcBef>
              <a:spcAft>
                <a:spcPts val="0"/>
              </a:spcAft>
              <a:buSzPts val="700"/>
              <a:buChar char="■"/>
              <a:defRPr sz="14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0" name="Google Shape;160;p16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9_Title and Content">
  <p:cSld name="19_Title and Content">
    <p:spTree>
      <p:nvGrpSpPr>
        <p:cNvPr id="1" name="Shape 161"/>
        <p:cNvGrpSpPr/>
        <p:nvPr/>
      </p:nvGrpSpPr>
      <p:grpSpPr>
        <a:xfrm>
          <a:off x="0" y="0"/>
          <a:ext cx="0" cy="0"/>
          <a:chOff x="0" y="0"/>
          <a:chExt cx="0" cy="0"/>
        </a:xfrm>
      </p:grpSpPr>
      <p:sp>
        <p:nvSpPr>
          <p:cNvPr id="162" name="Google Shape;162;p162"/>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16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21_Title and Content">
  <p:cSld name="21_Title and Content">
    <p:spTree>
      <p:nvGrpSpPr>
        <p:cNvPr id="1" name="Shape 164"/>
        <p:cNvGrpSpPr/>
        <p:nvPr/>
      </p:nvGrpSpPr>
      <p:grpSpPr>
        <a:xfrm>
          <a:off x="0" y="0"/>
          <a:ext cx="0" cy="0"/>
          <a:chOff x="0" y="0"/>
          <a:chExt cx="0" cy="0"/>
        </a:xfrm>
      </p:grpSpPr>
      <p:pic>
        <p:nvPicPr>
          <p:cNvPr id="165" name="Google Shape;165;p163" descr="File:Book Hexagonal Icon.svg"/>
          <p:cNvPicPr preferRelativeResize="0"/>
          <p:nvPr/>
        </p:nvPicPr>
        <p:blipFill rotWithShape="1">
          <a:blip r:embed="rId2">
            <a:alphaModFix/>
          </a:blip>
          <a:srcRect/>
          <a:stretch/>
        </p:blipFill>
        <p:spPr>
          <a:xfrm>
            <a:off x="8001000" y="6248400"/>
            <a:ext cx="762000" cy="590550"/>
          </a:xfrm>
          <a:prstGeom prst="rect">
            <a:avLst/>
          </a:prstGeom>
          <a:noFill/>
          <a:ln>
            <a:noFill/>
          </a:ln>
          <a:effectLst>
            <a:outerShdw blurRad="292100" dist="139700" dir="2700000" algn="tl" rotWithShape="0">
              <a:srgbClr val="333333">
                <a:alpha val="64705"/>
              </a:srgbClr>
            </a:outerShdw>
          </a:effectLst>
        </p:spPr>
      </p:pic>
      <p:sp>
        <p:nvSpPr>
          <p:cNvPr id="166" name="Google Shape;166;p163"/>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16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3_Title and Content">
  <p:cSld name="13_Title and Content">
    <p:spTree>
      <p:nvGrpSpPr>
        <p:cNvPr id="1" name="Shape 168"/>
        <p:cNvGrpSpPr/>
        <p:nvPr/>
      </p:nvGrpSpPr>
      <p:grpSpPr>
        <a:xfrm>
          <a:off x="0" y="0"/>
          <a:ext cx="0" cy="0"/>
          <a:chOff x="0" y="0"/>
          <a:chExt cx="0" cy="0"/>
        </a:xfrm>
      </p:grpSpPr>
      <p:pic>
        <p:nvPicPr>
          <p:cNvPr id="169" name="Google Shape;169;p164" descr="File:Book Hexagonal Icon.svg"/>
          <p:cNvPicPr preferRelativeResize="0"/>
          <p:nvPr/>
        </p:nvPicPr>
        <p:blipFill rotWithShape="1">
          <a:blip r:embed="rId2">
            <a:alphaModFix/>
          </a:blip>
          <a:srcRect/>
          <a:stretch/>
        </p:blipFill>
        <p:spPr>
          <a:xfrm>
            <a:off x="8001000" y="6248400"/>
            <a:ext cx="762000" cy="590550"/>
          </a:xfrm>
          <a:prstGeom prst="rect">
            <a:avLst/>
          </a:prstGeom>
          <a:noFill/>
          <a:ln>
            <a:noFill/>
          </a:ln>
          <a:effectLst>
            <a:outerShdw blurRad="292100" dist="139700" dir="2700000" algn="tl" rotWithShape="0">
              <a:srgbClr val="333333">
                <a:alpha val="64705"/>
              </a:srgbClr>
            </a:outerShdw>
          </a:effectLst>
        </p:spPr>
      </p:pic>
      <p:sp>
        <p:nvSpPr>
          <p:cNvPr id="170" name="Google Shape;170;p164"/>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7494" algn="l">
              <a:spcBef>
                <a:spcPts val="280"/>
              </a:spcBef>
              <a:spcAft>
                <a:spcPts val="0"/>
              </a:spcAft>
              <a:buSzPts val="770"/>
              <a:buChar char="■"/>
              <a:defRPr sz="14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16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172"/>
        <p:cNvGrpSpPr/>
        <p:nvPr/>
      </p:nvGrpSpPr>
      <p:grpSpPr>
        <a:xfrm>
          <a:off x="0" y="0"/>
          <a:ext cx="0" cy="0"/>
          <a:chOff x="0" y="0"/>
          <a:chExt cx="0" cy="0"/>
        </a:xfrm>
      </p:grpSpPr>
      <p:sp>
        <p:nvSpPr>
          <p:cNvPr id="173" name="Google Shape;173;p165"/>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pic>
        <p:nvPicPr>
          <p:cNvPr id="174" name="Google Shape;174;p165" descr="File:Book Hexagonal Icon.svg"/>
          <p:cNvPicPr preferRelativeResize="0"/>
          <p:nvPr/>
        </p:nvPicPr>
        <p:blipFill rotWithShape="1">
          <a:blip r:embed="rId2">
            <a:alphaModFix/>
          </a:blip>
          <a:srcRect/>
          <a:stretch/>
        </p:blipFill>
        <p:spPr>
          <a:xfrm>
            <a:off x="7877175" y="6035675"/>
            <a:ext cx="962025" cy="746125"/>
          </a:xfrm>
          <a:prstGeom prst="rect">
            <a:avLst/>
          </a:prstGeom>
          <a:noFill/>
          <a:ln>
            <a:noFill/>
          </a:ln>
          <a:effectLst>
            <a:outerShdw blurRad="292100" dist="139700" dir="2700000" algn="tl" rotWithShape="0">
              <a:srgbClr val="333333">
                <a:alpha val="64705"/>
              </a:srgbClr>
            </a:outerShdw>
          </a:effectLst>
        </p:spPr>
      </p:pic>
      <p:sp>
        <p:nvSpPr>
          <p:cNvPr id="175" name="Google Shape;175;p16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8_Title and Content" type="obj">
  <p:cSld name="OBJECT">
    <p:spTree>
      <p:nvGrpSpPr>
        <p:cNvPr id="1" name="Shape 176"/>
        <p:cNvGrpSpPr/>
        <p:nvPr/>
      </p:nvGrpSpPr>
      <p:grpSpPr>
        <a:xfrm>
          <a:off x="0" y="0"/>
          <a:ext cx="0" cy="0"/>
          <a:chOff x="0" y="0"/>
          <a:chExt cx="0" cy="0"/>
        </a:xfrm>
      </p:grpSpPr>
      <p:sp>
        <p:nvSpPr>
          <p:cNvPr id="177" name="Google Shape;177;p16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 name="Google Shape;178;p166"/>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3"/>
        <p:cNvGrpSpPr/>
        <p:nvPr/>
      </p:nvGrpSpPr>
      <p:grpSpPr>
        <a:xfrm>
          <a:off x="0" y="0"/>
          <a:ext cx="0" cy="0"/>
          <a:chOff x="0" y="0"/>
          <a:chExt cx="0" cy="0"/>
        </a:xfrm>
      </p:grpSpPr>
      <p:sp>
        <p:nvSpPr>
          <p:cNvPr id="24" name="Google Shape;24;p178"/>
          <p:cNvSpPr/>
          <p:nvPr/>
        </p:nvSpPr>
        <p:spPr>
          <a:xfrm>
            <a:off x="5289471" y="394120"/>
            <a:ext cx="319420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Tahoma"/>
                <a:ea typeface="Tahoma"/>
                <a:cs typeface="Tahoma"/>
                <a:sym typeface="Tahoma"/>
              </a:rPr>
              <a:t>Step 2: Select Process</a:t>
            </a:r>
            <a:endParaRPr sz="2400">
              <a:solidFill>
                <a:schemeClr val="lt1"/>
              </a:solidFill>
              <a:latin typeface="Tahoma"/>
              <a:ea typeface="Tahoma"/>
              <a:cs typeface="Tahoma"/>
              <a:sym typeface="Tahoma"/>
            </a:endParaRPr>
          </a:p>
        </p:txBody>
      </p:sp>
      <p:sp>
        <p:nvSpPr>
          <p:cNvPr id="25" name="Google Shape;25;p178"/>
          <p:cNvSpPr txBox="1">
            <a:spLocks noGrp="1"/>
          </p:cNvSpPr>
          <p:nvPr>
            <p:ph type="title"/>
          </p:nvPr>
        </p:nvSpPr>
        <p:spPr>
          <a:xfrm>
            <a:off x="4198938" y="294278"/>
            <a:ext cx="4868862" cy="772522"/>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2400" b="0" i="0" u="none" strike="noStrike" cap="none">
                <a:solidFill>
                  <a:srgbClr val="C00000"/>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rgbClr val="C00000"/>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rgbClr val="C00000"/>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rgbClr val="C00000"/>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rgbClr val="C00000"/>
                </a:solidFill>
                <a:latin typeface="Tahoma"/>
                <a:ea typeface="Tahoma"/>
                <a:cs typeface="Tahoma"/>
                <a:sym typeface="Tahoma"/>
              </a:defRPr>
            </a:lvl5pPr>
            <a:lvl6pPr marR="0" lvl="5" algn="l" rtl="0">
              <a:spcBef>
                <a:spcPts val="0"/>
              </a:spcBef>
              <a:spcAft>
                <a:spcPts val="0"/>
              </a:spcAft>
              <a:buSzPts val="1400"/>
              <a:buNone/>
              <a:defRPr sz="4400" b="0" i="0" u="none" strike="noStrike" cap="none">
                <a:solidFill>
                  <a:schemeClr val="dk2"/>
                </a:solidFill>
                <a:latin typeface="Tahoma"/>
                <a:ea typeface="Tahoma"/>
                <a:cs typeface="Tahoma"/>
                <a:sym typeface="Tahoma"/>
              </a:defRPr>
            </a:lvl6pPr>
            <a:lvl7pPr marR="0" lvl="6" algn="l" rtl="0">
              <a:spcBef>
                <a:spcPts val="0"/>
              </a:spcBef>
              <a:spcAft>
                <a:spcPts val="0"/>
              </a:spcAft>
              <a:buSzPts val="1400"/>
              <a:buNone/>
              <a:defRPr sz="4400" b="0" i="0" u="none" strike="noStrike" cap="none">
                <a:solidFill>
                  <a:schemeClr val="dk2"/>
                </a:solidFill>
                <a:latin typeface="Tahoma"/>
                <a:ea typeface="Tahoma"/>
                <a:cs typeface="Tahoma"/>
                <a:sym typeface="Tahoma"/>
              </a:defRPr>
            </a:lvl7pPr>
            <a:lvl8pPr marR="0" lvl="7" algn="l" rtl="0">
              <a:spcBef>
                <a:spcPts val="0"/>
              </a:spcBef>
              <a:spcAft>
                <a:spcPts val="0"/>
              </a:spcAft>
              <a:buSzPts val="1400"/>
              <a:buNone/>
              <a:defRPr sz="4400" b="0" i="0" u="none" strike="noStrike" cap="none">
                <a:solidFill>
                  <a:schemeClr val="dk2"/>
                </a:solidFill>
                <a:latin typeface="Tahoma"/>
                <a:ea typeface="Tahoma"/>
                <a:cs typeface="Tahoma"/>
                <a:sym typeface="Tahoma"/>
              </a:defRPr>
            </a:lvl8pPr>
            <a:lvl9pPr marR="0" lvl="8" algn="l" rtl="0">
              <a:spcBef>
                <a:spcPts val="0"/>
              </a:spcBef>
              <a:spcAft>
                <a:spcPts val="0"/>
              </a:spcAft>
              <a:buSzPts val="1400"/>
              <a:buNone/>
              <a:defRPr sz="4400" b="0" i="0" u="none" strike="noStrike" cap="none">
                <a:solidFill>
                  <a:schemeClr val="dk2"/>
                </a:solidFill>
                <a:latin typeface="Tahoma"/>
                <a:ea typeface="Tahoma"/>
                <a:cs typeface="Tahoma"/>
                <a:sym typeface="Tahoma"/>
              </a:defRPr>
            </a:lvl9pPr>
          </a:lstStyle>
          <a:p>
            <a:endParaRPr/>
          </a:p>
        </p:txBody>
      </p:sp>
      <p:sp>
        <p:nvSpPr>
          <p:cNvPr id="26" name="Google Shape;26;p178"/>
          <p:cNvSpPr txBox="1"/>
          <p:nvPr/>
        </p:nvSpPr>
        <p:spPr>
          <a:xfrm>
            <a:off x="228600" y="1242842"/>
            <a:ext cx="6172200" cy="91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Tahoma"/>
                <a:ea typeface="Tahoma"/>
                <a:cs typeface="Tahoma"/>
                <a:sym typeface="Tahoma"/>
              </a:rPr>
              <a:t>Current Course Module and Topics in this Module</a:t>
            </a:r>
            <a:endParaRPr sz="1800" b="1">
              <a:solidFill>
                <a:schemeClr val="lt1"/>
              </a:solidFill>
              <a:latin typeface="Tahoma"/>
              <a:ea typeface="Tahoma"/>
              <a:cs typeface="Tahoma"/>
              <a:sym typeface="Tahoma"/>
            </a:endParaRPr>
          </a:p>
        </p:txBody>
      </p:sp>
      <p:sp>
        <p:nvSpPr>
          <p:cNvPr id="27" name="Google Shape;27;p178"/>
          <p:cNvSpPr txBox="1"/>
          <p:nvPr/>
        </p:nvSpPr>
        <p:spPr>
          <a:xfrm>
            <a:off x="228600" y="3962400"/>
            <a:ext cx="8839200" cy="45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Tahoma"/>
                <a:ea typeface="Tahoma"/>
                <a:cs typeface="Tahoma"/>
                <a:sym typeface="Tahoma"/>
              </a:rPr>
              <a:t>Learning Objectives – This module has been designed to prepare you to:</a:t>
            </a:r>
            <a:endParaRPr sz="1800" b="1">
              <a:solidFill>
                <a:schemeClr val="lt1"/>
              </a:solidFill>
              <a:latin typeface="Tahoma"/>
              <a:ea typeface="Tahoma"/>
              <a:cs typeface="Tahoma"/>
              <a:sym typeface="Tahoma"/>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20_Title and Content">
  <p:cSld name="20_Title and Content">
    <p:spTree>
      <p:nvGrpSpPr>
        <p:cNvPr id="1" name="Shape 179"/>
        <p:cNvGrpSpPr/>
        <p:nvPr/>
      </p:nvGrpSpPr>
      <p:grpSpPr>
        <a:xfrm>
          <a:off x="0" y="0"/>
          <a:ext cx="0" cy="0"/>
          <a:chOff x="0" y="0"/>
          <a:chExt cx="0" cy="0"/>
        </a:xfrm>
      </p:grpSpPr>
      <p:sp>
        <p:nvSpPr>
          <p:cNvPr id="180" name="Google Shape;180;p16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1" name="Google Shape;181;p167"/>
          <p:cNvSpPr txBox="1">
            <a:spLocks noGrp="1"/>
          </p:cNvSpPr>
          <p:nvPr>
            <p:ph type="body" idx="1"/>
          </p:nvPr>
        </p:nvSpPr>
        <p:spPr>
          <a:xfrm>
            <a:off x="533401" y="2590800"/>
            <a:ext cx="8200231" cy="3554415"/>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182"/>
        <p:cNvGrpSpPr/>
        <p:nvPr/>
      </p:nvGrpSpPr>
      <p:grpSpPr>
        <a:xfrm>
          <a:off x="0" y="0"/>
          <a:ext cx="0" cy="0"/>
          <a:chOff x="0" y="0"/>
          <a:chExt cx="0" cy="0"/>
        </a:xfrm>
      </p:grpSpPr>
      <p:sp>
        <p:nvSpPr>
          <p:cNvPr id="183" name="Google Shape;183;p16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 name="Google Shape;184;p168"/>
          <p:cNvSpPr txBox="1">
            <a:spLocks noGrp="1"/>
          </p:cNvSpPr>
          <p:nvPr>
            <p:ph type="body" idx="1"/>
          </p:nvPr>
        </p:nvSpPr>
        <p:spPr>
          <a:xfrm>
            <a:off x="533400" y="1384300"/>
            <a:ext cx="8283575" cy="49403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3_Two Content">
  <p:cSld name="3_Two Content">
    <p:spTree>
      <p:nvGrpSpPr>
        <p:cNvPr id="1" name="Shape 185"/>
        <p:cNvGrpSpPr/>
        <p:nvPr/>
      </p:nvGrpSpPr>
      <p:grpSpPr>
        <a:xfrm>
          <a:off x="0" y="0"/>
          <a:ext cx="0" cy="0"/>
          <a:chOff x="0" y="0"/>
          <a:chExt cx="0" cy="0"/>
        </a:xfrm>
      </p:grpSpPr>
      <p:sp>
        <p:nvSpPr>
          <p:cNvPr id="186" name="Google Shape;186;p169"/>
          <p:cNvSpPr txBox="1">
            <a:spLocks noGrp="1"/>
          </p:cNvSpPr>
          <p:nvPr>
            <p:ph type="body" idx="1"/>
          </p:nvPr>
        </p:nvSpPr>
        <p:spPr>
          <a:xfrm>
            <a:off x="533400" y="1143000"/>
            <a:ext cx="3962400" cy="5181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 name="Google Shape;187;p169"/>
          <p:cNvSpPr txBox="1">
            <a:spLocks noGrp="1"/>
          </p:cNvSpPr>
          <p:nvPr>
            <p:ph type="body" idx="2"/>
          </p:nvPr>
        </p:nvSpPr>
        <p:spPr>
          <a:xfrm>
            <a:off x="4953001" y="1143000"/>
            <a:ext cx="3863975" cy="5181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16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0_Two Content">
  <p:cSld name="10_Two Content">
    <p:spTree>
      <p:nvGrpSpPr>
        <p:cNvPr id="1" name="Shape 189"/>
        <p:cNvGrpSpPr/>
        <p:nvPr/>
      </p:nvGrpSpPr>
      <p:grpSpPr>
        <a:xfrm>
          <a:off x="0" y="0"/>
          <a:ext cx="0" cy="0"/>
          <a:chOff x="0" y="0"/>
          <a:chExt cx="0" cy="0"/>
        </a:xfrm>
      </p:grpSpPr>
      <p:sp>
        <p:nvSpPr>
          <p:cNvPr id="190" name="Google Shape;190;p170"/>
          <p:cNvSpPr txBox="1">
            <a:spLocks noGrp="1"/>
          </p:cNvSpPr>
          <p:nvPr>
            <p:ph type="body" idx="1"/>
          </p:nvPr>
        </p:nvSpPr>
        <p:spPr>
          <a:xfrm>
            <a:off x="457200" y="1143000"/>
            <a:ext cx="35814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170"/>
          <p:cNvSpPr txBox="1">
            <a:spLocks noGrp="1"/>
          </p:cNvSpPr>
          <p:nvPr>
            <p:ph type="body" idx="2"/>
          </p:nvPr>
        </p:nvSpPr>
        <p:spPr>
          <a:xfrm>
            <a:off x="4191000" y="1143000"/>
            <a:ext cx="4625977"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17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5_Two Content">
  <p:cSld name="5_Two Content">
    <p:spTree>
      <p:nvGrpSpPr>
        <p:cNvPr id="1" name="Shape 193"/>
        <p:cNvGrpSpPr/>
        <p:nvPr/>
      </p:nvGrpSpPr>
      <p:grpSpPr>
        <a:xfrm>
          <a:off x="0" y="0"/>
          <a:ext cx="0" cy="0"/>
          <a:chOff x="0" y="0"/>
          <a:chExt cx="0" cy="0"/>
        </a:xfrm>
      </p:grpSpPr>
      <p:sp>
        <p:nvSpPr>
          <p:cNvPr id="194" name="Google Shape;194;p171"/>
          <p:cNvSpPr txBox="1">
            <a:spLocks noGrp="1"/>
          </p:cNvSpPr>
          <p:nvPr>
            <p:ph type="body" idx="1"/>
          </p:nvPr>
        </p:nvSpPr>
        <p:spPr>
          <a:xfrm>
            <a:off x="533400" y="1373539"/>
            <a:ext cx="50292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171"/>
          <p:cNvSpPr txBox="1">
            <a:spLocks noGrp="1"/>
          </p:cNvSpPr>
          <p:nvPr>
            <p:ph type="body" idx="2"/>
          </p:nvPr>
        </p:nvSpPr>
        <p:spPr>
          <a:xfrm>
            <a:off x="5943601" y="1373538"/>
            <a:ext cx="2873375"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17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2_Title Only">
  <p:cSld name="2_Title Only">
    <p:spTree>
      <p:nvGrpSpPr>
        <p:cNvPr id="1" name="Shape 197"/>
        <p:cNvGrpSpPr/>
        <p:nvPr/>
      </p:nvGrpSpPr>
      <p:grpSpPr>
        <a:xfrm>
          <a:off x="0" y="0"/>
          <a:ext cx="0" cy="0"/>
          <a:chOff x="0" y="0"/>
          <a:chExt cx="0" cy="0"/>
        </a:xfrm>
      </p:grpSpPr>
      <p:sp>
        <p:nvSpPr>
          <p:cNvPr id="198" name="Google Shape;198;p172"/>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199" name="Google Shape;199;p172"/>
          <p:cNvSpPr txBox="1">
            <a:spLocks noGrp="1"/>
          </p:cNvSpPr>
          <p:nvPr>
            <p:ph type="body" idx="1"/>
          </p:nvPr>
        </p:nvSpPr>
        <p:spPr>
          <a:xfrm>
            <a:off x="533400" y="1447800"/>
            <a:ext cx="3505200" cy="4953000"/>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 name="Google Shape;200;p17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01"/>
        <p:cNvGrpSpPr/>
        <p:nvPr/>
      </p:nvGrpSpPr>
      <p:grpSpPr>
        <a:xfrm>
          <a:off x="0" y="0"/>
          <a:ext cx="0" cy="0"/>
          <a:chOff x="0" y="0"/>
          <a:chExt cx="0" cy="0"/>
        </a:xfrm>
      </p:grpSpPr>
      <p:sp>
        <p:nvSpPr>
          <p:cNvPr id="202" name="Google Shape;202;p17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2_Custom Layout">
  <p:cSld name="12_Custom Layout">
    <p:spTree>
      <p:nvGrpSpPr>
        <p:cNvPr id="1" name="Shape 203"/>
        <p:cNvGrpSpPr/>
        <p:nvPr/>
      </p:nvGrpSpPr>
      <p:grpSpPr>
        <a:xfrm>
          <a:off x="0" y="0"/>
          <a:ext cx="0" cy="0"/>
          <a:chOff x="0" y="0"/>
          <a:chExt cx="0" cy="0"/>
        </a:xfrm>
      </p:grpSpPr>
      <p:sp>
        <p:nvSpPr>
          <p:cNvPr id="204" name="Google Shape;204;p174"/>
          <p:cNvSpPr txBox="1">
            <a:spLocks noGrp="1"/>
          </p:cNvSpPr>
          <p:nvPr>
            <p:ph type="body" idx="1"/>
          </p:nvPr>
        </p:nvSpPr>
        <p:spPr>
          <a:xfrm>
            <a:off x="457200" y="1295402"/>
            <a:ext cx="3505200" cy="4760913"/>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17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7_Comparison">
  <p:cSld name="7_Comparison">
    <p:spTree>
      <p:nvGrpSpPr>
        <p:cNvPr id="1" name="Shape 206"/>
        <p:cNvGrpSpPr/>
        <p:nvPr/>
      </p:nvGrpSpPr>
      <p:grpSpPr>
        <a:xfrm>
          <a:off x="0" y="0"/>
          <a:ext cx="0" cy="0"/>
          <a:chOff x="0" y="0"/>
          <a:chExt cx="0" cy="0"/>
        </a:xfrm>
      </p:grpSpPr>
      <p:sp>
        <p:nvSpPr>
          <p:cNvPr id="207" name="Google Shape;207;p175"/>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208" name="Google Shape;208;p175"/>
          <p:cNvSpPr txBox="1">
            <a:spLocks noGrp="1"/>
          </p:cNvSpPr>
          <p:nvPr>
            <p:ph type="body" idx="1"/>
          </p:nvPr>
        </p:nvSpPr>
        <p:spPr>
          <a:xfrm>
            <a:off x="457200" y="1371600"/>
            <a:ext cx="2895600" cy="5029201"/>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9" name="Google Shape;209;p17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6_Title Slide">
  <p:cSld name="6_Title Slide">
    <p:bg>
      <p:bgPr>
        <a:blipFill>
          <a:blip r:embed="rId2">
            <a:alphaModFix/>
          </a:blip>
          <a:stretch>
            <a:fillRect/>
          </a:stretch>
        </a:blipFill>
        <a:effectLst/>
      </p:bgPr>
    </p:bg>
    <p:spTree>
      <p:nvGrpSpPr>
        <p:cNvPr id="1" name="Shape 210"/>
        <p:cNvGrpSpPr/>
        <p:nvPr/>
      </p:nvGrpSpPr>
      <p:grpSpPr>
        <a:xfrm>
          <a:off x="0" y="0"/>
          <a:ext cx="0" cy="0"/>
          <a:chOff x="0" y="0"/>
          <a:chExt cx="0" cy="0"/>
        </a:xfrm>
      </p:grpSpPr>
      <p:sp>
        <p:nvSpPr>
          <p:cNvPr id="211" name="Google Shape;211;p176"/>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lt1"/>
                </a:solidFill>
                <a:latin typeface="Tahoma"/>
                <a:ea typeface="Tahoma"/>
                <a:cs typeface="Tahoma"/>
                <a:sym typeface="Tahoma"/>
              </a:rPr>
              <a:t>‹#›</a:t>
            </a:fld>
            <a:endParaRPr sz="1400">
              <a:solidFill>
                <a:schemeClr val="lt1"/>
              </a:solidFill>
              <a:latin typeface="Tahoma"/>
              <a:ea typeface="Tahoma"/>
              <a:cs typeface="Tahoma"/>
              <a:sym typeface="Tahoma"/>
            </a:endParaRPr>
          </a:p>
        </p:txBody>
      </p:sp>
      <p:sp>
        <p:nvSpPr>
          <p:cNvPr id="212" name="Google Shape;212;p176"/>
          <p:cNvSpPr txBox="1">
            <a:spLocks noGrp="1"/>
          </p:cNvSpPr>
          <p:nvPr>
            <p:ph type="ctrTitle"/>
          </p:nvPr>
        </p:nvSpPr>
        <p:spPr>
          <a:xfrm>
            <a:off x="361950" y="1676400"/>
            <a:ext cx="6172200" cy="914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47"/>
        <p:cNvGrpSpPr/>
        <p:nvPr/>
      </p:nvGrpSpPr>
      <p:grpSpPr>
        <a:xfrm>
          <a:off x="0" y="0"/>
          <a:ext cx="0" cy="0"/>
          <a:chOff x="0" y="0"/>
          <a:chExt cx="0" cy="0"/>
        </a:xfrm>
      </p:grpSpPr>
      <p:sp>
        <p:nvSpPr>
          <p:cNvPr id="48" name="Google Shape;48;p126"/>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b="0" i="0" u="none" strike="noStrike" cap="none">
                <a:solidFill>
                  <a:schemeClr val="dk1"/>
                </a:solidFill>
                <a:latin typeface="Tahoma"/>
                <a:ea typeface="Tahoma"/>
                <a:cs typeface="Tahoma"/>
                <a:sym typeface="Tahoma"/>
              </a:rPr>
              <a:t>‹#›</a:t>
            </a:fld>
            <a:endParaRPr sz="1400" b="0" i="0" u="none" strike="noStrike" cap="none">
              <a:solidFill>
                <a:schemeClr val="dk1"/>
              </a:solidFill>
              <a:latin typeface="Tahoma"/>
              <a:ea typeface="Tahoma"/>
              <a:cs typeface="Tahoma"/>
              <a:sym typeface="Tahoma"/>
            </a:endParaRPr>
          </a:p>
        </p:txBody>
      </p:sp>
      <p:sp>
        <p:nvSpPr>
          <p:cNvPr id="49" name="Google Shape;49;p12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9_Custom Layout">
    <p:spTree>
      <p:nvGrpSpPr>
        <p:cNvPr id="1" name=""/>
        <p:cNvGrpSpPr/>
        <p:nvPr/>
      </p:nvGrpSpPr>
      <p:grpSpPr>
        <a:xfrm>
          <a:off x="0" y="0"/>
          <a:ext cx="0" cy="0"/>
          <a:chOff x="0" y="0"/>
          <a:chExt cx="0" cy="0"/>
        </a:xfrm>
      </p:grpSpPr>
      <p:pic>
        <p:nvPicPr>
          <p:cNvPr id="4" name="Picture 5" descr="At the Heart of the Matter - Engagement">
            <a:extLst>
              <a:ext uri="{FF2B5EF4-FFF2-40B4-BE49-F238E27FC236}">
                <a16:creationId xmlns:a16="http://schemas.microsoft.com/office/drawing/2014/main" id="{B0515120-DC1B-440C-A983-F691E746B8D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72213" y="2609850"/>
            <a:ext cx="2833687"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p:cNvSpPr>
            <a:spLocks noGrp="1"/>
          </p:cNvSpPr>
          <p:nvPr>
            <p:ph sz="half" idx="2"/>
            <p:custDataLst>
              <p:tags r:id="rId1"/>
            </p:custDataLst>
          </p:nvPr>
        </p:nvSpPr>
        <p:spPr>
          <a:xfrm>
            <a:off x="533400" y="1620844"/>
            <a:ext cx="6019800" cy="4932357"/>
          </a:xfrm>
        </p:spPr>
        <p:txBody>
          <a:bodyPr/>
          <a:lstStyle>
            <a:lvl1pPr marL="228600" indent="-228600">
              <a:defRPr sz="2400"/>
            </a:lvl1pPr>
            <a:lvl2pPr marL="457200" indent="-228600">
              <a:defRPr sz="2000"/>
            </a:lvl2pPr>
            <a:lvl3pPr marL="685800" indent="-228600">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1033"/>
          <p:cNvSpPr>
            <a:spLocks noGrp="1" noChangeArrowheads="1"/>
          </p:cNvSpPr>
          <p:nvPr>
            <p:ph type="title"/>
            <p:custDataLst>
              <p:tags r:id="rId2"/>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
        <p:nvSpPr>
          <p:cNvPr id="5" name="Footer Placeholder 2">
            <a:extLst>
              <a:ext uri="{FF2B5EF4-FFF2-40B4-BE49-F238E27FC236}">
                <a16:creationId xmlns:a16="http://schemas.microsoft.com/office/drawing/2014/main" id="{1FCE209D-7167-4132-AE89-54EEC8A0350A}"/>
              </a:ext>
            </a:extLst>
          </p:cNvPr>
          <p:cNvSpPr>
            <a:spLocks noGrp="1"/>
          </p:cNvSpPr>
          <p:nvPr>
            <p:ph type="ftr" sz="quarter" idx="10"/>
            <p:custDataLst>
              <p:tags r:id="rId3"/>
            </p:custDataLst>
          </p:nvPr>
        </p:nvSpPr>
        <p:spPr>
          <a:xfrm>
            <a:off x="1588" y="6384925"/>
            <a:ext cx="808037" cy="457200"/>
          </a:xfrm>
          <a:prstGeom prst="rect">
            <a:avLst/>
          </a:prstGeom>
        </p:spPr>
        <p:txBody>
          <a:bodyPr/>
          <a:lstStyle>
            <a:lvl1pPr>
              <a:defRPr>
                <a:solidFill>
                  <a:srgbClr val="FFFFFF"/>
                </a:solidFill>
              </a:defRPr>
            </a:lvl1pPr>
          </a:lstStyle>
          <a:p>
            <a:pPr>
              <a:defRPr/>
            </a:pPr>
            <a:r>
              <a:rPr lang="en-US" dirty="0"/>
              <a:t>#</a:t>
            </a:r>
          </a:p>
        </p:txBody>
      </p:sp>
    </p:spTree>
    <p:extLst>
      <p:ext uri="{BB962C8B-B14F-4D97-AF65-F5344CB8AC3E}">
        <p14:creationId xmlns:p14="http://schemas.microsoft.com/office/powerpoint/2010/main" val="205797421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vl2pPr>
              <a:defRPr sz="24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696200" cy="922338"/>
          </a:xfrm>
          <a:prstGeom prst="rect">
            <a:avLst/>
          </a:prstGeom>
          <a:noFill/>
          <a:ln>
            <a:noFill/>
          </a:ln>
          <a:effectLst/>
        </p:spPr>
        <p:txBody>
          <a:bodyPr/>
          <a:lstStyle/>
          <a:p>
            <a:pPr lvl="0"/>
            <a:r>
              <a:rPr lang="en-US" altLang="en-US"/>
              <a:t>Click to edit Master title style</a:t>
            </a:r>
          </a:p>
        </p:txBody>
      </p:sp>
    </p:spTree>
    <p:extLst>
      <p:ext uri="{BB962C8B-B14F-4D97-AF65-F5344CB8AC3E}">
        <p14:creationId xmlns:p14="http://schemas.microsoft.com/office/powerpoint/2010/main" val="3033922263"/>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487363" y="1295400"/>
            <a:ext cx="8329612" cy="5181600"/>
          </a:xfrm>
        </p:spPr>
        <p:txBody>
          <a:bodyPr/>
          <a:lstStyle>
            <a:lvl1pPr>
              <a:defRPr sz="2400"/>
            </a:lvl1pPr>
            <a:lvl2pPr>
              <a:defRPr sz="24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custDataLst>
              <p:tags r:id="rId2"/>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828859421"/>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457201" y="1371600"/>
            <a:ext cx="8200231" cy="5105400"/>
          </a:xfrm>
        </p:spPr>
        <p:txBody>
          <a:bodyPr/>
          <a:lstStyle>
            <a:lvl1pPr>
              <a:defRPr sz="2400"/>
            </a:lvl1pPr>
            <a:lvl2pPr>
              <a:defRPr sz="20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custDataLst>
              <p:tags r:id="rId2"/>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3027602817"/>
      </p:ext>
    </p:extLst>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1" y="1371600"/>
            <a:ext cx="8200231" cy="5105400"/>
          </a:xfrm>
        </p:spPr>
        <p:txBody>
          <a:bodyPr/>
          <a:lstStyle>
            <a:lvl1pPr>
              <a:defRPr sz="2400"/>
            </a:lvl1pPr>
            <a:lvl2pPr>
              <a:defRPr sz="1800"/>
            </a:lvl2pPr>
            <a:lvl3pPr>
              <a:defRPr sz="14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2737231345"/>
      </p:ext>
    </p:extLst>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486570" y="1371600"/>
            <a:ext cx="8200231" cy="4953000"/>
          </a:xfrm>
        </p:spPr>
        <p:txBody>
          <a:bodyPr/>
          <a:lstStyle>
            <a:lvl1pPr>
              <a:defRPr sz="2000"/>
            </a:lvl1pPr>
            <a:lvl2pPr>
              <a:defRPr sz="20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custDataLst>
              <p:tags r:id="rId2"/>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3724337221"/>
      </p:ext>
    </p:extLst>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371602"/>
            <a:ext cx="5867400" cy="4760913"/>
          </a:xfrm>
        </p:spPr>
        <p:txBody>
          <a:bodyPr/>
          <a:lstStyle>
            <a:lvl1pPr>
              <a:defRPr sz="2000"/>
            </a:lvl1pPr>
            <a:lvl2pPr>
              <a:defRPr sz="20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1766119048"/>
      </p:ext>
    </p:extLst>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1" y="4114802"/>
            <a:ext cx="7902575" cy="2017713"/>
          </a:xfrm>
        </p:spPr>
        <p:txBody>
          <a:bodyPr/>
          <a:lstStyle>
            <a:lvl1pPr>
              <a:defRPr sz="1800"/>
            </a:lvl1pPr>
            <a:lvl2pPr>
              <a:defRPr sz="18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2329075292"/>
      </p:ext>
    </p:extLst>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1" y="1300164"/>
            <a:ext cx="3236912" cy="4760913"/>
          </a:xfrm>
        </p:spPr>
        <p:txBody>
          <a:bodyPr/>
          <a:lstStyle>
            <a:lvl1pPr>
              <a:defRPr sz="2000"/>
            </a:lvl1pPr>
            <a:lvl2pPr>
              <a:defRPr sz="2000"/>
            </a:lvl2pPr>
          </a:lstStyle>
          <a:p>
            <a:pPr lvl="0"/>
            <a:r>
              <a:rPr lang="en-US" dirty="0"/>
              <a:t>Click to edit Master text styles</a:t>
            </a:r>
          </a:p>
          <a:p>
            <a:pPr lvl="1"/>
            <a:r>
              <a:rPr lang="en-US" dirty="0"/>
              <a:t>Second level</a:t>
            </a:r>
          </a:p>
          <a:p>
            <a:pPr lvl="2"/>
            <a:r>
              <a:rPr lang="en-US" dirty="0"/>
              <a:t>Third level</a:t>
            </a:r>
          </a:p>
        </p:txBody>
      </p:sp>
      <p:sp>
        <p:nvSpPr>
          <p:cNvPr id="5"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3298775413"/>
      </p:ext>
    </p:extLst>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371602"/>
            <a:ext cx="3581400" cy="4760913"/>
          </a:xfrm>
        </p:spPr>
        <p:txBody>
          <a:bodyPr/>
          <a:lstStyle>
            <a:lvl1pPr>
              <a:defRPr sz="2000"/>
            </a:lvl1pPr>
            <a:lvl2pPr>
              <a:defRPr sz="1800"/>
            </a:lvl2pPr>
            <a:lvl3pPr>
              <a:defRPr sz="1800"/>
            </a:lvl3pPr>
          </a:lstStyle>
          <a:p>
            <a:pPr lvl="0"/>
            <a:r>
              <a:rPr lang="en-US" dirty="0"/>
              <a:t>Click to edit Master text styles</a:t>
            </a:r>
          </a:p>
          <a:p>
            <a:pPr lvl="1"/>
            <a:r>
              <a:rPr lang="en-US" dirty="0"/>
              <a:t>Second level</a:t>
            </a:r>
          </a:p>
          <a:p>
            <a:pPr lvl="2"/>
            <a:r>
              <a:rPr lang="en-US" dirty="0"/>
              <a:t>Third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27069856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Comparison">
  <p:cSld name="4_Comparison">
    <p:spTree>
      <p:nvGrpSpPr>
        <p:cNvPr id="1" name="Shape 50"/>
        <p:cNvGrpSpPr/>
        <p:nvPr/>
      </p:nvGrpSpPr>
      <p:grpSpPr>
        <a:xfrm>
          <a:off x="0" y="0"/>
          <a:ext cx="0" cy="0"/>
          <a:chOff x="0" y="0"/>
          <a:chExt cx="0" cy="0"/>
        </a:xfrm>
      </p:grpSpPr>
      <p:sp>
        <p:nvSpPr>
          <p:cNvPr id="51" name="Google Shape;51;p127"/>
          <p:cNvSpPr txBox="1">
            <a:spLocks noGrp="1"/>
          </p:cNvSpPr>
          <p:nvPr>
            <p:ph type="body" idx="1"/>
          </p:nvPr>
        </p:nvSpPr>
        <p:spPr>
          <a:xfrm>
            <a:off x="457200" y="1371600"/>
            <a:ext cx="3886200" cy="5029201"/>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127"/>
          <p:cNvSpPr txBox="1">
            <a:spLocks noGrp="1"/>
          </p:cNvSpPr>
          <p:nvPr>
            <p:ph type="title"/>
          </p:nvPr>
        </p:nvSpPr>
        <p:spPr>
          <a:xfrm>
            <a:off x="1219200" y="0"/>
            <a:ext cx="7477918" cy="914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solidFill>
                  <a:srgbClr val="C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533400" y="1371602"/>
            <a:ext cx="6172200" cy="4760913"/>
          </a:xfrm>
        </p:spPr>
        <p:txBody>
          <a:bodyPr/>
          <a:lstStyle>
            <a:lvl1pPr>
              <a:defRPr sz="2000"/>
            </a:lvl1pPr>
            <a:lvl2pPr>
              <a:defRPr sz="20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custDataLst>
              <p:tags r:id="rId2"/>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4185470057"/>
      </p:ext>
    </p:extLst>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371602"/>
            <a:ext cx="2590800" cy="4760913"/>
          </a:xfrm>
        </p:spPr>
        <p:txBody>
          <a:bodyPr/>
          <a:lstStyle>
            <a:lvl1pPr marL="176213" indent="-176213">
              <a:defRPr sz="1800"/>
            </a:lvl1pPr>
            <a:lvl2pPr marL="336550" indent="-160338">
              <a:defRPr sz="16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2097122079"/>
      </p:ext>
    </p:extLst>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400800" y="1371600"/>
            <a:ext cx="2590800" cy="4760913"/>
          </a:xfrm>
        </p:spPr>
        <p:txBody>
          <a:bodyPr/>
          <a:lstStyle>
            <a:lvl1pPr marL="176213" indent="-176213">
              <a:defRPr sz="1600"/>
            </a:lvl1pPr>
            <a:lvl2pPr marL="336550" indent="-160338">
              <a:defRPr sz="16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1066645158"/>
      </p:ext>
    </p:extLst>
  </p:cSld>
  <p:clrMapOvr>
    <a:overrideClrMapping bg1="lt1" tx1="dk1" bg2="lt2" tx2="dk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533400" y="1295400"/>
            <a:ext cx="5943600" cy="5105400"/>
          </a:xfrm>
        </p:spPr>
        <p:txBody>
          <a:bodyPr/>
          <a:lstStyle>
            <a:lvl1pPr>
              <a:defRPr sz="2000"/>
            </a:lvl1pPr>
            <a:lvl2pPr>
              <a:defRPr sz="18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custDataLst>
              <p:tags r:id="rId2"/>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848525559"/>
      </p:ext>
    </p:extLst>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95400"/>
            <a:ext cx="6934200" cy="5105400"/>
          </a:xfrm>
        </p:spPr>
        <p:txBody>
          <a:bodyPr/>
          <a:lstStyle>
            <a:lvl1pPr>
              <a:defRPr sz="1800"/>
            </a:lvl1pPr>
            <a:lvl2pPr>
              <a:defRPr sz="16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1938140137"/>
      </p:ext>
    </p:extLst>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533400" y="1219200"/>
            <a:ext cx="4876800" cy="5257800"/>
          </a:xfrm>
        </p:spPr>
        <p:txBody>
          <a:bodyPr/>
          <a:lstStyle>
            <a:lvl1pPr>
              <a:defRPr sz="2000"/>
            </a:lvl1pPr>
            <a:lvl2pPr>
              <a:defRPr sz="18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custDataLst>
              <p:tags r:id="rId2"/>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239681120"/>
      </p:ext>
    </p:extLst>
  </p:cSld>
  <p:clrMapOvr>
    <a:overrideClrMapping bg1="lt1" tx1="dk1" bg2="lt2" tx2="dk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1" y="1219200"/>
            <a:ext cx="8200231" cy="4760913"/>
          </a:xfrm>
        </p:spPr>
        <p:txBody>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409315206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1" y="1384302"/>
            <a:ext cx="8200231" cy="4760913"/>
          </a:xfrm>
        </p:spPr>
        <p:txBody>
          <a:bodyPr/>
          <a:lstStyle>
            <a:lvl1pPr>
              <a:defRPr sz="1800"/>
            </a:lvl1pPr>
            <a:lvl2pPr>
              <a:defRPr sz="16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1764096533"/>
      </p:ext>
    </p:extLst>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5" name="Picture 4" descr="File:Book Hexagonal Icon.svg">
            <a:extLst>
              <a:ext uri="{FF2B5EF4-FFF2-40B4-BE49-F238E27FC236}">
                <a16:creationId xmlns:a16="http://schemas.microsoft.com/office/drawing/2014/main" id="{E7DDB0D1-8796-445D-801F-6EB840CAAC2E}"/>
              </a:ext>
            </a:extLst>
          </p:cNvPr>
          <p:cNvPicPr>
            <a:picLocks noChangeAspect="1"/>
          </p:cNvPicPr>
          <p:nvPr userDrawn="1">
            <p:custDataLst>
              <p:tags r:id="rId1"/>
            </p:custDataLst>
          </p:nvPr>
        </p:nvPicPr>
        <p:blipFill>
          <a:blip r:embed="rId5"/>
          <a:stretch>
            <a:fillRect/>
          </a:stretch>
        </p:blipFill>
        <p:spPr>
          <a:xfrm>
            <a:off x="8001000" y="6248400"/>
            <a:ext cx="762000" cy="590550"/>
          </a:xfrm>
          <a:prstGeom prst="rect">
            <a:avLst/>
          </a:prstGeom>
          <a:ln>
            <a:noFill/>
          </a:ln>
          <a:effectLst>
            <a:outerShdw blurRad="292100" dist="139700" dir="2700000" algn="tl" rotWithShape="0">
              <a:srgbClr val="333333">
                <a:alpha val="65000"/>
              </a:srgbClr>
            </a:outerShdw>
          </a:effectLst>
        </p:spPr>
      </p:pic>
      <p:sp>
        <p:nvSpPr>
          <p:cNvPr id="3" name="Content Placeholder 2"/>
          <p:cNvSpPr>
            <a:spLocks noGrp="1"/>
          </p:cNvSpPr>
          <p:nvPr>
            <p:ph idx="1"/>
            <p:custDataLst>
              <p:tags r:id="rId2"/>
            </p:custDataLst>
          </p:nvPr>
        </p:nvSpPr>
        <p:spPr>
          <a:xfrm>
            <a:off x="533401" y="1384302"/>
            <a:ext cx="8200231" cy="4760913"/>
          </a:xfrm>
        </p:spPr>
        <p:txBody>
          <a:bodyPr/>
          <a:lstStyle>
            <a:lvl1pPr>
              <a:defRPr sz="1800"/>
            </a:lvl1pPr>
            <a:lvl2pPr>
              <a:defRPr sz="1600"/>
            </a:lvl2pPr>
            <a:lvl3pPr>
              <a:defRPr sz="1200"/>
            </a:lvl3pPr>
            <a:lvl4pPr>
              <a:defRPr sz="1100"/>
            </a:lvl4pPr>
            <a:lvl5pPr>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custDataLst>
              <p:tags r:id="rId3"/>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4251694809"/>
      </p:ext>
    </p:extLst>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pic>
        <p:nvPicPr>
          <p:cNvPr id="5" name="Picture 4" descr="File:Book Hexagonal Icon.svg">
            <a:extLst>
              <a:ext uri="{FF2B5EF4-FFF2-40B4-BE49-F238E27FC236}">
                <a16:creationId xmlns:a16="http://schemas.microsoft.com/office/drawing/2014/main" id="{0A7FE3AD-3C55-44B1-B6A6-C576DBAA5D82}"/>
              </a:ext>
            </a:extLst>
          </p:cNvPr>
          <p:cNvPicPr>
            <a:picLocks noChangeAspect="1"/>
          </p:cNvPicPr>
          <p:nvPr userDrawn="1"/>
        </p:nvPicPr>
        <p:blipFill>
          <a:blip r:embed="rId2"/>
          <a:stretch>
            <a:fillRect/>
          </a:stretch>
        </p:blipFill>
        <p:spPr>
          <a:xfrm>
            <a:off x="8001000" y="6248400"/>
            <a:ext cx="762000" cy="590550"/>
          </a:xfrm>
          <a:prstGeom prst="rect">
            <a:avLst/>
          </a:prstGeom>
          <a:ln>
            <a:noFill/>
          </a:ln>
          <a:effectLst>
            <a:outerShdw blurRad="292100" dist="139700" dir="2700000" algn="tl" rotWithShape="0">
              <a:srgbClr val="333333">
                <a:alpha val="65000"/>
              </a:srgbClr>
            </a:outerShdw>
          </a:effectLst>
        </p:spPr>
      </p:pic>
      <p:sp>
        <p:nvSpPr>
          <p:cNvPr id="3" name="Content Placeholder 2"/>
          <p:cNvSpPr>
            <a:spLocks noGrp="1"/>
          </p:cNvSpPr>
          <p:nvPr>
            <p:ph idx="1"/>
          </p:nvPr>
        </p:nvSpPr>
        <p:spPr>
          <a:xfrm>
            <a:off x="533401" y="1384302"/>
            <a:ext cx="8200231" cy="4760913"/>
          </a:xfrm>
        </p:spPr>
        <p:txBody>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3892545734"/>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5_Comparison">
  <p:cSld name="5_Comparison">
    <p:spTree>
      <p:nvGrpSpPr>
        <p:cNvPr id="1" name="Shape 53"/>
        <p:cNvGrpSpPr/>
        <p:nvPr/>
      </p:nvGrpSpPr>
      <p:grpSpPr>
        <a:xfrm>
          <a:off x="0" y="0"/>
          <a:ext cx="0" cy="0"/>
          <a:chOff x="0" y="0"/>
          <a:chExt cx="0" cy="0"/>
        </a:xfrm>
      </p:grpSpPr>
      <p:sp>
        <p:nvSpPr>
          <p:cNvPr id="54" name="Google Shape;54;p128"/>
          <p:cNvSpPr txBox="1">
            <a:spLocks noGrp="1"/>
          </p:cNvSpPr>
          <p:nvPr>
            <p:ph type="body" idx="1"/>
          </p:nvPr>
        </p:nvSpPr>
        <p:spPr>
          <a:xfrm>
            <a:off x="457200" y="1371600"/>
            <a:ext cx="3886200" cy="5029201"/>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2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pic>
        <p:nvPicPr>
          <p:cNvPr id="5" name="Picture 4" descr="File:Book Hexagonal Icon.svg">
            <a:extLst>
              <a:ext uri="{FF2B5EF4-FFF2-40B4-BE49-F238E27FC236}">
                <a16:creationId xmlns:a16="http://schemas.microsoft.com/office/drawing/2014/main" id="{A4652590-913D-4BAC-9222-497470E7FB4A}"/>
              </a:ext>
            </a:extLst>
          </p:cNvPr>
          <p:cNvPicPr>
            <a:picLocks noChangeAspect="1"/>
          </p:cNvPicPr>
          <p:nvPr userDrawn="1"/>
        </p:nvPicPr>
        <p:blipFill>
          <a:blip r:embed="rId2"/>
          <a:stretch>
            <a:fillRect/>
          </a:stretch>
        </p:blipFill>
        <p:spPr>
          <a:xfrm>
            <a:off x="8001000" y="6248400"/>
            <a:ext cx="762000" cy="590550"/>
          </a:xfrm>
          <a:prstGeom prst="rect">
            <a:avLst/>
          </a:prstGeom>
          <a:ln>
            <a:noFill/>
          </a:ln>
          <a:effectLst>
            <a:outerShdw blurRad="292100" dist="139700" dir="2700000" algn="tl" rotWithShape="0">
              <a:srgbClr val="333333">
                <a:alpha val="65000"/>
              </a:srgbClr>
            </a:outerShdw>
          </a:effectLst>
        </p:spPr>
      </p:pic>
      <p:sp>
        <p:nvSpPr>
          <p:cNvPr id="3" name="Content Placeholder 2"/>
          <p:cNvSpPr>
            <a:spLocks noGrp="1"/>
          </p:cNvSpPr>
          <p:nvPr>
            <p:ph idx="1"/>
          </p:nvPr>
        </p:nvSpPr>
        <p:spPr>
          <a:xfrm>
            <a:off x="533401" y="1384302"/>
            <a:ext cx="8200231" cy="4760913"/>
          </a:xfrm>
        </p:spPr>
        <p:txBody>
          <a:bodyPr/>
          <a:lstStyle>
            <a:lvl1pPr>
              <a:defRPr sz="1400"/>
            </a:lvl1pPr>
            <a:lvl2pPr>
              <a:defRPr sz="1400"/>
            </a:lvl2pPr>
            <a:lvl3pPr>
              <a:defRPr sz="1200"/>
            </a:lvl3pPr>
            <a:lvl4pPr>
              <a:defRPr sz="1100"/>
            </a:lvl4pPr>
            <a:lvl5pPr>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632689246"/>
      </p:ext>
    </p:extLst>
  </p:cSld>
  <p:clrMapOvr>
    <a:overrideClrMapping bg1="lt1" tx1="dk1" bg2="lt2" tx2="dk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2E77B8-E79E-4E45-B612-172C609A9AF1}"/>
              </a:ext>
            </a:extLst>
          </p:cNvPr>
          <p:cNvSpPr txBox="1">
            <a:spLocks noChangeArrowheads="1"/>
          </p:cNvSpPr>
          <p:nvPr userDrawn="1"/>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71CC0DD2-4AD5-4912-AEA4-9FFB86911AC8}" type="slidenum">
              <a:rPr lang="en-US" altLang="en-US" sz="1400" smtClean="0"/>
              <a:pPr>
                <a:defRPr/>
              </a:pPr>
              <a:t>‹#›</a:t>
            </a:fld>
            <a:endParaRPr lang="en-US" altLang="en-US" sz="1400" dirty="0"/>
          </a:p>
        </p:txBody>
      </p:sp>
      <p:pic>
        <p:nvPicPr>
          <p:cNvPr id="4" name="Picture 3" descr="File:Book Hexagonal Icon.svg">
            <a:extLst>
              <a:ext uri="{FF2B5EF4-FFF2-40B4-BE49-F238E27FC236}">
                <a16:creationId xmlns:a16="http://schemas.microsoft.com/office/drawing/2014/main" id="{D26B2C49-5B27-4E43-9496-FEB5E4A62108}"/>
              </a:ext>
            </a:extLst>
          </p:cNvPr>
          <p:cNvPicPr>
            <a:picLocks noChangeAspect="1"/>
          </p:cNvPicPr>
          <p:nvPr userDrawn="1"/>
        </p:nvPicPr>
        <p:blipFill>
          <a:blip r:embed="rId2"/>
          <a:stretch>
            <a:fillRect/>
          </a:stretch>
        </p:blipFill>
        <p:spPr>
          <a:xfrm>
            <a:off x="7877175" y="6035675"/>
            <a:ext cx="962025" cy="746125"/>
          </a:xfrm>
          <a:prstGeom prst="rect">
            <a:avLst/>
          </a:prstGeom>
          <a:ln>
            <a:noFill/>
          </a:ln>
          <a:effectLst>
            <a:outerShdw blurRad="292100" dist="139700" dir="2700000" algn="tl" rotWithShape="0">
              <a:srgbClr val="333333">
                <a:alpha val="65000"/>
              </a:srgbClr>
            </a:outerShdw>
          </a:effectLst>
        </p:spPr>
      </p:pic>
      <p:sp>
        <p:nvSpPr>
          <p:cNvPr id="5"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20249348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33401" y="1384302"/>
            <a:ext cx="8200231" cy="4760913"/>
          </a:xfrm>
        </p:spPr>
        <p:txBody>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91000793"/>
      </p:ext>
    </p:extLst>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2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33401" y="2590800"/>
            <a:ext cx="8200231" cy="3554415"/>
          </a:xfrm>
        </p:spPr>
        <p:txBody>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94795082"/>
      </p:ext>
    </p:extLst>
  </p:cSld>
  <p:clrMapOvr>
    <a:overrideClrMapping bg1="lt1" tx1="dk1" bg2="lt2" tx2="dk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a:t>Click to edit Master title style</a:t>
            </a:r>
          </a:p>
        </p:txBody>
      </p:sp>
      <p:sp>
        <p:nvSpPr>
          <p:cNvPr id="3" name="Content Placeholder 2"/>
          <p:cNvSpPr>
            <a:spLocks noGrp="1"/>
          </p:cNvSpPr>
          <p:nvPr>
            <p:ph idx="1"/>
          </p:nvPr>
        </p:nvSpPr>
        <p:spPr/>
        <p:txBody>
          <a:bodyPr/>
          <a:lstStyle>
            <a:lvl1pPr>
              <a:defRPr sz="2000"/>
            </a:lvl1pPr>
            <a:lvl2pPr>
              <a:defRPr sz="1800"/>
            </a:lvl2pPr>
            <a:lvl3pPr>
              <a:defRPr sz="14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056887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custDataLst>
              <p:tags r:id="rId1"/>
            </p:custDataLst>
          </p:nvPr>
        </p:nvSpPr>
        <p:spPr>
          <a:xfrm>
            <a:off x="533401" y="1352550"/>
            <a:ext cx="4837112" cy="5105400"/>
          </a:xfrm>
        </p:spPr>
        <p:txBody>
          <a:bodyPr/>
          <a:lstStyle>
            <a:lvl1pPr>
              <a:defRPr sz="1600"/>
            </a:lvl1pPr>
            <a:lvl2pPr>
              <a:defRPr sz="16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custDataLst>
              <p:tags r:id="rId2"/>
            </p:custDataLst>
          </p:nvPr>
        </p:nvSpPr>
        <p:spPr>
          <a:xfrm>
            <a:off x="6172200" y="1371600"/>
            <a:ext cx="2782888" cy="5105400"/>
          </a:xfrm>
        </p:spPr>
        <p:txBody>
          <a:bodyPr/>
          <a:lstStyle>
            <a:lvl1pPr>
              <a:defRPr sz="1800"/>
            </a:lvl1pPr>
            <a:lvl2pPr>
              <a:defRPr sz="1600"/>
            </a:lvl2pPr>
            <a:lvl3pPr>
              <a:defRPr sz="1600"/>
            </a:lvl3pPr>
            <a:lvl4pPr>
              <a:defRPr sz="14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033"/>
          <p:cNvSpPr>
            <a:spLocks noGrp="1" noChangeArrowheads="1"/>
          </p:cNvSpPr>
          <p:nvPr>
            <p:ph type="title"/>
            <p:custDataLst>
              <p:tags r:id="rId3"/>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413188631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7_Two Content">
    <p:spTree>
      <p:nvGrpSpPr>
        <p:cNvPr id="1" name=""/>
        <p:cNvGrpSpPr/>
        <p:nvPr/>
      </p:nvGrpSpPr>
      <p:grpSpPr>
        <a:xfrm>
          <a:off x="0" y="0"/>
          <a:ext cx="0" cy="0"/>
          <a:chOff x="0" y="0"/>
          <a:chExt cx="0" cy="0"/>
        </a:xfrm>
      </p:grpSpPr>
      <p:sp>
        <p:nvSpPr>
          <p:cNvPr id="3" name="Content Placeholder 2"/>
          <p:cNvSpPr>
            <a:spLocks noGrp="1"/>
          </p:cNvSpPr>
          <p:nvPr>
            <p:ph sz="half" idx="1"/>
            <p:custDataLst>
              <p:tags r:id="rId1"/>
            </p:custDataLst>
          </p:nvPr>
        </p:nvSpPr>
        <p:spPr>
          <a:xfrm>
            <a:off x="533401" y="1352550"/>
            <a:ext cx="4837112" cy="5105400"/>
          </a:xfrm>
        </p:spPr>
        <p:txBody>
          <a:bodyPr/>
          <a:lstStyle>
            <a:lvl1pPr>
              <a:defRPr sz="2000"/>
            </a:lvl1pPr>
            <a:lvl2pPr>
              <a:defRPr sz="2000"/>
            </a:lvl2pPr>
            <a:lvl3pPr>
              <a:defRPr sz="28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033"/>
          <p:cNvSpPr>
            <a:spLocks noGrp="1" noChangeArrowheads="1"/>
          </p:cNvSpPr>
          <p:nvPr>
            <p:ph type="title"/>
            <p:custDataLst>
              <p:tags r:id="rId2"/>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381651372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143000"/>
            <a:ext cx="3962400" cy="5181600"/>
          </a:xfrm>
        </p:spPr>
        <p:txBody>
          <a:bodyPr/>
          <a:lstStyle>
            <a:lvl1pPr>
              <a:defRPr sz="1800"/>
            </a:lvl1pPr>
            <a:lvl2pPr>
              <a:defRPr sz="16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1" y="1143000"/>
            <a:ext cx="3863975" cy="5181600"/>
          </a:xfrm>
        </p:spPr>
        <p:txBody>
          <a:bodyPr/>
          <a:lstStyle>
            <a:lvl1pPr>
              <a:defRPr sz="1800"/>
            </a:lvl1pPr>
            <a:lvl2pPr>
              <a:defRPr sz="16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229148949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0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43000"/>
            <a:ext cx="3581400" cy="4760913"/>
          </a:xfrm>
        </p:spPr>
        <p:txBody>
          <a:bodyPr/>
          <a:lstStyle>
            <a:lvl1pPr>
              <a:defRPr sz="1800"/>
            </a:lvl1pPr>
            <a:lvl2pPr>
              <a:defRPr sz="16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191000" y="1143000"/>
            <a:ext cx="4625977" cy="4760913"/>
          </a:xfrm>
        </p:spPr>
        <p:txBody>
          <a:bodyPr/>
          <a:lstStyle>
            <a:lvl1pPr>
              <a:defRPr sz="1800"/>
            </a:lvl1pPr>
            <a:lvl2pPr>
              <a:defRPr sz="16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139472715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81000" y="1143000"/>
            <a:ext cx="3581400" cy="4760913"/>
          </a:xfrm>
        </p:spPr>
        <p:txBody>
          <a:bodyPr/>
          <a:lstStyle>
            <a:lvl1pPr>
              <a:defRPr sz="1800"/>
            </a:lvl1pPr>
            <a:lvl2pPr>
              <a:defRPr sz="16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038600" y="1143000"/>
            <a:ext cx="4876800" cy="4760913"/>
          </a:xfrm>
        </p:spPr>
        <p:txBody>
          <a:bodyPr/>
          <a:lstStyle>
            <a:lvl1pPr>
              <a:defRPr sz="1800"/>
            </a:lvl1pPr>
            <a:lvl2pPr>
              <a:defRPr sz="16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791900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24_Title and Content">
  <p:cSld name="24_Title and Content">
    <p:spTree>
      <p:nvGrpSpPr>
        <p:cNvPr id="1" name="Shape 56"/>
        <p:cNvGrpSpPr/>
        <p:nvPr/>
      </p:nvGrpSpPr>
      <p:grpSpPr>
        <a:xfrm>
          <a:off x="0" y="0"/>
          <a:ext cx="0" cy="0"/>
          <a:chOff x="0" y="0"/>
          <a:chExt cx="0" cy="0"/>
        </a:xfrm>
      </p:grpSpPr>
      <p:sp>
        <p:nvSpPr>
          <p:cNvPr id="57" name="Google Shape;57;p129"/>
          <p:cNvSpPr txBox="1">
            <a:spLocks noGrp="1"/>
          </p:cNvSpPr>
          <p:nvPr>
            <p:ph type="body" idx="1"/>
          </p:nvPr>
        </p:nvSpPr>
        <p:spPr>
          <a:xfrm>
            <a:off x="457200" y="1143000"/>
            <a:ext cx="5181600" cy="47244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12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373539"/>
            <a:ext cx="5029200" cy="4760913"/>
          </a:xfrm>
        </p:spPr>
        <p:txBody>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943601" y="1373538"/>
            <a:ext cx="2873375" cy="4760913"/>
          </a:xfrm>
        </p:spPr>
        <p:txBody>
          <a:bodyPr/>
          <a:lstStyle>
            <a:lvl1pPr>
              <a:defRPr sz="1800"/>
            </a:lvl1pPr>
            <a:lvl2pPr>
              <a:defRPr sz="16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127215441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sz="2400"/>
            </a:lvl1pPr>
          </a:lstStyle>
          <a:p>
            <a:r>
              <a:rPr lang="en-US"/>
              <a:t>Click to edit Master title style</a:t>
            </a:r>
          </a:p>
        </p:txBody>
      </p:sp>
      <p:sp>
        <p:nvSpPr>
          <p:cNvPr id="3" name="Content Placeholder 2"/>
          <p:cNvSpPr>
            <a:spLocks noGrp="1"/>
          </p:cNvSpPr>
          <p:nvPr>
            <p:ph sz="half" idx="1"/>
            <p:custDataLst>
              <p:tags r:id="rId2"/>
            </p:custDataLst>
          </p:nvPr>
        </p:nvSpPr>
        <p:spPr>
          <a:xfrm>
            <a:off x="533400" y="1371600"/>
            <a:ext cx="4114800" cy="4953000"/>
          </a:xfrm>
        </p:spPr>
        <p:txBody>
          <a:bodyPr/>
          <a:lstStyle>
            <a:lvl1pPr>
              <a:defRPr sz="2000"/>
            </a:lvl1pPr>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custDataLst>
              <p:tags r:id="rId3"/>
            </p:custDataLst>
          </p:nvPr>
        </p:nvSpPr>
        <p:spPr>
          <a:xfrm>
            <a:off x="4800600" y="1371600"/>
            <a:ext cx="3886200" cy="4953000"/>
          </a:xfrm>
        </p:spPr>
        <p:txBody>
          <a:bodyPr/>
          <a:lstStyle>
            <a:lvl1pPr>
              <a:defRPr sz="2000"/>
            </a:lvl1pPr>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8537430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EDCCA36-0984-4D1E-AF1A-47DC0ACA3954}"/>
              </a:ext>
            </a:extLst>
          </p:cNvPr>
          <p:cNvSpPr txBox="1">
            <a:spLocks noChangeArrowheads="1"/>
          </p:cNvSpPr>
          <p:nvPr userDrawn="1">
            <p:custDataLst>
              <p:tags r:id="rId1"/>
            </p:custDataLst>
          </p:nvPr>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EF90FB24-7279-447F-A3F0-03A608E6336F}" type="slidenum">
              <a:rPr lang="en-US" altLang="en-US" sz="1400" smtClean="0"/>
              <a:pPr>
                <a:defRPr/>
              </a:pPr>
              <a:t>‹#›</a:t>
            </a:fld>
            <a:endParaRPr lang="en-US" altLang="en-US" sz="1400" dirty="0"/>
          </a:p>
        </p:txBody>
      </p:sp>
      <p:sp>
        <p:nvSpPr>
          <p:cNvPr id="5" name="Rectangle 4">
            <a:extLst>
              <a:ext uri="{FF2B5EF4-FFF2-40B4-BE49-F238E27FC236}">
                <a16:creationId xmlns:a16="http://schemas.microsoft.com/office/drawing/2014/main" id="{BB5CCA97-82E0-4D7B-89D1-74A37F3CD8E9}"/>
              </a:ext>
            </a:extLst>
          </p:cNvPr>
          <p:cNvSpPr/>
          <p:nvPr userDrawn="1">
            <p:custDataLst>
              <p:tags r:id="rId2"/>
            </p:custDataLst>
          </p:nvPr>
        </p:nvSpPr>
        <p:spPr>
          <a:xfrm>
            <a:off x="6515100" y="4452938"/>
            <a:ext cx="2628900" cy="2020887"/>
          </a:xfrm>
          <a:prstGeom prst="rect">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14098"/>
              <a:satOff val="-661"/>
              <a:lumOff val="2825"/>
              <a:alphaOff val="0"/>
            </a:schemeClr>
          </a:effectRef>
          <a:fontRef idx="minor">
            <a:schemeClr val="lt1">
              <a:hueOff val="0"/>
              <a:satOff val="0"/>
              <a:lumOff val="0"/>
              <a:alphaOff val="0"/>
            </a:schemeClr>
          </a:fontRef>
        </p:style>
        <p:txBody>
          <a:bodyPr/>
          <a:lstStyle/>
          <a:p>
            <a:endParaRPr lang="en-US" dirty="0"/>
          </a:p>
        </p:txBody>
      </p:sp>
      <p:sp>
        <p:nvSpPr>
          <p:cNvPr id="2" name="Title 1"/>
          <p:cNvSpPr>
            <a:spLocks noGrp="1"/>
          </p:cNvSpPr>
          <p:nvPr>
            <p:ph type="title"/>
            <p:custDataLst>
              <p:tags r:id="rId3"/>
            </p:custDataLst>
          </p:nvPr>
        </p:nvSpPr>
        <p:spPr/>
        <p:txBody>
          <a:bodyPr/>
          <a:lstStyle>
            <a:lvl1pPr>
              <a:defRPr sz="2400" baseline="0"/>
            </a:lvl1pPr>
          </a:lstStyle>
          <a:p>
            <a:endParaRPr lang="en-US" dirty="0"/>
          </a:p>
        </p:txBody>
      </p:sp>
      <p:sp>
        <p:nvSpPr>
          <p:cNvPr id="6" name="Content Placeholder 2"/>
          <p:cNvSpPr>
            <a:spLocks noGrp="1"/>
          </p:cNvSpPr>
          <p:nvPr>
            <p:ph idx="1"/>
            <p:custDataLst>
              <p:tags r:id="rId4"/>
            </p:custDataLst>
          </p:nvPr>
        </p:nvSpPr>
        <p:spPr>
          <a:xfrm>
            <a:off x="646114" y="1219201"/>
            <a:ext cx="5675312" cy="4760913"/>
          </a:xfrm>
        </p:spPr>
        <p:txBody>
          <a:bodyPr/>
          <a:lstStyle>
            <a:lvl1pPr>
              <a:defRPr sz="2400"/>
            </a:lvl1pPr>
            <a:lvl2pPr>
              <a:defRPr sz="24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06230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custDataLst>
              <p:tags r:id="rId1"/>
            </p:custDataLst>
          </p:nvPr>
        </p:nvSpPr>
        <p:spPr>
          <a:xfrm>
            <a:off x="457200" y="1295402"/>
            <a:ext cx="3961648" cy="535065"/>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a:t>
            </a:r>
          </a:p>
        </p:txBody>
      </p:sp>
      <p:sp>
        <p:nvSpPr>
          <p:cNvPr id="4" name="Content Placeholder 3"/>
          <p:cNvSpPr>
            <a:spLocks noGrp="1"/>
          </p:cNvSpPr>
          <p:nvPr>
            <p:ph sz="half" idx="2"/>
            <p:custDataLst>
              <p:tags r:id="rId2"/>
            </p:custDataLst>
          </p:nvPr>
        </p:nvSpPr>
        <p:spPr>
          <a:xfrm>
            <a:off x="473909" y="1878013"/>
            <a:ext cx="3962400" cy="4446589"/>
          </a:xfrm>
        </p:spPr>
        <p:txBody>
          <a:bodyPr/>
          <a:lstStyle>
            <a:lvl1pPr>
              <a:defRPr sz="2200"/>
            </a:lvl1pPr>
            <a:lvl2pPr>
              <a:defRPr sz="20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custDataLst>
              <p:tags r:id="rId3"/>
            </p:custDataLst>
          </p:nvPr>
        </p:nvSpPr>
        <p:spPr>
          <a:xfrm>
            <a:off x="4741862" y="1295402"/>
            <a:ext cx="3944343" cy="535065"/>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a:t>
            </a:r>
          </a:p>
        </p:txBody>
      </p:sp>
      <p:sp>
        <p:nvSpPr>
          <p:cNvPr id="6" name="Content Placeholder 5"/>
          <p:cNvSpPr>
            <a:spLocks noGrp="1"/>
          </p:cNvSpPr>
          <p:nvPr>
            <p:ph sz="quarter" idx="4"/>
            <p:custDataLst>
              <p:tags r:id="rId4"/>
            </p:custDataLst>
          </p:nvPr>
        </p:nvSpPr>
        <p:spPr>
          <a:xfrm>
            <a:off x="4724400" y="1801811"/>
            <a:ext cx="3962400" cy="4446589"/>
          </a:xfrm>
        </p:spPr>
        <p:txBody>
          <a:bodyPr/>
          <a:lstStyle>
            <a:lvl1pPr>
              <a:defRPr sz="2200"/>
            </a:lvl1pPr>
            <a:lvl2pPr>
              <a:defRPr sz="20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1033"/>
          <p:cNvSpPr>
            <a:spLocks noGrp="1" noChangeArrowheads="1"/>
          </p:cNvSpPr>
          <p:nvPr>
            <p:ph type="title"/>
            <p:custDataLst>
              <p:tags r:id="rId5"/>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342800137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custDataLst>
              <p:tags r:id="rId1"/>
            </p:custDataLst>
          </p:nvPr>
        </p:nvSpPr>
        <p:spPr>
          <a:xfrm>
            <a:off x="533401" y="1219202"/>
            <a:ext cx="4021137" cy="506411"/>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a:t>
            </a:r>
          </a:p>
        </p:txBody>
      </p:sp>
      <p:sp>
        <p:nvSpPr>
          <p:cNvPr id="4" name="Content Placeholder 3"/>
          <p:cNvSpPr>
            <a:spLocks noGrp="1"/>
          </p:cNvSpPr>
          <p:nvPr>
            <p:ph sz="half" idx="2"/>
            <p:custDataLst>
              <p:tags r:id="rId2"/>
            </p:custDataLst>
          </p:nvPr>
        </p:nvSpPr>
        <p:spPr>
          <a:xfrm>
            <a:off x="533401" y="1752600"/>
            <a:ext cx="4021137" cy="4800600"/>
          </a:xfrm>
        </p:spPr>
        <p:txBody>
          <a:bodyPr/>
          <a:lstStyle>
            <a:lvl1pPr>
              <a:defRPr sz="1800"/>
            </a:lvl1pPr>
            <a:lvl2pPr>
              <a:defRPr sz="18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custDataLst>
              <p:tags r:id="rId3"/>
            </p:custDataLst>
          </p:nvPr>
        </p:nvSpPr>
        <p:spPr>
          <a:xfrm>
            <a:off x="4648200" y="1219202"/>
            <a:ext cx="4267200" cy="506411"/>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a:t>
            </a:r>
          </a:p>
        </p:txBody>
      </p:sp>
      <p:sp>
        <p:nvSpPr>
          <p:cNvPr id="6" name="Content Placeholder 5"/>
          <p:cNvSpPr>
            <a:spLocks noGrp="1"/>
          </p:cNvSpPr>
          <p:nvPr>
            <p:ph sz="quarter" idx="4"/>
            <p:custDataLst>
              <p:tags r:id="rId4"/>
            </p:custDataLst>
          </p:nvPr>
        </p:nvSpPr>
        <p:spPr>
          <a:xfrm>
            <a:off x="4686830" y="1752600"/>
            <a:ext cx="4228571" cy="4800600"/>
          </a:xfrm>
        </p:spPr>
        <p:txBody>
          <a:bodyPr/>
          <a:lstStyle>
            <a:lvl1pPr>
              <a:defRPr sz="1800"/>
            </a:lvl1pPr>
            <a:lvl2pPr>
              <a:defRPr sz="18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1033"/>
          <p:cNvSpPr>
            <a:spLocks noGrp="1" noChangeArrowheads="1"/>
          </p:cNvSpPr>
          <p:nvPr>
            <p:ph type="title"/>
            <p:custDataLst>
              <p:tags r:id="rId5"/>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250047205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7693E2-3B32-4A50-8ACA-9F92D9BB2585}"/>
              </a:ext>
            </a:extLst>
          </p:cNvPr>
          <p:cNvSpPr txBox="1">
            <a:spLocks noChangeArrowheads="1"/>
          </p:cNvSpPr>
          <p:nvPr userDrawn="1">
            <p:custDataLst>
              <p:tags r:id="rId1"/>
            </p:custDataLst>
          </p:nvPr>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DF4F7A51-35BE-46C8-A518-941CA4C6A1F8}" type="slidenum">
              <a:rPr lang="en-US" altLang="en-US" sz="1400" smtClean="0"/>
              <a:pPr>
                <a:defRPr/>
              </a:pPr>
              <a:t>‹#›</a:t>
            </a:fld>
            <a:endParaRPr lang="en-US" altLang="en-US" sz="1400" dirty="0"/>
          </a:p>
        </p:txBody>
      </p:sp>
      <p:sp>
        <p:nvSpPr>
          <p:cNvPr id="4" name="Rectangle 1033"/>
          <p:cNvSpPr>
            <a:spLocks noGrp="1" noChangeArrowheads="1"/>
          </p:cNvSpPr>
          <p:nvPr>
            <p:ph type="title"/>
            <p:custDataLst>
              <p:tags r:id="rId2"/>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3244525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962FF3C-F418-451E-9CB5-856F5DBD7815}"/>
              </a:ext>
            </a:extLst>
          </p:cNvPr>
          <p:cNvSpPr txBox="1">
            <a:spLocks noChangeArrowheads="1"/>
          </p:cNvSpPr>
          <p:nvPr userDrawn="1"/>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97128940-5B0E-4690-88DB-3A5EF97A4B1A}" type="slidenum">
              <a:rPr lang="en-US" altLang="en-US" sz="1400" smtClean="0"/>
              <a:pPr>
                <a:defRPr/>
              </a:pPr>
              <a:t>‹#›</a:t>
            </a:fld>
            <a:endParaRPr lang="en-US" altLang="en-US" sz="1400" dirty="0"/>
          </a:p>
        </p:txBody>
      </p:sp>
      <p:sp>
        <p:nvSpPr>
          <p:cNvPr id="5" name="Content Placeholder 2"/>
          <p:cNvSpPr>
            <a:spLocks noGrp="1"/>
          </p:cNvSpPr>
          <p:nvPr>
            <p:ph sz="half" idx="1"/>
          </p:nvPr>
        </p:nvSpPr>
        <p:spPr>
          <a:xfrm>
            <a:off x="533400" y="1447800"/>
            <a:ext cx="3505200" cy="4953000"/>
          </a:xfrm>
        </p:spPr>
        <p:txBody>
          <a:bodyPr/>
          <a:lstStyle>
            <a:lvl1pPr marL="228600" indent="-228600">
              <a:defRPr sz="1400"/>
            </a:lvl1pPr>
            <a:lvl2pPr marL="457200" indent="-228600">
              <a:defRPr sz="1200"/>
            </a:lvl2pPr>
            <a:lvl3pPr marL="625475" indent="-168275">
              <a:defRPr sz="1200"/>
            </a:lvl3pPr>
            <a:lvl4pPr>
              <a:defRPr sz="11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231541145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pic>
        <p:nvPicPr>
          <p:cNvPr id="4" name="Picture 5" descr="At the Heart of the Matter - Engagement">
            <a:extLst>
              <a:ext uri="{FF2B5EF4-FFF2-40B4-BE49-F238E27FC236}">
                <a16:creationId xmlns:a16="http://schemas.microsoft.com/office/drawing/2014/main" id="{506D4201-74BA-4F8B-ADC6-6A7EE621FCCC}"/>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272213" y="2609850"/>
            <a:ext cx="2833687"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p:cNvSpPr>
            <a:spLocks noGrp="1"/>
          </p:cNvSpPr>
          <p:nvPr>
            <p:ph sz="half" idx="2"/>
            <p:custDataLst>
              <p:tags r:id="rId1"/>
            </p:custDataLst>
          </p:nvPr>
        </p:nvSpPr>
        <p:spPr>
          <a:xfrm>
            <a:off x="533400" y="1620844"/>
            <a:ext cx="6019800" cy="4932357"/>
          </a:xfrm>
        </p:spPr>
        <p:txBody>
          <a:bodyPr/>
          <a:lstStyle>
            <a:lvl1pPr marL="228600" indent="-228600">
              <a:defRPr sz="2400"/>
            </a:lvl1pPr>
            <a:lvl2pPr marL="457200" indent="-228600">
              <a:defRPr sz="2000"/>
            </a:lvl2pPr>
            <a:lvl3pPr marL="685800" indent="-228600">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1033"/>
          <p:cNvSpPr>
            <a:spLocks noGrp="1" noChangeArrowheads="1"/>
          </p:cNvSpPr>
          <p:nvPr>
            <p:ph type="title"/>
            <p:custDataLst>
              <p:tags r:id="rId2"/>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
        <p:nvSpPr>
          <p:cNvPr id="5" name="Footer Placeholder 2">
            <a:extLst>
              <a:ext uri="{FF2B5EF4-FFF2-40B4-BE49-F238E27FC236}">
                <a16:creationId xmlns:a16="http://schemas.microsoft.com/office/drawing/2014/main" id="{1FAE3C94-DF66-45AF-9C02-2D2A63E025DE}"/>
              </a:ext>
            </a:extLst>
          </p:cNvPr>
          <p:cNvSpPr>
            <a:spLocks noGrp="1"/>
          </p:cNvSpPr>
          <p:nvPr>
            <p:ph type="ftr" sz="quarter" idx="10"/>
            <p:custDataLst>
              <p:tags r:id="rId3"/>
            </p:custDataLst>
          </p:nvPr>
        </p:nvSpPr>
        <p:spPr>
          <a:xfrm>
            <a:off x="1588" y="6384925"/>
            <a:ext cx="808037" cy="457200"/>
          </a:xfrm>
          <a:prstGeom prst="rect">
            <a:avLst/>
          </a:prstGeom>
        </p:spPr>
        <p:txBody>
          <a:bodyPr/>
          <a:lstStyle>
            <a:lvl1pPr>
              <a:defRPr>
                <a:solidFill>
                  <a:srgbClr val="FFFFFF"/>
                </a:solidFill>
              </a:defRPr>
            </a:lvl1pPr>
          </a:lstStyle>
          <a:p>
            <a:pPr>
              <a:defRPr/>
            </a:pPr>
            <a:r>
              <a:rPr lang="en-US" dirty="0"/>
              <a:t>#</a:t>
            </a:r>
          </a:p>
        </p:txBody>
      </p:sp>
    </p:spTree>
    <p:extLst>
      <p:ext uri="{BB962C8B-B14F-4D97-AF65-F5344CB8AC3E}">
        <p14:creationId xmlns:p14="http://schemas.microsoft.com/office/powerpoint/2010/main" val="93488155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3" name="Picture 5" descr="At the Heart of the Matter - Engagement">
            <a:extLst>
              <a:ext uri="{FF2B5EF4-FFF2-40B4-BE49-F238E27FC236}">
                <a16:creationId xmlns:a16="http://schemas.microsoft.com/office/drawing/2014/main" id="{EF549857-A023-4E43-BBF3-3345F2A2F02A}"/>
              </a:ext>
            </a:extLst>
          </p:cNvPr>
          <p:cNvPicPr>
            <a:picLocks noChangeAspect="1"/>
          </p:cNvPicPr>
          <p:nvPr userDrawn="1"/>
        </p:nvPicPr>
        <p:blipFill>
          <a:blip r:embed="rId4">
            <a:extLst>
              <a:ext uri="{28A0092B-C50C-407E-A947-70E740481C1C}">
                <a14:useLocalDpi xmlns:a14="http://schemas.microsoft.com/office/drawing/2010/main" val="0"/>
              </a:ext>
            </a:extLst>
          </a:blip>
          <a:srcRect l="13950" r="10756"/>
          <a:stretch>
            <a:fillRect/>
          </a:stretch>
        </p:blipFill>
        <p:spPr bwMode="auto">
          <a:xfrm>
            <a:off x="7162800" y="2057400"/>
            <a:ext cx="1803400"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p:cNvSpPr>
            <a:spLocks noGrp="1"/>
          </p:cNvSpPr>
          <p:nvPr>
            <p:ph sz="half" idx="2"/>
            <p:custDataLst>
              <p:tags r:id="rId1"/>
            </p:custDataLst>
          </p:nvPr>
        </p:nvSpPr>
        <p:spPr>
          <a:xfrm>
            <a:off x="533400" y="1143000"/>
            <a:ext cx="6629400" cy="5029200"/>
          </a:xfrm>
        </p:spPr>
        <p:txBody>
          <a:bodyPr/>
          <a:lstStyle>
            <a:lvl1pPr marL="342900" indent="-342900">
              <a:buSzPct val="105000"/>
              <a:buFont typeface="+mj-lt"/>
              <a:buAutoNum type="arabicPeriod"/>
              <a:defRPr sz="2000"/>
            </a:lvl1pPr>
            <a:lvl2pPr marL="571500" indent="-342900">
              <a:buSzPct val="105000"/>
              <a:buFont typeface="+mj-lt"/>
              <a:buAutoNum type="arabicPeriod"/>
              <a:defRPr sz="1800"/>
            </a:lvl2pPr>
            <a:lvl3pPr marL="800100" indent="-342900">
              <a:buSzPct val="105000"/>
              <a:buFont typeface="+mj-lt"/>
              <a:buAutoNum type="arabicPeriod"/>
              <a:defRPr sz="1800"/>
            </a:lvl3pPr>
            <a:lvl4pPr marL="1714500" indent="-342900">
              <a:buSzPct val="105000"/>
              <a:buFont typeface="+mj-lt"/>
              <a:buAutoNum type="arabicPeriod"/>
              <a:defRPr sz="1600"/>
            </a:lvl4pPr>
            <a:lvl5pPr marL="2171700" indent="-342900">
              <a:buSzPct val="105000"/>
              <a:buFont typeface="+mj-lt"/>
              <a:buAutoNum type="arabicPeriod"/>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a:extLst>
              <a:ext uri="{FF2B5EF4-FFF2-40B4-BE49-F238E27FC236}">
                <a16:creationId xmlns:a16="http://schemas.microsoft.com/office/drawing/2014/main" id="{1279B732-97CE-4078-81B5-0355E36B22F8}"/>
              </a:ext>
            </a:extLst>
          </p:cNvPr>
          <p:cNvSpPr>
            <a:spLocks noGrp="1"/>
          </p:cNvSpPr>
          <p:nvPr>
            <p:ph type="ftr" sz="quarter" idx="10"/>
            <p:custDataLst>
              <p:tags r:id="rId2"/>
            </p:custDataLst>
          </p:nvPr>
        </p:nvSpPr>
        <p:spPr>
          <a:xfrm>
            <a:off x="1588" y="6384925"/>
            <a:ext cx="808037" cy="457200"/>
          </a:xfrm>
          <a:prstGeom prst="rect">
            <a:avLst/>
          </a:prstGeom>
        </p:spPr>
        <p:txBody>
          <a:bodyPr/>
          <a:lstStyle>
            <a:lvl1pPr>
              <a:defRPr>
                <a:solidFill>
                  <a:srgbClr val="FFFFFF"/>
                </a:solidFill>
              </a:defRPr>
            </a:lvl1pPr>
          </a:lstStyle>
          <a:p>
            <a:pPr>
              <a:defRPr/>
            </a:pPr>
            <a:r>
              <a:rPr lang="en-US" dirty="0"/>
              <a:t>#</a:t>
            </a:r>
          </a:p>
        </p:txBody>
      </p:sp>
    </p:spTree>
    <p:extLst>
      <p:ext uri="{BB962C8B-B14F-4D97-AF65-F5344CB8AC3E}">
        <p14:creationId xmlns:p14="http://schemas.microsoft.com/office/powerpoint/2010/main" val="141935274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033"/>
          <p:cNvSpPr>
            <a:spLocks noGrp="1" noChangeArrowheads="1"/>
          </p:cNvSpPr>
          <p:nvPr>
            <p:ph type="title"/>
            <p:custDataLst>
              <p:tags r:id="rId1"/>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3010769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1_Two Content">
  <p:cSld name="11_Two Content">
    <p:spTree>
      <p:nvGrpSpPr>
        <p:cNvPr id="1" name="Shape 59"/>
        <p:cNvGrpSpPr/>
        <p:nvPr/>
      </p:nvGrpSpPr>
      <p:grpSpPr>
        <a:xfrm>
          <a:off x="0" y="0"/>
          <a:ext cx="0" cy="0"/>
          <a:chOff x="0" y="0"/>
          <a:chExt cx="0" cy="0"/>
        </a:xfrm>
      </p:grpSpPr>
      <p:sp>
        <p:nvSpPr>
          <p:cNvPr id="60" name="Google Shape;60;p130"/>
          <p:cNvSpPr txBox="1">
            <a:spLocks noGrp="1"/>
          </p:cNvSpPr>
          <p:nvPr>
            <p:ph type="body" idx="1"/>
          </p:nvPr>
        </p:nvSpPr>
        <p:spPr>
          <a:xfrm>
            <a:off x="381000" y="1143000"/>
            <a:ext cx="35814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130"/>
          <p:cNvSpPr txBox="1">
            <a:spLocks noGrp="1"/>
          </p:cNvSpPr>
          <p:nvPr>
            <p:ph type="body" idx="2"/>
          </p:nvPr>
        </p:nvSpPr>
        <p:spPr>
          <a:xfrm>
            <a:off x="4038600" y="1143000"/>
            <a:ext cx="48768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13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Rectangle 1033"/>
          <p:cNvSpPr>
            <a:spLocks noGrp="1" noChangeArrowheads="1"/>
          </p:cNvSpPr>
          <p:nvPr>
            <p:ph type="title"/>
            <p:custDataLst>
              <p:tags r:id="rId1"/>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165947458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295402"/>
            <a:ext cx="3505200" cy="4760913"/>
          </a:xfrm>
        </p:spPr>
        <p:txBody>
          <a:bodyPr/>
          <a:lstStyle>
            <a:lvl1pPr>
              <a:defRPr sz="1600"/>
            </a:lvl1pPr>
            <a:lvl2pPr>
              <a:defRPr sz="14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318541194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7_Comparison">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05151CF-455F-4E0B-A8A7-143A138105C2}"/>
              </a:ext>
            </a:extLst>
          </p:cNvPr>
          <p:cNvSpPr txBox="1">
            <a:spLocks noChangeArrowheads="1"/>
          </p:cNvSpPr>
          <p:nvPr userDrawn="1"/>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C3006E18-2AC2-40F8-A301-79864CD937A4}" type="slidenum">
              <a:rPr lang="en-US" altLang="en-US" sz="1400" smtClean="0"/>
              <a:pPr>
                <a:defRPr/>
              </a:pPr>
              <a:t>‹#›</a:t>
            </a:fld>
            <a:endParaRPr lang="en-US" altLang="en-US" sz="1400" dirty="0"/>
          </a:p>
        </p:txBody>
      </p:sp>
      <p:sp>
        <p:nvSpPr>
          <p:cNvPr id="4" name="Content Placeholder 3"/>
          <p:cNvSpPr>
            <a:spLocks noGrp="1"/>
          </p:cNvSpPr>
          <p:nvPr>
            <p:ph sz="half" idx="2"/>
          </p:nvPr>
        </p:nvSpPr>
        <p:spPr>
          <a:xfrm>
            <a:off x="457200" y="1371600"/>
            <a:ext cx="2895600" cy="5029201"/>
          </a:xfrm>
        </p:spPr>
        <p:txBody>
          <a:bodyPr/>
          <a:lstStyle>
            <a:lvl1pPr>
              <a:defRPr sz="1600"/>
            </a:lvl1pPr>
            <a:lvl2pPr marL="512763" indent="-165100">
              <a:defRPr sz="1600"/>
            </a:lvl2pPr>
            <a:lvl3pPr marL="685800" indent="-173038">
              <a:defRPr sz="1400"/>
            </a:lvl3pPr>
            <a:lvl4pPr marL="858838" indent="-173038">
              <a:defRPr sz="1200"/>
            </a:lvl4pPr>
            <a:lvl5pPr marL="1033463" indent="-174625">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lvl1pPr>
          </a:lstStyle>
          <a:p>
            <a:pPr lvl="0"/>
            <a:r>
              <a:rPr lang="en-US" altLang="en-US"/>
              <a:t>Click to edit Master title style</a:t>
            </a:r>
          </a:p>
        </p:txBody>
      </p:sp>
    </p:spTree>
    <p:extLst>
      <p:ext uri="{BB962C8B-B14F-4D97-AF65-F5344CB8AC3E}">
        <p14:creationId xmlns:p14="http://schemas.microsoft.com/office/powerpoint/2010/main" val="588315526"/>
      </p:ext>
    </p:extLst>
  </p:cSld>
  <p:clrMapOvr>
    <a:masterClrMapping/>
  </p:clrMapOvr>
  <p:hf sldNum="0" hdr="0" dt="0"/>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9" name="Content Placeholder 2"/>
          <p:cNvSpPr>
            <a:spLocks noGrp="1"/>
          </p:cNvSpPr>
          <p:nvPr>
            <p:ph idx="12"/>
          </p:nvPr>
        </p:nvSpPr>
        <p:spPr>
          <a:xfrm>
            <a:off x="457200" y="1295400"/>
            <a:ext cx="5791200" cy="4724400"/>
          </a:xfrm>
        </p:spPr>
        <p:txBody>
          <a:bodyPr/>
          <a:lstStyle>
            <a:lvl1pPr>
              <a:defRPr sz="2400"/>
            </a:lvl1pPr>
            <a:lvl2pPr>
              <a:defRPr sz="2400"/>
            </a:lvl2pPr>
          </a:lstStyle>
          <a:p>
            <a:pPr lvl="0"/>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lvl1pPr>
          </a:lstStyle>
          <a:p>
            <a:pPr lvl="0"/>
            <a:r>
              <a:rPr lang="en-US" altLang="en-US"/>
              <a:t>Click to edit Master title style</a:t>
            </a:r>
          </a:p>
        </p:txBody>
      </p:sp>
    </p:spTree>
    <p:extLst>
      <p:ext uri="{BB962C8B-B14F-4D97-AF65-F5344CB8AC3E}">
        <p14:creationId xmlns:p14="http://schemas.microsoft.com/office/powerpoint/2010/main" val="215783151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9" name="Content Placeholder 2"/>
          <p:cNvSpPr>
            <a:spLocks noGrp="1"/>
          </p:cNvSpPr>
          <p:nvPr>
            <p:ph idx="12"/>
          </p:nvPr>
        </p:nvSpPr>
        <p:spPr>
          <a:xfrm>
            <a:off x="457200" y="1143000"/>
            <a:ext cx="5181600" cy="4724400"/>
          </a:xfrm>
        </p:spPr>
        <p:txBody>
          <a:bodyPr/>
          <a:lstStyle>
            <a:lvl1pPr>
              <a:defRPr sz="1800"/>
            </a:lvl1pPr>
            <a:lvl2pPr>
              <a:defRPr sz="1600"/>
            </a:lvl2pPr>
            <a:lvl3pPr>
              <a:defRPr sz="1600"/>
            </a:lvl3pPr>
            <a:lvl4pPr>
              <a:defRPr sz="1600"/>
            </a:lvl4pPr>
            <a:lvl5pPr>
              <a:defRPr sz="1600"/>
            </a:lvl5pPr>
          </a:lstStyle>
          <a:p>
            <a:pPr lvl="0"/>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lvl1pPr>
          </a:lstStyle>
          <a:p>
            <a:pPr lvl="0"/>
            <a:r>
              <a:rPr lang="en-US" altLang="en-US"/>
              <a:t>Click to edit Master title style</a:t>
            </a:r>
          </a:p>
        </p:txBody>
      </p:sp>
    </p:spTree>
    <p:extLst>
      <p:ext uri="{BB962C8B-B14F-4D97-AF65-F5344CB8AC3E}">
        <p14:creationId xmlns:p14="http://schemas.microsoft.com/office/powerpoint/2010/main" val="115480934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6" name="Content Placeholder 2"/>
          <p:cNvSpPr>
            <a:spLocks noGrp="1"/>
          </p:cNvSpPr>
          <p:nvPr>
            <p:ph idx="1"/>
          </p:nvPr>
        </p:nvSpPr>
        <p:spPr>
          <a:xfrm>
            <a:off x="533401" y="1371602"/>
            <a:ext cx="5675312" cy="2648743"/>
          </a:xfrm>
        </p:spPr>
        <p:txBody>
          <a:bodyPr/>
          <a:lstStyle>
            <a:lvl1pPr>
              <a:defRPr sz="2000"/>
            </a:lvl1pPr>
            <a:lvl2pPr>
              <a:defRPr sz="20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2"/>
          </p:nvPr>
        </p:nvSpPr>
        <p:spPr>
          <a:xfrm>
            <a:off x="533401" y="4020345"/>
            <a:ext cx="7634287" cy="2151857"/>
          </a:xfrm>
        </p:spPr>
        <p:txBody>
          <a:bodyPr/>
          <a:lstStyle>
            <a:lvl1pPr>
              <a:defRPr sz="2000"/>
            </a:lvl1pPr>
            <a:lvl2pPr>
              <a:defRPr sz="20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033"/>
          <p:cNvSpPr>
            <a:spLocks noGrp="1" noChangeArrowheads="1"/>
          </p:cNvSpPr>
          <p:nvPr>
            <p:ph type="title"/>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lvl1pPr>
          </a:lstStyle>
          <a:p>
            <a:pPr lvl="0"/>
            <a:r>
              <a:rPr lang="en-US" altLang="en-US"/>
              <a:t>Click to edit Master title style</a:t>
            </a:r>
          </a:p>
        </p:txBody>
      </p:sp>
    </p:spTree>
    <p:extLst>
      <p:ext uri="{BB962C8B-B14F-4D97-AF65-F5344CB8AC3E}">
        <p14:creationId xmlns:p14="http://schemas.microsoft.com/office/powerpoint/2010/main" val="284610430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9" name="Content Placeholder 2"/>
          <p:cNvSpPr>
            <a:spLocks noGrp="1"/>
          </p:cNvSpPr>
          <p:nvPr>
            <p:ph idx="12"/>
            <p:custDataLst>
              <p:tags r:id="rId1"/>
            </p:custDataLst>
          </p:nvPr>
        </p:nvSpPr>
        <p:spPr>
          <a:xfrm>
            <a:off x="457200" y="1219200"/>
            <a:ext cx="4953000" cy="5105400"/>
          </a:xfrm>
        </p:spPr>
        <p:txBody>
          <a:bodyPr/>
          <a:lstStyle>
            <a:lvl1pPr>
              <a:defRPr sz="2400"/>
            </a:lvl1pPr>
            <a:lvl2pPr>
              <a:defRPr sz="2400"/>
            </a:lvl2pPr>
          </a:lstStyle>
          <a:p>
            <a:pPr lvl="0"/>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33"/>
          <p:cNvSpPr>
            <a:spLocks noGrp="1" noChangeArrowheads="1"/>
          </p:cNvSpPr>
          <p:nvPr>
            <p:ph type="title"/>
            <p:custDataLst>
              <p:tags r:id="rId2"/>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en-US"/>
              <a:t>Click to edit Master title style</a:t>
            </a:r>
          </a:p>
        </p:txBody>
      </p:sp>
    </p:spTree>
    <p:extLst>
      <p:ext uri="{BB962C8B-B14F-4D97-AF65-F5344CB8AC3E}">
        <p14:creationId xmlns:p14="http://schemas.microsoft.com/office/powerpoint/2010/main" val="272222884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6_Title Slide">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9724D74-3E4A-4109-9902-6C0DE14BBC3D}"/>
              </a:ext>
            </a:extLst>
          </p:cNvPr>
          <p:cNvSpPr txBox="1">
            <a:spLocks noChangeArrowheads="1"/>
          </p:cNvSpPr>
          <p:nvPr userDrawn="1">
            <p:custDataLst>
              <p:tags r:id="rId2"/>
            </p:custDataLst>
          </p:nvPr>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D76337E0-DC14-4AF5-895E-26E32A06FECB}" type="slidenum">
              <a:rPr lang="en-US" altLang="en-US" sz="1400" smtClean="0"/>
              <a:pPr>
                <a:defRPr/>
              </a:pPr>
              <a:t>‹#›</a:t>
            </a:fld>
            <a:endParaRPr lang="en-US" altLang="en-US" sz="1400" dirty="0"/>
          </a:p>
        </p:txBody>
      </p:sp>
      <p:sp>
        <p:nvSpPr>
          <p:cNvPr id="2" name="Rectangle 1036"/>
          <p:cNvSpPr>
            <a:spLocks noGrp="1" noChangeArrowheads="1"/>
          </p:cNvSpPr>
          <p:nvPr>
            <p:ph type="ctrTitle"/>
            <p:custDataLst>
              <p:tags r:id="rId3"/>
            </p:custDataLst>
          </p:nvPr>
        </p:nvSpPr>
        <p:spPr>
          <a:xfrm>
            <a:off x="361950" y="1676400"/>
            <a:ext cx="6172200" cy="914400"/>
          </a:xfrm>
        </p:spPr>
        <p:txBody>
          <a:bodyPr/>
          <a:lstStyle>
            <a:lvl1pPr>
              <a:defRPr sz="2800">
                <a:solidFill>
                  <a:schemeClr val="tx1"/>
                </a:solidFill>
              </a:defRPr>
            </a:lvl1pPr>
          </a:lstStyle>
          <a:p>
            <a:pPr lvl="0"/>
            <a:r>
              <a:rPr lang="en-US" noProof="0" dirty="0"/>
              <a:t>Click to edit Master title style</a:t>
            </a:r>
          </a:p>
        </p:txBody>
      </p:sp>
    </p:spTree>
    <p:extLst>
      <p:ext uri="{BB962C8B-B14F-4D97-AF65-F5344CB8AC3E}">
        <p14:creationId xmlns:p14="http://schemas.microsoft.com/office/powerpoint/2010/main" val="234784788"/>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Rectangle 1033"/>
          <p:cNvSpPr>
            <a:spLocks noGrp="1" noChangeArrowheads="1"/>
          </p:cNvSpPr>
          <p:nvPr>
            <p:ph type="title"/>
            <p:custDataLst>
              <p:tags r:id="rId1"/>
            </p:custDataLst>
          </p:nvPr>
        </p:nvSpPr>
        <p:spPr bwMode="auto">
          <a:xfrm>
            <a:off x="4495800" y="68262"/>
            <a:ext cx="43211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a:lvl1pPr>
          </a:lstStyle>
          <a:p>
            <a:pPr lvl="0"/>
            <a:r>
              <a:rPr lang="en-US" altLang="en-US"/>
              <a:t>Click to edit Master title style</a:t>
            </a:r>
          </a:p>
        </p:txBody>
      </p:sp>
    </p:spTree>
    <p:extLst>
      <p:ext uri="{BB962C8B-B14F-4D97-AF65-F5344CB8AC3E}">
        <p14:creationId xmlns:p14="http://schemas.microsoft.com/office/powerpoint/2010/main" val="146595854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TextBox 2"/>
          <p:cNvSpPr txBox="1">
            <a:spLocks noChangeArrowheads="1"/>
          </p:cNvSpPr>
          <p:nvPr userDrawn="1">
            <p:custDataLst>
              <p:tags r:id="rId1"/>
            </p:custDataLst>
          </p:nvPr>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3DEDE0BE-766C-44C9-81D9-62D187873591}" type="slidenum">
              <a:rPr lang="en-US" altLang="en-US" sz="1400" smtClean="0">
                <a:solidFill>
                  <a:schemeClr val="bg1"/>
                </a:solidFill>
              </a:rPr>
              <a:pPr>
                <a:defRPr/>
              </a:pPr>
              <a:t>‹#›</a:t>
            </a:fld>
            <a:endParaRPr lang="en-US" altLang="en-US" sz="1400" dirty="0">
              <a:solidFill>
                <a:schemeClr val="bg1"/>
              </a:solidFill>
            </a:endParaRPr>
          </a:p>
        </p:txBody>
      </p:sp>
      <p:sp>
        <p:nvSpPr>
          <p:cNvPr id="4" name="Rectangle 1033"/>
          <p:cNvSpPr>
            <a:spLocks noGrp="1" noChangeArrowheads="1"/>
          </p:cNvSpPr>
          <p:nvPr>
            <p:ph type="title"/>
            <p:custDataLst>
              <p:tags r:id="rId2"/>
            </p:custDataLst>
          </p:nvPr>
        </p:nvSpPr>
        <p:spPr bwMode="auto">
          <a:xfrm>
            <a:off x="3810000" y="68262"/>
            <a:ext cx="50069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a:lvl1pPr>
          </a:lstStyle>
          <a:p>
            <a:pPr lvl="0"/>
            <a:r>
              <a:rPr lang="en-US" altLang="en-US"/>
              <a:t>Click to edit Master title style</a:t>
            </a:r>
          </a:p>
        </p:txBody>
      </p:sp>
      <p:sp>
        <p:nvSpPr>
          <p:cNvPr id="5" name="Content Placeholder 2"/>
          <p:cNvSpPr>
            <a:spLocks noGrp="1"/>
          </p:cNvSpPr>
          <p:nvPr>
            <p:ph idx="1"/>
            <p:custDataLst>
              <p:tags r:id="rId3"/>
            </p:custDataLst>
          </p:nvPr>
        </p:nvSpPr>
        <p:spPr>
          <a:xfrm>
            <a:off x="617538" y="1384300"/>
            <a:ext cx="8199437" cy="4760913"/>
          </a:xfrm>
          <a:prstGeom prst="rect">
            <a:avLst/>
          </a:prstGeom>
        </p:spPr>
        <p:txBody>
          <a:bodyPr/>
          <a:lstStyle>
            <a:lvl1pPr>
              <a:defRPr sz="2000">
                <a:solidFill>
                  <a:schemeClr val="bg1"/>
                </a:solidFill>
              </a:defRPr>
            </a:lvl1pPr>
            <a:lvl2pPr>
              <a:defRPr sz="1800">
                <a:solidFill>
                  <a:schemeClr val="bg1"/>
                </a:solidFill>
              </a:defRPr>
            </a:lvl2pPr>
            <a:lvl3pPr>
              <a:defRPr sz="1400">
                <a:solidFill>
                  <a:schemeClr val="bg1"/>
                </a:solidFill>
              </a:defRPr>
            </a:lvl3pPr>
            <a:lvl4pPr>
              <a:defRPr sz="1600">
                <a:solidFill>
                  <a:schemeClr val="bg1"/>
                </a:solidFill>
              </a:defRPr>
            </a:lvl4pPr>
            <a:lvl5pP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85885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39" Type="http://schemas.openxmlformats.org/officeDocument/2006/relationships/slideLayout" Target="../slideLayouts/slideLayout43.xml"/><Relationship Id="rId21" Type="http://schemas.openxmlformats.org/officeDocument/2006/relationships/slideLayout" Target="../slideLayouts/slideLayout25.xml"/><Relationship Id="rId34" Type="http://schemas.openxmlformats.org/officeDocument/2006/relationships/slideLayout" Target="../slideLayouts/slideLayout38.xml"/><Relationship Id="rId42" Type="http://schemas.openxmlformats.org/officeDocument/2006/relationships/slideLayout" Target="../slideLayouts/slideLayout46.xml"/><Relationship Id="rId47" Type="http://schemas.openxmlformats.org/officeDocument/2006/relationships/slideLayout" Target="../slideLayouts/slideLayout51.xml"/><Relationship Id="rId7" Type="http://schemas.openxmlformats.org/officeDocument/2006/relationships/slideLayout" Target="../slideLayouts/slideLayout1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9" Type="http://schemas.openxmlformats.org/officeDocument/2006/relationships/slideLayout" Target="../slideLayouts/slideLayout33.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slideLayout" Target="../slideLayouts/slideLayout41.xml"/><Relationship Id="rId40" Type="http://schemas.openxmlformats.org/officeDocument/2006/relationships/slideLayout" Target="../slideLayouts/slideLayout44.xml"/><Relationship Id="rId45" Type="http://schemas.openxmlformats.org/officeDocument/2006/relationships/slideLayout" Target="../slideLayouts/slideLayout49.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49" Type="http://schemas.openxmlformats.org/officeDocument/2006/relationships/image" Target="../media/image4.png"/><Relationship Id="rId10" Type="http://schemas.openxmlformats.org/officeDocument/2006/relationships/slideLayout" Target="../slideLayouts/slideLayout14.xml"/><Relationship Id="rId19" Type="http://schemas.openxmlformats.org/officeDocument/2006/relationships/slideLayout" Target="../slideLayouts/slideLayout23.xml"/><Relationship Id="rId31" Type="http://schemas.openxmlformats.org/officeDocument/2006/relationships/slideLayout" Target="../slideLayouts/slideLayout35.xml"/><Relationship Id="rId44" Type="http://schemas.openxmlformats.org/officeDocument/2006/relationships/slideLayout" Target="../slideLayouts/slideLayout48.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 Id="rId43" Type="http://schemas.openxmlformats.org/officeDocument/2006/relationships/slideLayout" Target="../slideLayouts/slideLayout47.xml"/><Relationship Id="rId48" Type="http://schemas.openxmlformats.org/officeDocument/2006/relationships/theme" Target="../theme/theme2.xml"/><Relationship Id="rId8" Type="http://schemas.openxmlformats.org/officeDocument/2006/relationships/slideLayout" Target="../slideLayouts/slideLayout12.xml"/><Relationship Id="rId3" Type="http://schemas.openxmlformats.org/officeDocument/2006/relationships/slideLayout" Target="../slideLayouts/slideLayout7.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slideLayout" Target="../slideLayouts/slideLayout42.xml"/><Relationship Id="rId46" Type="http://schemas.openxmlformats.org/officeDocument/2006/relationships/slideLayout" Target="../slideLayouts/slideLayout50.xml"/><Relationship Id="rId20" Type="http://schemas.openxmlformats.org/officeDocument/2006/relationships/slideLayout" Target="../slideLayouts/slideLayout24.xml"/><Relationship Id="rId41" Type="http://schemas.openxmlformats.org/officeDocument/2006/relationships/slideLayout" Target="../slideLayouts/slideLayout45.xml"/><Relationship Id="rId1" Type="http://schemas.openxmlformats.org/officeDocument/2006/relationships/slideLayout" Target="../slideLayouts/slideLayout5.xml"/><Relationship Id="rId6"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4.xml"/><Relationship Id="rId18" Type="http://schemas.openxmlformats.org/officeDocument/2006/relationships/slideLayout" Target="../slideLayouts/slideLayout69.xml"/><Relationship Id="rId26" Type="http://schemas.openxmlformats.org/officeDocument/2006/relationships/slideLayout" Target="../slideLayouts/slideLayout77.xml"/><Relationship Id="rId39" Type="http://schemas.openxmlformats.org/officeDocument/2006/relationships/slideLayout" Target="../slideLayouts/slideLayout90.xml"/><Relationship Id="rId21" Type="http://schemas.openxmlformats.org/officeDocument/2006/relationships/slideLayout" Target="../slideLayouts/slideLayout72.xml"/><Relationship Id="rId34" Type="http://schemas.openxmlformats.org/officeDocument/2006/relationships/slideLayout" Target="../slideLayouts/slideLayout85.xml"/><Relationship Id="rId42" Type="http://schemas.openxmlformats.org/officeDocument/2006/relationships/slideLayout" Target="../slideLayouts/slideLayout93.xml"/><Relationship Id="rId47" Type="http://schemas.openxmlformats.org/officeDocument/2006/relationships/theme" Target="../theme/theme3.xml"/><Relationship Id="rId50" Type="http://schemas.openxmlformats.org/officeDocument/2006/relationships/tags" Target="../tags/tag6.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9" Type="http://schemas.openxmlformats.org/officeDocument/2006/relationships/slideLayout" Target="../slideLayouts/slideLayout80.xml"/><Relationship Id="rId11" Type="http://schemas.openxmlformats.org/officeDocument/2006/relationships/slideLayout" Target="../slideLayouts/slideLayout62.xml"/><Relationship Id="rId24" Type="http://schemas.openxmlformats.org/officeDocument/2006/relationships/slideLayout" Target="../slideLayouts/slideLayout75.xml"/><Relationship Id="rId32" Type="http://schemas.openxmlformats.org/officeDocument/2006/relationships/slideLayout" Target="../slideLayouts/slideLayout83.xml"/><Relationship Id="rId37" Type="http://schemas.openxmlformats.org/officeDocument/2006/relationships/slideLayout" Target="../slideLayouts/slideLayout88.xml"/><Relationship Id="rId40" Type="http://schemas.openxmlformats.org/officeDocument/2006/relationships/slideLayout" Target="../slideLayouts/slideLayout91.xml"/><Relationship Id="rId45" Type="http://schemas.openxmlformats.org/officeDocument/2006/relationships/slideLayout" Target="../slideLayouts/slideLayout96.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28" Type="http://schemas.openxmlformats.org/officeDocument/2006/relationships/slideLayout" Target="../slideLayouts/slideLayout79.xml"/><Relationship Id="rId36" Type="http://schemas.openxmlformats.org/officeDocument/2006/relationships/slideLayout" Target="../slideLayouts/slideLayout87.xml"/><Relationship Id="rId49" Type="http://schemas.openxmlformats.org/officeDocument/2006/relationships/tags" Target="../tags/tag5.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31" Type="http://schemas.openxmlformats.org/officeDocument/2006/relationships/slideLayout" Target="../slideLayouts/slideLayout82.xml"/><Relationship Id="rId44" Type="http://schemas.openxmlformats.org/officeDocument/2006/relationships/slideLayout" Target="../slideLayouts/slideLayout95.xml"/><Relationship Id="rId52" Type="http://schemas.openxmlformats.org/officeDocument/2006/relationships/image" Target="../media/image4.png"/><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 Id="rId27" Type="http://schemas.openxmlformats.org/officeDocument/2006/relationships/slideLayout" Target="../slideLayouts/slideLayout78.xml"/><Relationship Id="rId30" Type="http://schemas.openxmlformats.org/officeDocument/2006/relationships/slideLayout" Target="../slideLayouts/slideLayout81.xml"/><Relationship Id="rId35" Type="http://schemas.openxmlformats.org/officeDocument/2006/relationships/slideLayout" Target="../slideLayouts/slideLayout86.xml"/><Relationship Id="rId43" Type="http://schemas.openxmlformats.org/officeDocument/2006/relationships/slideLayout" Target="../slideLayouts/slideLayout94.xml"/><Relationship Id="rId48" Type="http://schemas.openxmlformats.org/officeDocument/2006/relationships/tags" Target="../tags/tag4.xml"/><Relationship Id="rId8" Type="http://schemas.openxmlformats.org/officeDocument/2006/relationships/slideLayout" Target="../slideLayouts/slideLayout59.xml"/><Relationship Id="rId51" Type="http://schemas.openxmlformats.org/officeDocument/2006/relationships/tags" Target="../tags/tag7.xml"/><Relationship Id="rId3" Type="http://schemas.openxmlformats.org/officeDocument/2006/relationships/slideLayout" Target="../slideLayouts/slideLayout54.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5" Type="http://schemas.openxmlformats.org/officeDocument/2006/relationships/slideLayout" Target="../slideLayouts/slideLayout76.xml"/><Relationship Id="rId33" Type="http://schemas.openxmlformats.org/officeDocument/2006/relationships/slideLayout" Target="../slideLayouts/slideLayout84.xml"/><Relationship Id="rId38" Type="http://schemas.openxmlformats.org/officeDocument/2006/relationships/slideLayout" Target="../slideLayouts/slideLayout89.xml"/><Relationship Id="rId46" Type="http://schemas.openxmlformats.org/officeDocument/2006/relationships/slideLayout" Target="../slideLayouts/slideLayout97.xml"/><Relationship Id="rId20" Type="http://schemas.openxmlformats.org/officeDocument/2006/relationships/slideLayout" Target="../slideLayouts/slideLayout71.xml"/><Relationship Id="rId41" Type="http://schemas.openxmlformats.org/officeDocument/2006/relationships/slideLayout" Target="../slideLayouts/slideLayout92.xml"/><Relationship Id="rId1" Type="http://schemas.openxmlformats.org/officeDocument/2006/relationships/slideLayout" Target="../slideLayouts/slideLayout52.xml"/><Relationship Id="rId6"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7" Type="http://schemas.openxmlformats.org/officeDocument/2006/relationships/image" Target="../media/image2.png"/><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21"/>
          <p:cNvSpPr/>
          <p:nvPr/>
        </p:nvSpPr>
        <p:spPr>
          <a:xfrm>
            <a:off x="0" y="0"/>
            <a:ext cx="9144000" cy="1143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b="0" i="0" u="none" strike="noStrike" cap="none">
              <a:solidFill>
                <a:schemeClr val="dk1"/>
              </a:solidFill>
              <a:latin typeface="Tahoma"/>
              <a:ea typeface="Tahoma"/>
              <a:cs typeface="Tahoma"/>
              <a:sym typeface="Tahoma"/>
            </a:endParaRPr>
          </a:p>
        </p:txBody>
      </p:sp>
      <p:sp>
        <p:nvSpPr>
          <p:cNvPr id="11" name="Google Shape;11;p121"/>
          <p:cNvSpPr txBox="1"/>
          <p:nvPr/>
        </p:nvSpPr>
        <p:spPr>
          <a:xfrm>
            <a:off x="114300" y="6581775"/>
            <a:ext cx="288537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sp>
        <p:nvSpPr>
          <p:cNvPr id="12" name="Google Shape;12;p121"/>
          <p:cNvSpPr txBox="1"/>
          <p:nvPr/>
        </p:nvSpPr>
        <p:spPr>
          <a:xfrm>
            <a:off x="8691563" y="65500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b="0" i="0" u="none" strike="noStrike" cap="none">
                <a:solidFill>
                  <a:schemeClr val="dk2"/>
                </a:solidFill>
                <a:latin typeface="Tahoma"/>
                <a:ea typeface="Tahoma"/>
                <a:cs typeface="Tahoma"/>
                <a:sym typeface="Tahoma"/>
              </a:rPr>
              <a:t>‹#›</a:t>
            </a:fld>
            <a:endParaRPr sz="1400" b="0" i="0" u="none" strike="noStrike" cap="none">
              <a:solidFill>
                <a:schemeClr val="dk2"/>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1"/>
        <p:cNvGrpSpPr/>
        <p:nvPr/>
      </p:nvGrpSpPr>
      <p:grpSpPr>
        <a:xfrm>
          <a:off x="0" y="0"/>
          <a:ext cx="0" cy="0"/>
          <a:chOff x="0" y="0"/>
          <a:chExt cx="0" cy="0"/>
        </a:xfrm>
      </p:grpSpPr>
      <p:sp>
        <p:nvSpPr>
          <p:cNvPr id="42" name="Google Shape;42;p12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2400" b="0" i="0" u="none" strike="noStrike" cap="none">
                <a:solidFill>
                  <a:srgbClr val="C00000"/>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rgbClr val="C00000"/>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rgbClr val="C00000"/>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rgbClr val="C00000"/>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rgbClr val="C00000"/>
                </a:solidFill>
                <a:latin typeface="Tahoma"/>
                <a:ea typeface="Tahoma"/>
                <a:cs typeface="Tahoma"/>
                <a:sym typeface="Tahoma"/>
              </a:defRPr>
            </a:lvl5pPr>
            <a:lvl6pPr marR="0" lvl="5" algn="l" rtl="0">
              <a:spcBef>
                <a:spcPts val="0"/>
              </a:spcBef>
              <a:spcAft>
                <a:spcPts val="0"/>
              </a:spcAft>
              <a:buSzPts val="1400"/>
              <a:buNone/>
              <a:defRPr sz="4400" b="0" i="0" u="none" strike="noStrike" cap="none">
                <a:solidFill>
                  <a:schemeClr val="dk2"/>
                </a:solidFill>
                <a:latin typeface="Tahoma"/>
                <a:ea typeface="Tahoma"/>
                <a:cs typeface="Tahoma"/>
                <a:sym typeface="Tahoma"/>
              </a:defRPr>
            </a:lvl6pPr>
            <a:lvl7pPr marR="0" lvl="6" algn="l" rtl="0">
              <a:spcBef>
                <a:spcPts val="0"/>
              </a:spcBef>
              <a:spcAft>
                <a:spcPts val="0"/>
              </a:spcAft>
              <a:buSzPts val="1400"/>
              <a:buNone/>
              <a:defRPr sz="4400" b="0" i="0" u="none" strike="noStrike" cap="none">
                <a:solidFill>
                  <a:schemeClr val="dk2"/>
                </a:solidFill>
                <a:latin typeface="Tahoma"/>
                <a:ea typeface="Tahoma"/>
                <a:cs typeface="Tahoma"/>
                <a:sym typeface="Tahoma"/>
              </a:defRPr>
            </a:lvl7pPr>
            <a:lvl8pPr marR="0" lvl="7" algn="l" rtl="0">
              <a:spcBef>
                <a:spcPts val="0"/>
              </a:spcBef>
              <a:spcAft>
                <a:spcPts val="0"/>
              </a:spcAft>
              <a:buSzPts val="1400"/>
              <a:buNone/>
              <a:defRPr sz="4400" b="0" i="0" u="none" strike="noStrike" cap="none">
                <a:solidFill>
                  <a:schemeClr val="dk2"/>
                </a:solidFill>
                <a:latin typeface="Tahoma"/>
                <a:ea typeface="Tahoma"/>
                <a:cs typeface="Tahoma"/>
                <a:sym typeface="Tahoma"/>
              </a:defRPr>
            </a:lvl8pPr>
            <a:lvl9pPr marR="0" lvl="8" algn="l" rtl="0">
              <a:spcBef>
                <a:spcPts val="0"/>
              </a:spcBef>
              <a:spcAft>
                <a:spcPts val="0"/>
              </a:spcAft>
              <a:buSzPts val="1400"/>
              <a:buNone/>
              <a:defRPr sz="4400" b="0" i="0" u="none" strike="noStrike" cap="none">
                <a:solidFill>
                  <a:schemeClr val="dk2"/>
                </a:solidFill>
                <a:latin typeface="Tahoma"/>
                <a:ea typeface="Tahoma"/>
                <a:cs typeface="Tahoma"/>
                <a:sym typeface="Tahoma"/>
              </a:defRPr>
            </a:lvl9pPr>
          </a:lstStyle>
          <a:p>
            <a:endParaRPr/>
          </a:p>
        </p:txBody>
      </p:sp>
      <p:sp>
        <p:nvSpPr>
          <p:cNvPr id="43" name="Google Shape;43;p125"/>
          <p:cNvSpPr txBox="1">
            <a:spLocks noGrp="1"/>
          </p:cNvSpPr>
          <p:nvPr>
            <p:ph type="body" idx="1"/>
          </p:nvPr>
        </p:nvSpPr>
        <p:spPr>
          <a:xfrm>
            <a:off x="533400" y="1384300"/>
            <a:ext cx="8283575" cy="4940300"/>
          </a:xfrm>
          <a:prstGeom prst="rect">
            <a:avLst/>
          </a:prstGeom>
          <a:noFill/>
          <a:ln>
            <a:noFill/>
          </a:ln>
        </p:spPr>
        <p:txBody>
          <a:bodyPr spcFirstLastPara="1" wrap="square" lIns="91425" tIns="45700" rIns="91425" bIns="45700" anchor="t" anchorCtr="0">
            <a:noAutofit/>
          </a:bodyPr>
          <a:lstStyle>
            <a:lvl1pPr marL="457200" marR="0" lvl="0" indent="-320040" algn="l" rtl="0">
              <a:spcBef>
                <a:spcPts val="480"/>
              </a:spcBef>
              <a:spcAft>
                <a:spcPts val="0"/>
              </a:spcAft>
              <a:buClr>
                <a:srgbClr val="C00000"/>
              </a:buClr>
              <a:buSzPts val="1440"/>
              <a:buFont typeface="Noto Sans Symbols"/>
              <a:buChar char="■"/>
              <a:defRPr sz="2400" b="0" i="0" u="none" strike="noStrike" cap="none">
                <a:solidFill>
                  <a:schemeClr val="dk1"/>
                </a:solidFill>
                <a:latin typeface="Tahoma"/>
                <a:ea typeface="Tahoma"/>
                <a:cs typeface="Tahoma"/>
                <a:sym typeface="Tahoma"/>
              </a:defRPr>
            </a:lvl1pPr>
            <a:lvl2pPr marL="914400" marR="0" lvl="1" indent="-298450" algn="l" rtl="0">
              <a:spcBef>
                <a:spcPts val="400"/>
              </a:spcBef>
              <a:spcAft>
                <a:spcPts val="0"/>
              </a:spcAft>
              <a:buClr>
                <a:schemeClr val="hlink"/>
              </a:buClr>
              <a:buSzPts val="1100"/>
              <a:buFont typeface="Noto Sans Symbols"/>
              <a:buChar char="■"/>
              <a:defRPr sz="2000" b="0" i="0" u="none" strike="noStrike" cap="none">
                <a:solidFill>
                  <a:schemeClr val="dk1"/>
                </a:solidFill>
                <a:latin typeface="Tahoma"/>
                <a:ea typeface="Tahoma"/>
                <a:cs typeface="Tahoma"/>
                <a:sym typeface="Tahoma"/>
              </a:defRPr>
            </a:lvl2pPr>
            <a:lvl3pPr marL="1371600" marR="0" lvl="2" indent="-285750" algn="l" rtl="0">
              <a:spcBef>
                <a:spcPts val="360"/>
              </a:spcBef>
              <a:spcAft>
                <a:spcPts val="0"/>
              </a:spcAft>
              <a:buClr>
                <a:schemeClr val="folHlink"/>
              </a:buClr>
              <a:buSzPts val="900"/>
              <a:buFont typeface="Noto Sans Symbols"/>
              <a:buChar char="■"/>
              <a:defRPr sz="1800" b="0" i="0" u="none" strike="noStrike" cap="none">
                <a:solidFill>
                  <a:schemeClr val="dk1"/>
                </a:solidFill>
                <a:latin typeface="Tahoma"/>
                <a:ea typeface="Tahoma"/>
                <a:cs typeface="Tahoma"/>
                <a:sym typeface="Tahoma"/>
              </a:defRPr>
            </a:lvl3pPr>
            <a:lvl4pPr marL="1828800" marR="0" lvl="3" indent="-298450" algn="l" rtl="0">
              <a:spcBef>
                <a:spcPts val="400"/>
              </a:spcBef>
              <a:spcAft>
                <a:spcPts val="0"/>
              </a:spcAft>
              <a:buClr>
                <a:schemeClr val="accent2"/>
              </a:buClr>
              <a:buSzPts val="1100"/>
              <a:buFont typeface="Noto Sans Symbols"/>
              <a:buChar char="■"/>
              <a:defRPr sz="2000" b="0" i="0" u="none" strike="noStrike" cap="none">
                <a:solidFill>
                  <a:schemeClr val="dk1"/>
                </a:solidFill>
                <a:latin typeface="Tahoma"/>
                <a:ea typeface="Tahoma"/>
                <a:cs typeface="Tahoma"/>
                <a:sym typeface="Tahoma"/>
              </a:defRPr>
            </a:lvl4pPr>
            <a:lvl5pPr marL="2286000" marR="0" lvl="4" indent="-292100" algn="l" rtl="0">
              <a:spcBef>
                <a:spcPts val="400"/>
              </a:spcBef>
              <a:spcAft>
                <a:spcPts val="0"/>
              </a:spcAft>
              <a:buClr>
                <a:schemeClr val="accent1"/>
              </a:buClr>
              <a:buSzPts val="1000"/>
              <a:buFont typeface="Noto Sans Symbols"/>
              <a:buChar char="■"/>
              <a:defRPr sz="2000" b="0" i="0" u="none" strike="noStrike" cap="none">
                <a:solidFill>
                  <a:schemeClr val="dk1"/>
                </a:solidFill>
                <a:latin typeface="Tahoma"/>
                <a:ea typeface="Tahoma"/>
                <a:cs typeface="Tahoma"/>
                <a:sym typeface="Tahom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9pPr>
          </a:lstStyle>
          <a:p>
            <a:endParaRPr/>
          </a:p>
        </p:txBody>
      </p:sp>
      <p:sp>
        <p:nvSpPr>
          <p:cNvPr id="44" name="Google Shape;44;p125"/>
          <p:cNvSpPr txBox="1"/>
          <p:nvPr/>
        </p:nvSpPr>
        <p:spPr>
          <a:xfrm>
            <a:off x="114300" y="6581775"/>
            <a:ext cx="2684656"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pic>
        <p:nvPicPr>
          <p:cNvPr id="45" name="Google Shape;45;p125" descr="short-line"/>
          <p:cNvPicPr preferRelativeResize="0"/>
          <p:nvPr/>
        </p:nvPicPr>
        <p:blipFill rotWithShape="1">
          <a:blip r:embed="rId49">
            <a:alphaModFix/>
          </a:blip>
          <a:srcRect/>
          <a:stretch/>
        </p:blipFill>
        <p:spPr>
          <a:xfrm>
            <a:off x="114300" y="450850"/>
            <a:ext cx="1004888" cy="446088"/>
          </a:xfrm>
          <a:prstGeom prst="rect">
            <a:avLst/>
          </a:prstGeom>
          <a:noFill/>
          <a:ln>
            <a:noFill/>
          </a:ln>
        </p:spPr>
      </p:pic>
      <p:sp>
        <p:nvSpPr>
          <p:cNvPr id="46" name="Google Shape;46;p125"/>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b="0" i="0" u="none" strike="noStrike" cap="none">
                <a:solidFill>
                  <a:schemeClr val="dk1"/>
                </a:solidFill>
                <a:latin typeface="Tahoma"/>
                <a:ea typeface="Tahoma"/>
                <a:cs typeface="Tahoma"/>
                <a:sym typeface="Tahoma"/>
              </a:rPr>
              <a:t>‹#›</a:t>
            </a:fld>
            <a:endParaRPr sz="1400" b="0" i="0" u="none" strike="noStrike" cap="none">
              <a:solidFill>
                <a:schemeClr val="dk1"/>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50" r:id="rId46"/>
    <p:sldLayoutId id="2147483802" r:id="rId4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33">
            <a:extLst>
              <a:ext uri="{FF2B5EF4-FFF2-40B4-BE49-F238E27FC236}">
                <a16:creationId xmlns:a16="http://schemas.microsoft.com/office/drawing/2014/main" id="{69E6620B-C3E4-490F-BD4C-AFF208D0FA24}"/>
              </a:ext>
            </a:extLst>
          </p:cNvPr>
          <p:cNvSpPr>
            <a:spLocks noGrp="1" noChangeArrowheads="1"/>
          </p:cNvSpPr>
          <p:nvPr>
            <p:ph type="title"/>
            <p:custDataLst>
              <p:tags r:id="rId48"/>
            </p:custDataLst>
          </p:nvPr>
        </p:nvSpPr>
        <p:spPr bwMode="auto">
          <a:xfrm>
            <a:off x="1219200" y="0"/>
            <a:ext cx="75977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1034">
            <a:extLst>
              <a:ext uri="{FF2B5EF4-FFF2-40B4-BE49-F238E27FC236}">
                <a16:creationId xmlns:a16="http://schemas.microsoft.com/office/drawing/2014/main" id="{2279DE42-A62A-43EB-8960-F7846BD6DAAB}"/>
              </a:ext>
            </a:extLst>
          </p:cNvPr>
          <p:cNvSpPr>
            <a:spLocks noGrp="1" noChangeArrowheads="1"/>
          </p:cNvSpPr>
          <p:nvPr>
            <p:ph type="body" idx="1"/>
            <p:custDataLst>
              <p:tags r:id="rId49"/>
            </p:custDataLst>
          </p:nvPr>
        </p:nvSpPr>
        <p:spPr bwMode="auto">
          <a:xfrm>
            <a:off x="533400" y="1384300"/>
            <a:ext cx="8283575" cy="494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7" name="Text Box 1038">
            <a:extLst>
              <a:ext uri="{FF2B5EF4-FFF2-40B4-BE49-F238E27FC236}">
                <a16:creationId xmlns:a16="http://schemas.microsoft.com/office/drawing/2014/main" id="{2A4AE243-5758-49CA-95C5-1AD90D6CFA2E}"/>
              </a:ext>
            </a:extLst>
          </p:cNvPr>
          <p:cNvSpPr txBox="1">
            <a:spLocks noChangeArrowheads="1"/>
          </p:cNvSpPr>
          <p:nvPr>
            <p:custDataLst>
              <p:tags r:id="rId50"/>
            </p:custDataLst>
          </p:nvPr>
        </p:nvSpPr>
        <p:spPr bwMode="auto">
          <a:xfrm>
            <a:off x="114299" y="6581775"/>
            <a:ext cx="281847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pic>
        <p:nvPicPr>
          <p:cNvPr id="1029" name="Picture 1040" descr="short-line">
            <a:extLst>
              <a:ext uri="{FF2B5EF4-FFF2-40B4-BE49-F238E27FC236}">
                <a16:creationId xmlns:a16="http://schemas.microsoft.com/office/drawing/2014/main" id="{5E93CF2F-394D-4537-9D13-811EF6D18ED8}"/>
              </a:ext>
            </a:extLst>
          </p:cNvPr>
          <p:cNvPicPr>
            <a:picLocks noChangeAspect="1" noChangeArrowheads="1"/>
          </p:cNvPicPr>
          <p:nvPr userDrawn="1"/>
        </p:nvPicPr>
        <p:blipFill>
          <a:blip r:embed="rId52">
            <a:extLst>
              <a:ext uri="{28A0092B-C50C-407E-A947-70E740481C1C}">
                <a14:useLocalDpi xmlns:a14="http://schemas.microsoft.com/office/drawing/2010/main" val="0"/>
              </a:ext>
            </a:extLst>
          </a:blip>
          <a:srcRect/>
          <a:stretch>
            <a:fillRect/>
          </a:stretch>
        </p:blipFill>
        <p:spPr bwMode="auto">
          <a:xfrm>
            <a:off x="114300" y="450850"/>
            <a:ext cx="1004888"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E298F7F-5FBE-4ED5-A2D5-21607256A22A}"/>
              </a:ext>
            </a:extLst>
          </p:cNvPr>
          <p:cNvSpPr txBox="1">
            <a:spLocks noChangeArrowheads="1"/>
          </p:cNvSpPr>
          <p:nvPr userDrawn="1">
            <p:custDataLst>
              <p:tags r:id="rId51"/>
            </p:custDataLst>
          </p:nvPr>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516F5B0F-F39F-4B1F-B2B9-5D5173D3B552}" type="slidenum">
              <a:rPr lang="en-US" altLang="en-US" sz="1400" smtClean="0"/>
              <a:pPr>
                <a:defRPr/>
              </a:pPr>
              <a:t>‹#›</a:t>
            </a:fld>
            <a:endParaRPr lang="en-US" altLang="en-US" sz="1400" dirty="0"/>
          </a:p>
        </p:txBody>
      </p:sp>
    </p:spTree>
    <p:extLst>
      <p:ext uri="{BB962C8B-B14F-4D97-AF65-F5344CB8AC3E}">
        <p14:creationId xmlns:p14="http://schemas.microsoft.com/office/powerpoint/2010/main" val="4000922412"/>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 id="2147483771" r:id="rId19"/>
    <p:sldLayoutId id="2147483772" r:id="rId20"/>
    <p:sldLayoutId id="2147483773" r:id="rId21"/>
    <p:sldLayoutId id="2147483774" r:id="rId22"/>
    <p:sldLayoutId id="2147483775" r:id="rId23"/>
    <p:sldLayoutId id="2147483776" r:id="rId24"/>
    <p:sldLayoutId id="2147483777" r:id="rId25"/>
    <p:sldLayoutId id="2147483778" r:id="rId26"/>
    <p:sldLayoutId id="2147483779" r:id="rId27"/>
    <p:sldLayoutId id="2147483780" r:id="rId28"/>
    <p:sldLayoutId id="2147483781" r:id="rId29"/>
    <p:sldLayoutId id="2147483782" r:id="rId30"/>
    <p:sldLayoutId id="2147483783" r:id="rId31"/>
    <p:sldLayoutId id="2147483784" r:id="rId32"/>
    <p:sldLayoutId id="2147483785" r:id="rId33"/>
    <p:sldLayoutId id="2147483786" r:id="rId34"/>
    <p:sldLayoutId id="2147483787" r:id="rId35"/>
    <p:sldLayoutId id="2147483788" r:id="rId36"/>
    <p:sldLayoutId id="2147483789" r:id="rId37"/>
    <p:sldLayoutId id="2147483790" r:id="rId38"/>
    <p:sldLayoutId id="2147483791" r:id="rId39"/>
    <p:sldLayoutId id="2147483792" r:id="rId40"/>
    <p:sldLayoutId id="2147483793" r:id="rId41"/>
    <p:sldLayoutId id="2147483794" r:id="rId42"/>
    <p:sldLayoutId id="2147483795" r:id="rId43"/>
    <p:sldLayoutId id="2147483796" r:id="rId44"/>
    <p:sldLayoutId id="2147483797" r:id="rId45"/>
    <p:sldLayoutId id="2147483798" r:id="rId46"/>
  </p:sldLayoutIdLst>
  <p:hf sldNum="0" hdr="0" dt="0"/>
  <p:txStyles>
    <p:titleStyle>
      <a:lvl1pPr algn="l" rtl="0" eaLnBrk="0" fontAlgn="base" hangingPunct="0">
        <a:spcBef>
          <a:spcPct val="0"/>
        </a:spcBef>
        <a:spcAft>
          <a:spcPct val="0"/>
        </a:spcAft>
        <a:defRPr sz="2400" b="0" i="0" u="none" kern="1200">
          <a:solidFill>
            <a:srgbClr val="C00000"/>
          </a:solidFill>
          <a:latin typeface="+mj-lt"/>
          <a:ea typeface="+mj-ea"/>
          <a:cs typeface="+mj-cs"/>
        </a:defRPr>
      </a:lvl1pPr>
      <a:lvl2pPr algn="l" rtl="0" eaLnBrk="0" fontAlgn="base" hangingPunct="0">
        <a:spcBef>
          <a:spcPct val="0"/>
        </a:spcBef>
        <a:spcAft>
          <a:spcPct val="0"/>
        </a:spcAft>
        <a:defRPr sz="2400">
          <a:solidFill>
            <a:srgbClr val="C00000"/>
          </a:solidFill>
          <a:latin typeface="Tahoma" panose="020B0604030504040204" pitchFamily="34" charset="0"/>
        </a:defRPr>
      </a:lvl2pPr>
      <a:lvl3pPr algn="l" rtl="0" eaLnBrk="0" fontAlgn="base" hangingPunct="0">
        <a:spcBef>
          <a:spcPct val="0"/>
        </a:spcBef>
        <a:spcAft>
          <a:spcPct val="0"/>
        </a:spcAft>
        <a:defRPr sz="2400">
          <a:solidFill>
            <a:srgbClr val="C00000"/>
          </a:solidFill>
          <a:latin typeface="Tahoma" panose="020B0604030504040204" pitchFamily="34" charset="0"/>
        </a:defRPr>
      </a:lvl3pPr>
      <a:lvl4pPr algn="l" rtl="0" eaLnBrk="0" fontAlgn="base" hangingPunct="0">
        <a:spcBef>
          <a:spcPct val="0"/>
        </a:spcBef>
        <a:spcAft>
          <a:spcPct val="0"/>
        </a:spcAft>
        <a:defRPr sz="2400">
          <a:solidFill>
            <a:srgbClr val="C00000"/>
          </a:solidFill>
          <a:latin typeface="Tahoma" panose="020B0604030504040204" pitchFamily="34" charset="0"/>
        </a:defRPr>
      </a:lvl4pPr>
      <a:lvl5pPr algn="l" rtl="0" eaLnBrk="0" fontAlgn="base" hangingPunct="0">
        <a:spcBef>
          <a:spcPct val="0"/>
        </a:spcBef>
        <a:spcAft>
          <a:spcPct val="0"/>
        </a:spcAft>
        <a:defRPr sz="2400">
          <a:solidFill>
            <a:srgbClr val="C00000"/>
          </a:solidFill>
          <a:latin typeface="Tahoma" panose="020B0604030504040204" pitchFamily="34" charset="0"/>
        </a:defRPr>
      </a:lvl5pPr>
      <a:lvl6pPr marL="457200" algn="l" rtl="0" fontAlgn="base">
        <a:spcBef>
          <a:spcPct val="0"/>
        </a:spcBef>
        <a:spcAft>
          <a:spcPct val="0"/>
        </a:spcAft>
        <a:defRPr sz="4400">
          <a:solidFill>
            <a:schemeClr val="tx2"/>
          </a:solidFill>
          <a:latin typeface="Tahoma" panose="020B0604030504040204" pitchFamily="34" charset="0"/>
        </a:defRPr>
      </a:lvl6pPr>
      <a:lvl7pPr marL="914400" algn="l" rtl="0" fontAlgn="base">
        <a:spcBef>
          <a:spcPct val="0"/>
        </a:spcBef>
        <a:spcAft>
          <a:spcPct val="0"/>
        </a:spcAft>
        <a:defRPr sz="4400">
          <a:solidFill>
            <a:schemeClr val="tx2"/>
          </a:solidFill>
          <a:latin typeface="Tahoma" panose="020B0604030504040204" pitchFamily="34" charset="0"/>
        </a:defRPr>
      </a:lvl7pPr>
      <a:lvl8pPr marL="1371600" algn="l" rtl="0" fontAlgn="base">
        <a:spcBef>
          <a:spcPct val="0"/>
        </a:spcBef>
        <a:spcAft>
          <a:spcPct val="0"/>
        </a:spcAft>
        <a:defRPr sz="4400">
          <a:solidFill>
            <a:schemeClr val="tx2"/>
          </a:solidFill>
          <a:latin typeface="Tahoma" panose="020B0604030504040204" pitchFamily="34" charset="0"/>
        </a:defRPr>
      </a:lvl8pPr>
      <a:lvl9pPr marL="1828800" algn="l" rtl="0" fontAlgn="base">
        <a:spcBef>
          <a:spcPct val="0"/>
        </a:spcBef>
        <a:spcAft>
          <a:spcPct val="0"/>
        </a:spcAft>
        <a:defRPr sz="4400">
          <a:solidFill>
            <a:schemeClr val="tx2"/>
          </a:solidFill>
          <a:latin typeface="Tahoma" panose="020B0604030504040204" pitchFamily="34" charset="0"/>
        </a:defRPr>
      </a:lvl9pPr>
    </p:titleStyle>
    <p:bodyStyle>
      <a:lvl1pPr marL="342900" indent="-342900" algn="l" rtl="0" eaLnBrk="0" fontAlgn="base" hangingPunct="0">
        <a:spcBef>
          <a:spcPct val="20000"/>
        </a:spcBef>
        <a:spcAft>
          <a:spcPct val="0"/>
        </a:spcAft>
        <a:buClr>
          <a:srgbClr val="C00000"/>
        </a:buClr>
        <a:buSzPct val="60000"/>
        <a:buFont typeface="Wingdings" panose="05000000000000000000" pitchFamily="2" charset="2"/>
        <a:buChar char="n"/>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000" b="0" i="0" u="none"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ern="1200">
          <a:solidFill>
            <a:schemeClr val="tx1"/>
          </a:solidFill>
          <a:latin typeface="+mn-lt"/>
          <a:ea typeface="+mn-ea"/>
          <a:cs typeface="+mn-cs"/>
        </a:defRPr>
      </a:lvl3pPr>
      <a:lvl4pPr marL="1371600" indent="-171450" algn="l" rtl="0" eaLnBrk="0" fontAlgn="base" hangingPunct="0">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Rectangle 1"/>
          <p:cNvSpPr/>
          <p:nvPr userDrawn="1">
            <p:custDataLst>
              <p:tags r:id="rId4"/>
            </p:custDataLst>
          </p:nvPr>
        </p:nvSpPr>
        <p:spPr bwMode="auto">
          <a:xfrm>
            <a:off x="0" y="0"/>
            <a:ext cx="9144000" cy="1143000"/>
          </a:xfrm>
          <a:prstGeom prst="rect">
            <a:avLst/>
          </a:prstGeom>
          <a:solidFill>
            <a:schemeClr val="bg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panose="020B0604030504040204" pitchFamily="34" charset="0"/>
            </a:endParaRPr>
          </a:p>
        </p:txBody>
      </p:sp>
      <p:sp>
        <p:nvSpPr>
          <p:cNvPr id="1037" name="Text Box 1038"/>
          <p:cNvSpPr txBox="1">
            <a:spLocks noChangeArrowheads="1"/>
          </p:cNvSpPr>
          <p:nvPr>
            <p:custDataLst>
              <p:tags r:id="rId5"/>
            </p:custDataLst>
          </p:nvPr>
        </p:nvSpPr>
        <p:spPr bwMode="auto">
          <a:xfrm>
            <a:off x="114300" y="6581775"/>
            <a:ext cx="299689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sp>
        <p:nvSpPr>
          <p:cNvPr id="6" name="TextBox 5"/>
          <p:cNvSpPr txBox="1">
            <a:spLocks noChangeArrowheads="1"/>
          </p:cNvSpPr>
          <p:nvPr userDrawn="1">
            <p:custDataLst>
              <p:tags r:id="rId6"/>
            </p:custDataLst>
          </p:nvPr>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3DEDE0BE-766C-44C9-81D9-62D187873591}" type="slidenum">
              <a:rPr lang="en-US" altLang="en-US" sz="1400" smtClean="0">
                <a:solidFill>
                  <a:schemeClr val="bg1"/>
                </a:solidFill>
              </a:rPr>
              <a:pPr>
                <a:defRPr/>
              </a:pPr>
              <a:t>‹#›</a:t>
            </a:fld>
            <a:endParaRPr lang="en-US" altLang="en-US" sz="1400" dirty="0">
              <a:solidFill>
                <a:schemeClr val="bg1"/>
              </a:solidFill>
            </a:endParaRPr>
          </a:p>
        </p:txBody>
      </p:sp>
      <p:pic>
        <p:nvPicPr>
          <p:cNvPr id="7" name="Picture 5"/>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14300" y="381001"/>
            <a:ext cx="2333625" cy="52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1677906"/>
      </p:ext>
    </p:extLst>
  </p:cSld>
  <p:clrMap bg1="lt1" tx1="dk1" bg2="lt2" tx2="dk2" accent1="accent1" accent2="accent2" accent3="accent3" accent4="accent4" accent5="accent5" accent6="accent6" hlink="hlink" folHlink="folHlink"/>
  <p:sldLayoutIdLst>
    <p:sldLayoutId id="2147483800" r:id="rId1"/>
    <p:sldLayoutId id="2147483801" r:id="rId2"/>
  </p:sldLayoutIdLst>
  <p:hf sldNum="0" hdr="0" dt="0"/>
  <p:txStyles>
    <p:titleStyle>
      <a:lvl1pPr algn="l" rtl="0" eaLnBrk="0" fontAlgn="base" hangingPunct="0">
        <a:spcBef>
          <a:spcPct val="0"/>
        </a:spcBef>
        <a:spcAft>
          <a:spcPct val="0"/>
        </a:spcAft>
        <a:defRPr sz="2400" kern="1200">
          <a:solidFill>
            <a:srgbClr val="C00000"/>
          </a:solidFill>
          <a:latin typeface="+mj-lt"/>
          <a:ea typeface="+mj-ea"/>
          <a:cs typeface="+mj-cs"/>
        </a:defRPr>
      </a:lvl1pPr>
      <a:lvl2pPr algn="l" rtl="0" eaLnBrk="0" fontAlgn="base" hangingPunct="0">
        <a:spcBef>
          <a:spcPct val="0"/>
        </a:spcBef>
        <a:spcAft>
          <a:spcPct val="0"/>
        </a:spcAft>
        <a:defRPr sz="2400">
          <a:solidFill>
            <a:srgbClr val="C00000"/>
          </a:solidFill>
          <a:latin typeface="Tahoma" panose="020B0604030504040204" pitchFamily="34" charset="0"/>
        </a:defRPr>
      </a:lvl2pPr>
      <a:lvl3pPr algn="l" rtl="0" eaLnBrk="0" fontAlgn="base" hangingPunct="0">
        <a:spcBef>
          <a:spcPct val="0"/>
        </a:spcBef>
        <a:spcAft>
          <a:spcPct val="0"/>
        </a:spcAft>
        <a:defRPr sz="2400">
          <a:solidFill>
            <a:srgbClr val="C00000"/>
          </a:solidFill>
          <a:latin typeface="Tahoma" panose="020B0604030504040204" pitchFamily="34" charset="0"/>
        </a:defRPr>
      </a:lvl3pPr>
      <a:lvl4pPr algn="l" rtl="0" eaLnBrk="0" fontAlgn="base" hangingPunct="0">
        <a:spcBef>
          <a:spcPct val="0"/>
        </a:spcBef>
        <a:spcAft>
          <a:spcPct val="0"/>
        </a:spcAft>
        <a:defRPr sz="2400">
          <a:solidFill>
            <a:srgbClr val="C00000"/>
          </a:solidFill>
          <a:latin typeface="Tahoma" panose="020B0604030504040204" pitchFamily="34" charset="0"/>
        </a:defRPr>
      </a:lvl4pPr>
      <a:lvl5pPr algn="l" rtl="0" eaLnBrk="0" fontAlgn="base" hangingPunct="0">
        <a:spcBef>
          <a:spcPct val="0"/>
        </a:spcBef>
        <a:spcAft>
          <a:spcPct val="0"/>
        </a:spcAft>
        <a:defRPr sz="2400">
          <a:solidFill>
            <a:srgbClr val="C00000"/>
          </a:solidFill>
          <a:latin typeface="Tahoma" panose="020B0604030504040204" pitchFamily="34" charset="0"/>
        </a:defRPr>
      </a:lvl5pPr>
      <a:lvl6pPr marL="457200" algn="l" rtl="0" fontAlgn="base">
        <a:spcBef>
          <a:spcPct val="0"/>
        </a:spcBef>
        <a:spcAft>
          <a:spcPct val="0"/>
        </a:spcAft>
        <a:defRPr sz="4400">
          <a:solidFill>
            <a:schemeClr val="tx2"/>
          </a:solidFill>
          <a:latin typeface="Tahoma" panose="020B0604030504040204" pitchFamily="34" charset="0"/>
        </a:defRPr>
      </a:lvl6pPr>
      <a:lvl7pPr marL="914400" algn="l" rtl="0" fontAlgn="base">
        <a:spcBef>
          <a:spcPct val="0"/>
        </a:spcBef>
        <a:spcAft>
          <a:spcPct val="0"/>
        </a:spcAft>
        <a:defRPr sz="4400">
          <a:solidFill>
            <a:schemeClr val="tx2"/>
          </a:solidFill>
          <a:latin typeface="Tahoma" panose="020B0604030504040204" pitchFamily="34" charset="0"/>
        </a:defRPr>
      </a:lvl7pPr>
      <a:lvl8pPr marL="1371600" algn="l" rtl="0" fontAlgn="base">
        <a:spcBef>
          <a:spcPct val="0"/>
        </a:spcBef>
        <a:spcAft>
          <a:spcPct val="0"/>
        </a:spcAft>
        <a:defRPr sz="4400">
          <a:solidFill>
            <a:schemeClr val="tx2"/>
          </a:solidFill>
          <a:latin typeface="Tahoma" panose="020B0604030504040204" pitchFamily="34" charset="0"/>
        </a:defRPr>
      </a:lvl8pPr>
      <a:lvl9pPr marL="1828800" algn="l" rtl="0" fontAlgn="base">
        <a:spcBef>
          <a:spcPct val="0"/>
        </a:spcBef>
        <a:spcAft>
          <a:spcPct val="0"/>
        </a:spcAft>
        <a:defRPr sz="4400">
          <a:solidFill>
            <a:schemeClr val="tx2"/>
          </a:solidFill>
          <a:latin typeface="Tahoma" panose="020B0604030504040204" pitchFamily="34" charset="0"/>
        </a:defRPr>
      </a:lvl9pPr>
    </p:titleStyle>
    <p:bodyStyle>
      <a:lvl1pPr marL="342900" indent="-342900" algn="l" rtl="0" eaLnBrk="0" fontAlgn="base" hangingPunct="0">
        <a:spcBef>
          <a:spcPct val="20000"/>
        </a:spcBef>
        <a:spcAft>
          <a:spcPct val="0"/>
        </a:spcAft>
        <a:buClr>
          <a:srgbClr val="C00000"/>
        </a:buClr>
        <a:buSzPct val="60000"/>
        <a:buFont typeface="Wingdings" panose="05000000000000000000" pitchFamily="2" charset="2"/>
        <a:buChar char="n"/>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ern="1200">
          <a:solidFill>
            <a:schemeClr val="tx1"/>
          </a:solidFill>
          <a:latin typeface="+mn-lt"/>
          <a:ea typeface="+mn-ea"/>
          <a:cs typeface="+mn-cs"/>
        </a:defRPr>
      </a:lvl3pPr>
      <a:lvl4pPr marL="1371600" indent="-171450" algn="l" rtl="0" eaLnBrk="0" fontAlgn="base" hangingPunct="0">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5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cyber.mil/" TargetMode="External"/><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hyperlink" Target="https://public.cyber.mil/"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diagramQuickStyle" Target="../diagrams/quickStyle2.xml"/><Relationship Id="rId3" Type="http://schemas.openxmlformats.org/officeDocument/2006/relationships/tags" Target="../tags/tag67.xml"/><Relationship Id="rId7" Type="http://schemas.openxmlformats.org/officeDocument/2006/relationships/diagramLayout" Target="../diagrams/layout1.xml"/><Relationship Id="rId12" Type="http://schemas.openxmlformats.org/officeDocument/2006/relationships/diagramLayout" Target="../diagrams/layout2.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diagramData" Target="../diagrams/data1.xml"/><Relationship Id="rId11" Type="http://schemas.openxmlformats.org/officeDocument/2006/relationships/diagramData" Target="../diagrams/data2.xml"/><Relationship Id="rId5" Type="http://schemas.openxmlformats.org/officeDocument/2006/relationships/notesSlide" Target="../notesSlides/notesSlide2.xml"/><Relationship Id="rId15" Type="http://schemas.microsoft.com/office/2007/relationships/diagramDrawing" Target="../diagrams/drawing2.xml"/><Relationship Id="rId10" Type="http://schemas.microsoft.com/office/2007/relationships/diagramDrawing" Target="../diagrams/drawing1.xml"/><Relationship Id="rId4" Type="http://schemas.openxmlformats.org/officeDocument/2006/relationships/slideLayout" Target="../slideLayouts/slideLayout98.xml"/><Relationship Id="rId9" Type="http://schemas.openxmlformats.org/officeDocument/2006/relationships/diagramColors" Target="../diagrams/colors1.xml"/><Relationship Id="rId14" Type="http://schemas.openxmlformats.org/officeDocument/2006/relationships/diagramColors" Target="../diagrams/colors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hyperlink" Target="https://public.cyber.mil/stigs/scap" TargetMode="External"/><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hyperlink" Target="https://niwcatlantic.navy.mil/scap/scap-content-repository/"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http://benchmarks.cisecurity.org/"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hyperlink" Target="http://sectools.org/" TargetMode="External"/><Relationship Id="rId2" Type="http://schemas.openxmlformats.org/officeDocument/2006/relationships/notesSlide" Target="../notesSlides/notesSlide26.xml"/><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notesSlide" Target="../notesSlides/notesSlide30.xml"/><Relationship Id="rId4" Type="http://schemas.openxmlformats.org/officeDocument/2006/relationships/slideLayout" Target="../slideLayouts/slideLayout50.xml"/></Relationships>
</file>

<file path=ppt/slides/_rels/slide31.xml.rels><?xml version="1.0" encoding="UTF-8" standalone="yes"?>
<Relationships xmlns="http://schemas.openxmlformats.org/package/2006/relationships"><Relationship Id="rId8" Type="http://schemas.openxmlformats.org/officeDocument/2006/relationships/diagramQuickStyle" Target="../diagrams/quickStyle4.xml"/><Relationship Id="rId13" Type="http://schemas.openxmlformats.org/officeDocument/2006/relationships/diagramQuickStyle" Target="../diagrams/quickStyle5.xml"/><Relationship Id="rId3" Type="http://schemas.openxmlformats.org/officeDocument/2006/relationships/tags" Target="../tags/tag73.xml"/><Relationship Id="rId7" Type="http://schemas.openxmlformats.org/officeDocument/2006/relationships/diagramLayout" Target="../diagrams/layout4.xml"/><Relationship Id="rId12" Type="http://schemas.openxmlformats.org/officeDocument/2006/relationships/diagramLayout" Target="../diagrams/layout5.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diagramData" Target="../diagrams/data4.xml"/><Relationship Id="rId11" Type="http://schemas.openxmlformats.org/officeDocument/2006/relationships/diagramData" Target="../diagrams/data5.xml"/><Relationship Id="rId5" Type="http://schemas.openxmlformats.org/officeDocument/2006/relationships/notesSlide" Target="../notesSlides/notesSlide31.xml"/><Relationship Id="rId15" Type="http://schemas.microsoft.com/office/2007/relationships/diagramDrawing" Target="../diagrams/drawing5.xml"/><Relationship Id="rId10" Type="http://schemas.microsoft.com/office/2007/relationships/diagramDrawing" Target="../diagrams/drawing4.xml"/><Relationship Id="rId4" Type="http://schemas.openxmlformats.org/officeDocument/2006/relationships/slideLayout" Target="../slideLayouts/slideLayout98.xml"/><Relationship Id="rId9" Type="http://schemas.openxmlformats.org/officeDocument/2006/relationships/diagramColors" Target="../diagrams/colors4.xml"/><Relationship Id="rId14" Type="http://schemas.openxmlformats.org/officeDocument/2006/relationships/diagramColors" Target="../diagrams/colors5.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notesSlide" Target="../notesSlides/notesSlide34.xml"/><Relationship Id="rId4"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18.xml"/><Relationship Id="rId5" Type="http://schemas.openxmlformats.org/officeDocument/2006/relationships/image" Target="../media/image28.png"/><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8" Type="http://schemas.openxmlformats.org/officeDocument/2006/relationships/diagramQuickStyle" Target="../diagrams/quickStyle6.xml"/><Relationship Id="rId13" Type="http://schemas.openxmlformats.org/officeDocument/2006/relationships/diagramQuickStyle" Target="../diagrams/quickStyle7.xml"/><Relationship Id="rId3" Type="http://schemas.openxmlformats.org/officeDocument/2006/relationships/tags" Target="../tags/tag79.xml"/><Relationship Id="rId7" Type="http://schemas.openxmlformats.org/officeDocument/2006/relationships/diagramLayout" Target="../diagrams/layout6.xml"/><Relationship Id="rId12" Type="http://schemas.openxmlformats.org/officeDocument/2006/relationships/diagramLayout" Target="../diagrams/layout7.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diagramData" Target="../diagrams/data6.xml"/><Relationship Id="rId11" Type="http://schemas.openxmlformats.org/officeDocument/2006/relationships/diagramData" Target="../diagrams/data7.xml"/><Relationship Id="rId5" Type="http://schemas.openxmlformats.org/officeDocument/2006/relationships/notesSlide" Target="../notesSlides/notesSlide58.xml"/><Relationship Id="rId15" Type="http://schemas.microsoft.com/office/2007/relationships/diagramDrawing" Target="../diagrams/drawing7.xml"/><Relationship Id="rId10" Type="http://schemas.microsoft.com/office/2007/relationships/diagramDrawing" Target="../diagrams/drawing6.xml"/><Relationship Id="rId4" Type="http://schemas.openxmlformats.org/officeDocument/2006/relationships/slideLayout" Target="../slideLayouts/slideLayout98.xml"/><Relationship Id="rId9" Type="http://schemas.openxmlformats.org/officeDocument/2006/relationships/diagramColors" Target="../diagrams/colors6.xml"/><Relationship Id="rId14" Type="http://schemas.openxmlformats.org/officeDocument/2006/relationships/diagramColors" Target="../diagrams/colors7.xml"/></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9.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hyperlink" Target="https://dau.edu/"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notesSlide" Target="../notesSlides/notesSlide60.xml"/><Relationship Id="rId4"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8" Type="http://schemas.openxmlformats.org/officeDocument/2006/relationships/diagramQuickStyle" Target="../diagrams/quickStyle8.xml"/><Relationship Id="rId13" Type="http://schemas.openxmlformats.org/officeDocument/2006/relationships/diagramQuickStyle" Target="../diagrams/quickStyle9.xml"/><Relationship Id="rId3" Type="http://schemas.openxmlformats.org/officeDocument/2006/relationships/tags" Target="../tags/tag85.xml"/><Relationship Id="rId7" Type="http://schemas.openxmlformats.org/officeDocument/2006/relationships/diagramLayout" Target="../diagrams/layout8.xml"/><Relationship Id="rId12" Type="http://schemas.openxmlformats.org/officeDocument/2006/relationships/diagramLayout" Target="../diagrams/layout9.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diagramData" Target="../diagrams/data8.xml"/><Relationship Id="rId11" Type="http://schemas.openxmlformats.org/officeDocument/2006/relationships/diagramData" Target="../diagrams/data9.xml"/><Relationship Id="rId5" Type="http://schemas.openxmlformats.org/officeDocument/2006/relationships/notesSlide" Target="../notesSlides/notesSlide81.xml"/><Relationship Id="rId15" Type="http://schemas.microsoft.com/office/2007/relationships/diagramDrawing" Target="../diagrams/drawing9.xml"/><Relationship Id="rId10" Type="http://schemas.microsoft.com/office/2007/relationships/diagramDrawing" Target="../diagrams/drawing8.xml"/><Relationship Id="rId4" Type="http://schemas.openxmlformats.org/officeDocument/2006/relationships/slideLayout" Target="../slideLayouts/slideLayout98.xml"/><Relationship Id="rId9" Type="http://schemas.openxmlformats.org/officeDocument/2006/relationships/diagramColors" Target="../diagrams/colors8.xml"/><Relationship Id="rId14" Type="http://schemas.openxmlformats.org/officeDocument/2006/relationships/diagramColors" Target="../diagrams/colors9.xml"/></Relationships>
</file>

<file path=ppt/slides/_rels/slide8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2.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6.xml"/><Relationship Id="rId1" Type="http://schemas.openxmlformats.org/officeDocument/2006/relationships/slideLayout" Target="../slideLayouts/slideLayout25.xml"/></Relationships>
</file>

<file path=ppt/slides/_rels/slide8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0.xml"/><Relationship Id="rId1" Type="http://schemas.openxmlformats.org/officeDocument/2006/relationships/slideLayout" Target="../slideLayouts/slideLayout2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1.xml"/></Relationships>
</file>

<file path=ppt/slides/_rels/slide9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9.xml"/><Relationship Id="rId1" Type="http://schemas.openxmlformats.org/officeDocument/2006/relationships/slideLayout" Target="../slideLayouts/slideLayout16.xml"/><Relationship Id="rId6" Type="http://schemas.openxmlformats.org/officeDocument/2006/relationships/image" Target="../media/image49.jpg"/><Relationship Id="rId5" Type="http://schemas.openxmlformats.org/officeDocument/2006/relationships/image" Target="../media/image48.jpg"/><Relationship Id="rId4" Type="http://schemas.openxmlformats.org/officeDocument/2006/relationships/image" Target="../media/image4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
          <p:cNvSpPr txBox="1"/>
          <p:nvPr/>
        </p:nvSpPr>
        <p:spPr>
          <a:xfrm>
            <a:off x="2260315" y="3629025"/>
            <a:ext cx="6731285" cy="1323399"/>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i="0" u="none" strike="noStrike" cap="none" dirty="0">
                <a:solidFill>
                  <a:schemeClr val="dk2"/>
                </a:solidFill>
                <a:latin typeface="Tahoma"/>
                <a:ea typeface="Tahoma"/>
                <a:cs typeface="Tahoma"/>
                <a:sym typeface="Tahoma"/>
              </a:rPr>
              <a:t>RISK MANAGEMENT FRAMEWORK (RMF) for DoD IT </a:t>
            </a:r>
            <a:r>
              <a:rPr lang="en-US" sz="2800" b="1" i="1" u="none" strike="noStrike" cap="none" dirty="0">
                <a:solidFill>
                  <a:schemeClr val="dk2"/>
                </a:solidFill>
                <a:latin typeface="Tahoma"/>
                <a:ea typeface="Tahoma"/>
                <a:cs typeface="Tahoma"/>
                <a:sym typeface="Tahoma"/>
              </a:rPr>
              <a:t>In Depth</a:t>
            </a:r>
            <a:r>
              <a:rPr lang="en-US" sz="2800" b="1" i="0" u="none" strike="noStrike" cap="none" dirty="0">
                <a:solidFill>
                  <a:schemeClr val="dk2"/>
                </a:solidFill>
                <a:latin typeface="Tahoma"/>
                <a:ea typeface="Tahoma"/>
                <a:cs typeface="Tahoma"/>
                <a:sym typeface="Tahoma"/>
              </a:rPr>
              <a:t> </a:t>
            </a:r>
            <a:r>
              <a:rPr lang="en-US" sz="2400" b="1" i="0" u="none" strike="noStrike" cap="none" dirty="0">
                <a:solidFill>
                  <a:schemeClr val="dk2"/>
                </a:solidFill>
                <a:latin typeface="Tahoma"/>
                <a:ea typeface="Tahoma"/>
                <a:cs typeface="Tahoma"/>
                <a:sym typeface="Tahoma"/>
              </a:rPr>
              <a:t>Part 3 </a:t>
            </a:r>
            <a:r>
              <a:rPr lang="en-US" sz="2400" b="1" dirty="0">
                <a:solidFill>
                  <a:schemeClr val="dk2"/>
                </a:solidFill>
                <a:latin typeface="Tahoma"/>
                <a:ea typeface="Tahoma"/>
                <a:cs typeface="Tahoma"/>
                <a:sym typeface="Tahoma"/>
              </a:rPr>
              <a:t>v10.0</a:t>
            </a:r>
            <a:endParaRPr sz="2800" b="1" i="0" u="none" strike="noStrike" cap="none" dirty="0">
              <a:solidFill>
                <a:schemeClr val="dk2"/>
              </a:solidFill>
              <a:latin typeface="Tahoma"/>
              <a:ea typeface="Tahoma"/>
              <a:cs typeface="Tahoma"/>
              <a:sym typeface="Tahom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11"/>
          <p:cNvSpPr txBox="1">
            <a:spLocks noGrp="1"/>
          </p:cNvSpPr>
          <p:nvPr>
            <p:ph type="body" idx="1"/>
          </p:nvPr>
        </p:nvSpPr>
        <p:spPr>
          <a:xfrm>
            <a:off x="457200" y="1371600"/>
            <a:ext cx="3886200" cy="5029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dirty="0"/>
              <a:t>Who has contributed</a:t>
            </a:r>
            <a:endParaRPr dirty="0"/>
          </a:p>
          <a:p>
            <a:pPr marL="342900" lvl="0" indent="-342900" algn="l" rtl="0">
              <a:spcBef>
                <a:spcPts val="320"/>
              </a:spcBef>
              <a:spcAft>
                <a:spcPts val="0"/>
              </a:spcAft>
              <a:buSzPts val="960"/>
              <a:buChar char="■"/>
            </a:pPr>
            <a:r>
              <a:rPr lang="en-US" dirty="0"/>
              <a:t>Provides an overview of the system security requirements</a:t>
            </a:r>
            <a:endParaRPr dirty="0"/>
          </a:p>
          <a:p>
            <a:pPr marL="342900" lvl="0" indent="-342900" algn="l" rtl="0">
              <a:spcBef>
                <a:spcPts val="320"/>
              </a:spcBef>
              <a:spcAft>
                <a:spcPts val="0"/>
              </a:spcAft>
              <a:buSzPts val="960"/>
              <a:buChar char="■"/>
            </a:pPr>
            <a:r>
              <a:rPr lang="en-US" dirty="0"/>
              <a:t>Describes controls as “planned” or “implemented”</a:t>
            </a:r>
            <a:endParaRPr dirty="0"/>
          </a:p>
          <a:p>
            <a:pPr marL="342900" lvl="0" indent="-342900" algn="l" rtl="0">
              <a:spcBef>
                <a:spcPts val="320"/>
              </a:spcBef>
              <a:spcAft>
                <a:spcPts val="0"/>
              </a:spcAft>
              <a:buSzPts val="960"/>
              <a:buChar char="■"/>
            </a:pPr>
            <a:r>
              <a:rPr lang="en-US" dirty="0"/>
              <a:t>Delineates responsibilities of those with system access</a:t>
            </a:r>
            <a:endParaRPr dirty="0"/>
          </a:p>
          <a:p>
            <a:pPr marL="342900" lvl="0" indent="-342900" algn="l" rtl="0">
              <a:spcBef>
                <a:spcPts val="320"/>
              </a:spcBef>
              <a:spcAft>
                <a:spcPts val="0"/>
              </a:spcAft>
              <a:buSzPts val="960"/>
              <a:buChar char="■"/>
            </a:pPr>
            <a:r>
              <a:rPr lang="en-US" dirty="0"/>
              <a:t>Common controls are identified</a:t>
            </a:r>
            <a:endParaRPr dirty="0"/>
          </a:p>
          <a:p>
            <a:pPr marL="342900" lvl="0" indent="-342900" algn="l" rtl="0">
              <a:spcBef>
                <a:spcPts val="320"/>
              </a:spcBef>
              <a:spcAft>
                <a:spcPts val="0"/>
              </a:spcAft>
              <a:buSzPts val="960"/>
              <a:buChar char="■"/>
            </a:pPr>
            <a:r>
              <a:rPr lang="en-US" dirty="0"/>
              <a:t>Hosting system provides compliance status</a:t>
            </a:r>
            <a:endParaRPr dirty="0"/>
          </a:p>
          <a:p>
            <a:pPr marL="342900" lvl="0" indent="-342900" algn="l" rtl="0">
              <a:spcBef>
                <a:spcPts val="320"/>
              </a:spcBef>
              <a:spcAft>
                <a:spcPts val="0"/>
              </a:spcAft>
              <a:buSzPts val="960"/>
              <a:buChar char="■"/>
            </a:pPr>
            <a:r>
              <a:rPr lang="en-US" dirty="0"/>
              <a:t>Reference functional specifications and security-relevant documentation to help increase efficiency (vendor,  systems integrators, etc.</a:t>
            </a:r>
            <a:endParaRPr dirty="0"/>
          </a:p>
          <a:p>
            <a:pPr marL="342900" lvl="0" indent="-342900" algn="l" rtl="0">
              <a:spcBef>
                <a:spcPts val="320"/>
              </a:spcBef>
              <a:spcAft>
                <a:spcPts val="0"/>
              </a:spcAft>
              <a:buSzPts val="960"/>
              <a:buChar char="■"/>
            </a:pPr>
            <a:r>
              <a:rPr lang="en-US" dirty="0"/>
              <a:t>Keep it accurate and real! Perfection is rarely achievable!</a:t>
            </a:r>
            <a:endParaRPr dirty="0"/>
          </a:p>
          <a:p>
            <a:pPr marL="342900" lvl="0" indent="-281940" algn="l" rtl="0">
              <a:spcBef>
                <a:spcPts val="320"/>
              </a:spcBef>
              <a:spcAft>
                <a:spcPts val="0"/>
              </a:spcAft>
              <a:buSzPts val="960"/>
              <a:buNone/>
            </a:pPr>
            <a:endParaRPr dirty="0"/>
          </a:p>
          <a:p>
            <a:pPr marL="342900" lvl="0" indent="-281940" algn="l" rtl="0">
              <a:spcBef>
                <a:spcPts val="320"/>
              </a:spcBef>
              <a:spcAft>
                <a:spcPts val="0"/>
              </a:spcAft>
              <a:buSzPts val="960"/>
              <a:buNone/>
            </a:pPr>
            <a:endParaRPr dirty="0"/>
          </a:p>
        </p:txBody>
      </p:sp>
      <p:sp>
        <p:nvSpPr>
          <p:cNvPr id="584" name="Google Shape;584;p11"/>
          <p:cNvSpPr txBox="1">
            <a:spLocks noGrp="1"/>
          </p:cNvSpPr>
          <p:nvPr>
            <p:ph type="title"/>
          </p:nvPr>
        </p:nvSpPr>
        <p:spPr>
          <a:xfrm>
            <a:off x="1219200" y="0"/>
            <a:ext cx="7477125" cy="9144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Documenting the Implementation Plan </a:t>
            </a:r>
            <a:endParaRPr/>
          </a:p>
        </p:txBody>
      </p:sp>
      <p:grpSp>
        <p:nvGrpSpPr>
          <p:cNvPr id="585" name="Google Shape;585;p11"/>
          <p:cNvGrpSpPr/>
          <p:nvPr/>
        </p:nvGrpSpPr>
        <p:grpSpPr>
          <a:xfrm>
            <a:off x="3962400" y="1219200"/>
            <a:ext cx="5105399" cy="5410200"/>
            <a:chOff x="0" y="0"/>
            <a:chExt cx="5105399" cy="5410200"/>
          </a:xfrm>
        </p:grpSpPr>
        <p:sp>
          <p:nvSpPr>
            <p:cNvPr id="586" name="Google Shape;586;p11"/>
            <p:cNvSpPr/>
            <p:nvPr/>
          </p:nvSpPr>
          <p:spPr>
            <a:xfrm>
              <a:off x="0" y="0"/>
              <a:ext cx="4439478" cy="5410200"/>
            </a:xfrm>
            <a:prstGeom prst="triangle">
              <a:avLst>
                <a:gd name="adj" fmla="val 50000"/>
              </a:avLst>
            </a:prstGeom>
            <a:solidFill>
              <a:srgbClr val="8C3735"/>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11"/>
            <p:cNvSpPr/>
            <p:nvPr/>
          </p:nvSpPr>
          <p:spPr>
            <a:xfrm>
              <a:off x="2219739" y="541548"/>
              <a:ext cx="2885660" cy="549473"/>
            </a:xfrm>
            <a:prstGeom prst="roundRect">
              <a:avLst>
                <a:gd name="adj" fmla="val 16667"/>
              </a:avLst>
            </a:prstGeom>
            <a:solidFill>
              <a:schemeClr val="lt1">
                <a:alpha val="89803"/>
              </a:schemeClr>
            </a:solidFill>
            <a:ln w="9525" cap="flat" cmpd="sng">
              <a:solidFill>
                <a:srgbClr val="8C3735"/>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11"/>
            <p:cNvSpPr txBox="1"/>
            <p:nvPr/>
          </p:nvSpPr>
          <p:spPr>
            <a:xfrm>
              <a:off x="2246562" y="568371"/>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dirty="0">
                  <a:solidFill>
                    <a:schemeClr val="dk1"/>
                  </a:solidFill>
                  <a:latin typeface="Tahoma"/>
                  <a:ea typeface="Tahoma"/>
                  <a:cs typeface="Tahoma"/>
                  <a:sym typeface="Tahoma"/>
                </a:rPr>
                <a:t>Security Engineering Guidance</a:t>
              </a:r>
              <a:endParaRPr dirty="0"/>
            </a:p>
          </p:txBody>
        </p:sp>
        <p:sp>
          <p:nvSpPr>
            <p:cNvPr id="589" name="Google Shape;589;p11"/>
            <p:cNvSpPr/>
            <p:nvPr/>
          </p:nvSpPr>
          <p:spPr>
            <a:xfrm>
              <a:off x="2219739" y="1159705"/>
              <a:ext cx="2885660" cy="549473"/>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11"/>
            <p:cNvSpPr txBox="1"/>
            <p:nvPr/>
          </p:nvSpPr>
          <p:spPr>
            <a:xfrm>
              <a:off x="2246562" y="1186528"/>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Tabletop Review</a:t>
              </a:r>
              <a:endParaRPr/>
            </a:p>
          </p:txBody>
        </p:sp>
        <p:sp>
          <p:nvSpPr>
            <p:cNvPr id="591" name="Google Shape;591;p11"/>
            <p:cNvSpPr/>
            <p:nvPr/>
          </p:nvSpPr>
          <p:spPr>
            <a:xfrm>
              <a:off x="2219739" y="1777863"/>
              <a:ext cx="2885660" cy="549473"/>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11"/>
            <p:cNvSpPr txBox="1"/>
            <p:nvPr/>
          </p:nvSpPr>
          <p:spPr>
            <a:xfrm>
              <a:off x="2246562" y="1804686"/>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Developmental Implementation</a:t>
              </a:r>
              <a:endParaRPr/>
            </a:p>
          </p:txBody>
        </p:sp>
        <p:sp>
          <p:nvSpPr>
            <p:cNvPr id="593" name="Google Shape;593;p11"/>
            <p:cNvSpPr/>
            <p:nvPr/>
          </p:nvSpPr>
          <p:spPr>
            <a:xfrm>
              <a:off x="2219739" y="2396021"/>
              <a:ext cx="2885660" cy="549473"/>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11"/>
            <p:cNvSpPr txBox="1"/>
            <p:nvPr/>
          </p:nvSpPr>
          <p:spPr>
            <a:xfrm>
              <a:off x="2246562" y="2422844"/>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Security Engineering Plan Risk Management Considerations</a:t>
              </a:r>
              <a:endParaRPr/>
            </a:p>
          </p:txBody>
        </p:sp>
        <p:sp>
          <p:nvSpPr>
            <p:cNvPr id="595" name="Google Shape;595;p11"/>
            <p:cNvSpPr/>
            <p:nvPr/>
          </p:nvSpPr>
          <p:spPr>
            <a:xfrm>
              <a:off x="2219739" y="3014178"/>
              <a:ext cx="2885660" cy="549473"/>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11"/>
            <p:cNvSpPr txBox="1"/>
            <p:nvPr/>
          </p:nvSpPr>
          <p:spPr>
            <a:xfrm>
              <a:off x="2246562" y="3041001"/>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Writing Implementation Statements</a:t>
              </a:r>
              <a:endParaRPr/>
            </a:p>
          </p:txBody>
        </p:sp>
        <p:sp>
          <p:nvSpPr>
            <p:cNvPr id="597" name="Google Shape;597;p11"/>
            <p:cNvSpPr/>
            <p:nvPr/>
          </p:nvSpPr>
          <p:spPr>
            <a:xfrm>
              <a:off x="2219739" y="4267200"/>
              <a:ext cx="2885660" cy="549473"/>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11"/>
            <p:cNvSpPr txBox="1"/>
            <p:nvPr/>
          </p:nvSpPr>
          <p:spPr>
            <a:xfrm>
              <a:off x="2246562" y="4294023"/>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Conducting a Self-Assessment</a:t>
              </a:r>
              <a:endParaRPr/>
            </a:p>
          </p:txBody>
        </p:sp>
        <p:sp>
          <p:nvSpPr>
            <p:cNvPr id="599" name="Google Shape;599;p11"/>
            <p:cNvSpPr/>
            <p:nvPr/>
          </p:nvSpPr>
          <p:spPr>
            <a:xfrm>
              <a:off x="2209812" y="3657601"/>
              <a:ext cx="2885660" cy="549473"/>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11"/>
            <p:cNvSpPr txBox="1"/>
            <p:nvPr/>
          </p:nvSpPr>
          <p:spPr>
            <a:xfrm>
              <a:off x="2236635" y="3684424"/>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1" i="0" u="none" strike="noStrike" cap="none">
                  <a:solidFill>
                    <a:schemeClr val="dk1"/>
                  </a:solidFill>
                  <a:latin typeface="Tahoma"/>
                  <a:ea typeface="Tahoma"/>
                  <a:cs typeface="Tahoma"/>
                  <a:sym typeface="Tahoma"/>
                </a:rPr>
                <a:t>Documenting the Implementation Plan</a:t>
              </a: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p12"/>
          <p:cNvSpPr txBox="1">
            <a:spLocks noGrp="1"/>
          </p:cNvSpPr>
          <p:nvPr>
            <p:ph type="body" idx="1"/>
          </p:nvPr>
        </p:nvSpPr>
        <p:spPr>
          <a:xfrm>
            <a:off x="152400" y="1295400"/>
            <a:ext cx="3886200" cy="5029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dirty="0"/>
              <a:t>Conduct a complete internal review prior to formal security control assessment</a:t>
            </a:r>
          </a:p>
          <a:p>
            <a:pPr marL="342900" lvl="0" indent="-342900" algn="l" rtl="0">
              <a:spcBef>
                <a:spcPts val="0"/>
              </a:spcBef>
              <a:spcAft>
                <a:spcPts val="0"/>
              </a:spcAft>
              <a:buSzPts val="960"/>
              <a:buChar char="■"/>
            </a:pPr>
            <a:r>
              <a:rPr lang="en-US" dirty="0"/>
              <a:t>Examine, Interview, Test</a:t>
            </a:r>
            <a:endParaRPr dirty="0"/>
          </a:p>
          <a:p>
            <a:pPr marL="342900" lvl="0" indent="-342900" algn="l" rtl="0">
              <a:spcBef>
                <a:spcPts val="320"/>
              </a:spcBef>
              <a:spcAft>
                <a:spcPts val="0"/>
              </a:spcAft>
              <a:buSzPts val="960"/>
              <a:buChar char="■"/>
            </a:pPr>
            <a:r>
              <a:rPr lang="en-US" dirty="0"/>
              <a:t>How will you test that the system meets the requirements? E.g.</a:t>
            </a:r>
            <a:endParaRPr dirty="0"/>
          </a:p>
          <a:p>
            <a:pPr marL="512763" lvl="1" indent="-165099" algn="l" rtl="0">
              <a:spcBef>
                <a:spcPts val="320"/>
              </a:spcBef>
              <a:spcAft>
                <a:spcPts val="0"/>
              </a:spcAft>
              <a:buSzPts val="880"/>
              <a:buChar char="■"/>
            </a:pPr>
            <a:r>
              <a:rPr lang="en-US" dirty="0"/>
              <a:t>Look at group policy objects.   </a:t>
            </a:r>
            <a:endParaRPr dirty="0"/>
          </a:p>
          <a:p>
            <a:pPr marL="512763" lvl="1" indent="-165099" algn="l" rtl="0">
              <a:spcBef>
                <a:spcPts val="320"/>
              </a:spcBef>
              <a:spcAft>
                <a:spcPts val="0"/>
              </a:spcAft>
              <a:buSzPts val="880"/>
              <a:buChar char="■"/>
            </a:pPr>
            <a:r>
              <a:rPr lang="en-US" dirty="0"/>
              <a:t>Act as a user and create a password that does not meet the requirement.</a:t>
            </a:r>
            <a:endParaRPr dirty="0"/>
          </a:p>
          <a:p>
            <a:pPr marL="342900" lvl="0" indent="-342900" algn="l" rtl="0">
              <a:spcBef>
                <a:spcPts val="320"/>
              </a:spcBef>
              <a:spcAft>
                <a:spcPts val="0"/>
              </a:spcAft>
              <a:buSzPts val="960"/>
              <a:buChar char="■"/>
            </a:pPr>
            <a:r>
              <a:rPr lang="en-US" dirty="0"/>
              <a:t>Use same tools the assessor will be using to execute automated scans </a:t>
            </a:r>
          </a:p>
          <a:p>
            <a:pPr marL="342900" lvl="0" indent="-342900" algn="l" rtl="0">
              <a:spcBef>
                <a:spcPts val="320"/>
              </a:spcBef>
              <a:spcAft>
                <a:spcPts val="0"/>
              </a:spcAft>
              <a:buSzPts val="960"/>
              <a:buChar char="■"/>
            </a:pPr>
            <a:r>
              <a:rPr lang="en-US" dirty="0"/>
              <a:t>Review security control artifacts</a:t>
            </a:r>
          </a:p>
          <a:p>
            <a:pPr marL="342900" lvl="0" indent="-342900" algn="l" rtl="0">
              <a:spcBef>
                <a:spcPts val="320"/>
              </a:spcBef>
              <a:spcAft>
                <a:spcPts val="0"/>
              </a:spcAft>
              <a:buSzPts val="960"/>
              <a:buChar char="■"/>
            </a:pPr>
            <a:r>
              <a:rPr lang="en-US" dirty="0"/>
              <a:t>Interview responsible individuals</a:t>
            </a:r>
            <a:endParaRPr dirty="0"/>
          </a:p>
          <a:p>
            <a:pPr marL="342900" lvl="0" indent="-342900" algn="l" rtl="0">
              <a:spcBef>
                <a:spcPts val="320"/>
              </a:spcBef>
              <a:spcAft>
                <a:spcPts val="0"/>
              </a:spcAft>
              <a:buSzPts val="960"/>
              <a:buChar char="■"/>
            </a:pPr>
            <a:r>
              <a:rPr lang="en-US" dirty="0"/>
              <a:t>Document results</a:t>
            </a:r>
            <a:endParaRPr dirty="0"/>
          </a:p>
        </p:txBody>
      </p:sp>
      <p:sp>
        <p:nvSpPr>
          <p:cNvPr id="607" name="Google Shape;607;p12"/>
          <p:cNvSpPr txBox="1">
            <a:spLocks noGrp="1"/>
          </p:cNvSpPr>
          <p:nvPr>
            <p:ph type="title"/>
          </p:nvPr>
        </p:nvSpPr>
        <p:spPr>
          <a:xfrm>
            <a:off x="1219200" y="0"/>
            <a:ext cx="7477125" cy="9144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r>
              <a:rPr lang="en-US"/>
              <a:t>Conducting a Self-Assessment</a:t>
            </a:r>
            <a:endParaRPr/>
          </a:p>
        </p:txBody>
      </p:sp>
      <p:grpSp>
        <p:nvGrpSpPr>
          <p:cNvPr id="608" name="Google Shape;608;p12"/>
          <p:cNvGrpSpPr/>
          <p:nvPr/>
        </p:nvGrpSpPr>
        <p:grpSpPr>
          <a:xfrm>
            <a:off x="3962400" y="1219200"/>
            <a:ext cx="5105399" cy="5410200"/>
            <a:chOff x="0" y="0"/>
            <a:chExt cx="5105399" cy="5410200"/>
          </a:xfrm>
        </p:grpSpPr>
        <p:sp>
          <p:nvSpPr>
            <p:cNvPr id="609" name="Google Shape;609;p12"/>
            <p:cNvSpPr/>
            <p:nvPr/>
          </p:nvSpPr>
          <p:spPr>
            <a:xfrm>
              <a:off x="0" y="0"/>
              <a:ext cx="4439478" cy="5410200"/>
            </a:xfrm>
            <a:prstGeom prst="triangle">
              <a:avLst>
                <a:gd name="adj" fmla="val 50000"/>
              </a:avLst>
            </a:prstGeom>
            <a:solidFill>
              <a:srgbClr val="8C3735"/>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12"/>
            <p:cNvSpPr/>
            <p:nvPr/>
          </p:nvSpPr>
          <p:spPr>
            <a:xfrm>
              <a:off x="2219739" y="541548"/>
              <a:ext cx="2885660" cy="549473"/>
            </a:xfrm>
            <a:prstGeom prst="roundRect">
              <a:avLst>
                <a:gd name="adj" fmla="val 16667"/>
              </a:avLst>
            </a:prstGeom>
            <a:solidFill>
              <a:schemeClr val="lt1">
                <a:alpha val="89803"/>
              </a:schemeClr>
            </a:solidFill>
            <a:ln w="9525" cap="flat" cmpd="sng">
              <a:solidFill>
                <a:srgbClr val="8C3735"/>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12"/>
            <p:cNvSpPr txBox="1"/>
            <p:nvPr/>
          </p:nvSpPr>
          <p:spPr>
            <a:xfrm>
              <a:off x="2246562" y="568371"/>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dirty="0">
                  <a:solidFill>
                    <a:schemeClr val="dk1"/>
                  </a:solidFill>
                  <a:latin typeface="Tahoma"/>
                  <a:ea typeface="Tahoma"/>
                  <a:cs typeface="Tahoma"/>
                  <a:sym typeface="Tahoma"/>
                </a:rPr>
                <a:t>Security Engineering Guidance</a:t>
              </a:r>
              <a:endParaRPr dirty="0"/>
            </a:p>
          </p:txBody>
        </p:sp>
        <p:sp>
          <p:nvSpPr>
            <p:cNvPr id="612" name="Google Shape;612;p12"/>
            <p:cNvSpPr/>
            <p:nvPr/>
          </p:nvSpPr>
          <p:spPr>
            <a:xfrm>
              <a:off x="2219739" y="1159705"/>
              <a:ext cx="2885660" cy="549473"/>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12"/>
            <p:cNvSpPr txBox="1"/>
            <p:nvPr/>
          </p:nvSpPr>
          <p:spPr>
            <a:xfrm>
              <a:off x="2246562" y="1186528"/>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Tabletop Review</a:t>
              </a:r>
              <a:endParaRPr/>
            </a:p>
          </p:txBody>
        </p:sp>
        <p:sp>
          <p:nvSpPr>
            <p:cNvPr id="614" name="Google Shape;614;p12"/>
            <p:cNvSpPr/>
            <p:nvPr/>
          </p:nvSpPr>
          <p:spPr>
            <a:xfrm>
              <a:off x="2219739" y="1777863"/>
              <a:ext cx="2885660" cy="549473"/>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12"/>
            <p:cNvSpPr txBox="1"/>
            <p:nvPr/>
          </p:nvSpPr>
          <p:spPr>
            <a:xfrm>
              <a:off x="2246562" y="1804686"/>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Developmental Implementation</a:t>
              </a:r>
              <a:endParaRPr/>
            </a:p>
          </p:txBody>
        </p:sp>
        <p:sp>
          <p:nvSpPr>
            <p:cNvPr id="616" name="Google Shape;616;p12"/>
            <p:cNvSpPr/>
            <p:nvPr/>
          </p:nvSpPr>
          <p:spPr>
            <a:xfrm>
              <a:off x="2219739" y="2396021"/>
              <a:ext cx="2885660" cy="549473"/>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12"/>
            <p:cNvSpPr txBox="1"/>
            <p:nvPr/>
          </p:nvSpPr>
          <p:spPr>
            <a:xfrm>
              <a:off x="2246562" y="2422844"/>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Security Engineering Plan Risk Management Considerations</a:t>
              </a:r>
              <a:endParaRPr/>
            </a:p>
          </p:txBody>
        </p:sp>
        <p:sp>
          <p:nvSpPr>
            <p:cNvPr id="618" name="Google Shape;618;p12"/>
            <p:cNvSpPr/>
            <p:nvPr/>
          </p:nvSpPr>
          <p:spPr>
            <a:xfrm>
              <a:off x="2219739" y="3014178"/>
              <a:ext cx="2885660" cy="549473"/>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12"/>
            <p:cNvSpPr txBox="1"/>
            <p:nvPr/>
          </p:nvSpPr>
          <p:spPr>
            <a:xfrm>
              <a:off x="2246562" y="3041001"/>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Writing Implementation Statements</a:t>
              </a:r>
              <a:endParaRPr/>
            </a:p>
          </p:txBody>
        </p:sp>
        <p:sp>
          <p:nvSpPr>
            <p:cNvPr id="620" name="Google Shape;620;p12"/>
            <p:cNvSpPr/>
            <p:nvPr/>
          </p:nvSpPr>
          <p:spPr>
            <a:xfrm>
              <a:off x="2209812" y="4267200"/>
              <a:ext cx="2885660" cy="549473"/>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12"/>
            <p:cNvSpPr txBox="1"/>
            <p:nvPr/>
          </p:nvSpPr>
          <p:spPr>
            <a:xfrm>
              <a:off x="2236635" y="4294023"/>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1" i="0" u="none" strike="noStrike" cap="none">
                  <a:solidFill>
                    <a:schemeClr val="dk1"/>
                  </a:solidFill>
                  <a:latin typeface="Tahoma"/>
                  <a:ea typeface="Tahoma"/>
                  <a:cs typeface="Tahoma"/>
                  <a:sym typeface="Tahoma"/>
                </a:rPr>
                <a:t>Conducting a Self-Assessment</a:t>
              </a:r>
              <a:endParaRPr/>
            </a:p>
          </p:txBody>
        </p:sp>
        <p:sp>
          <p:nvSpPr>
            <p:cNvPr id="622" name="Google Shape;622;p12"/>
            <p:cNvSpPr/>
            <p:nvPr/>
          </p:nvSpPr>
          <p:spPr>
            <a:xfrm>
              <a:off x="2219739" y="3657601"/>
              <a:ext cx="2885660" cy="549473"/>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12"/>
            <p:cNvSpPr txBox="1"/>
            <p:nvPr/>
          </p:nvSpPr>
          <p:spPr>
            <a:xfrm>
              <a:off x="2246562" y="3684424"/>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Documenting the Implementation Plan</a:t>
              </a:r>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629" name="Google Shape;629;p13"/>
          <p:cNvSpPr txBox="1">
            <a:spLocks noGrp="1"/>
          </p:cNvSpPr>
          <p:nvPr>
            <p:ph type="title"/>
          </p:nvPr>
        </p:nvSpPr>
        <p:spPr>
          <a:xfrm>
            <a:off x="1219200" y="0"/>
            <a:ext cx="7597775" cy="609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eMASS Control Implementation Plan</a:t>
            </a:r>
            <a:endParaRPr dirty="0"/>
          </a:p>
        </p:txBody>
      </p:sp>
      <p:pic>
        <p:nvPicPr>
          <p:cNvPr id="8" name="Picture 7">
            <a:extLst>
              <a:ext uri="{FF2B5EF4-FFF2-40B4-BE49-F238E27FC236}">
                <a16:creationId xmlns:a16="http://schemas.microsoft.com/office/drawing/2014/main" id="{FB1B3FD2-9E57-B0FC-04B6-46AB661949C2}"/>
              </a:ext>
            </a:extLst>
          </p:cNvPr>
          <p:cNvPicPr>
            <a:picLocks noChangeAspect="1"/>
          </p:cNvPicPr>
          <p:nvPr/>
        </p:nvPicPr>
        <p:blipFill>
          <a:blip r:embed="rId3"/>
          <a:stretch>
            <a:fillRect/>
          </a:stretch>
        </p:blipFill>
        <p:spPr>
          <a:xfrm>
            <a:off x="2107842" y="1599388"/>
            <a:ext cx="6590388" cy="4024172"/>
          </a:xfrm>
          <a:prstGeom prst="rect">
            <a:avLst/>
          </a:prstGeom>
        </p:spPr>
      </p:pic>
      <p:pic>
        <p:nvPicPr>
          <p:cNvPr id="10" name="Picture 9">
            <a:extLst>
              <a:ext uri="{FF2B5EF4-FFF2-40B4-BE49-F238E27FC236}">
                <a16:creationId xmlns:a16="http://schemas.microsoft.com/office/drawing/2014/main" id="{5554AD75-CECF-7536-4198-3C7A13DFA8D3}"/>
              </a:ext>
            </a:extLst>
          </p:cNvPr>
          <p:cNvPicPr>
            <a:picLocks noChangeAspect="1"/>
          </p:cNvPicPr>
          <p:nvPr/>
        </p:nvPicPr>
        <p:blipFill>
          <a:blip r:embed="rId4"/>
          <a:stretch>
            <a:fillRect/>
          </a:stretch>
        </p:blipFill>
        <p:spPr>
          <a:xfrm>
            <a:off x="330557" y="1648027"/>
            <a:ext cx="1777285" cy="397553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14"/>
          <p:cNvSpPr txBox="1">
            <a:spLocks noGrp="1"/>
          </p:cNvSpPr>
          <p:nvPr>
            <p:ph type="title"/>
          </p:nvPr>
        </p:nvSpPr>
        <p:spPr>
          <a:xfrm>
            <a:off x="1219200" y="0"/>
            <a:ext cx="7597775" cy="6858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eMASS Control Implementation Plan</a:t>
            </a:r>
            <a:endParaRPr/>
          </a:p>
        </p:txBody>
      </p:sp>
      <p:pic>
        <p:nvPicPr>
          <p:cNvPr id="6" name="Picture 5">
            <a:extLst>
              <a:ext uri="{FF2B5EF4-FFF2-40B4-BE49-F238E27FC236}">
                <a16:creationId xmlns:a16="http://schemas.microsoft.com/office/drawing/2014/main" id="{E7C68EBD-83E5-802E-4617-13F128E5C694}"/>
              </a:ext>
            </a:extLst>
          </p:cNvPr>
          <p:cNvPicPr>
            <a:picLocks noChangeAspect="1"/>
          </p:cNvPicPr>
          <p:nvPr/>
        </p:nvPicPr>
        <p:blipFill>
          <a:blip r:embed="rId3"/>
          <a:stretch>
            <a:fillRect/>
          </a:stretch>
        </p:blipFill>
        <p:spPr>
          <a:xfrm>
            <a:off x="2004517" y="781034"/>
            <a:ext cx="6903076" cy="5871226"/>
          </a:xfrm>
          <a:prstGeom prst="rect">
            <a:avLst/>
          </a:prstGeom>
        </p:spPr>
      </p:pic>
      <p:pic>
        <p:nvPicPr>
          <p:cNvPr id="8" name="Picture 7">
            <a:extLst>
              <a:ext uri="{FF2B5EF4-FFF2-40B4-BE49-F238E27FC236}">
                <a16:creationId xmlns:a16="http://schemas.microsoft.com/office/drawing/2014/main" id="{4CDE7C36-8BB7-33E2-ED05-E6A745387CDE}"/>
              </a:ext>
            </a:extLst>
          </p:cNvPr>
          <p:cNvPicPr>
            <a:picLocks noChangeAspect="1"/>
          </p:cNvPicPr>
          <p:nvPr/>
        </p:nvPicPr>
        <p:blipFill>
          <a:blip r:embed="rId4"/>
          <a:stretch>
            <a:fillRect/>
          </a:stretch>
        </p:blipFill>
        <p:spPr>
          <a:xfrm>
            <a:off x="235763" y="781034"/>
            <a:ext cx="1768754" cy="595696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p1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RMF Controls and Automation: </a:t>
            </a:r>
            <a:br>
              <a:rPr lang="en-US" dirty="0"/>
            </a:br>
            <a:r>
              <a:rPr lang="en-US" dirty="0"/>
              <a:t>CM-6 Configuration Settings</a:t>
            </a:r>
            <a:endParaRPr dirty="0"/>
          </a:p>
        </p:txBody>
      </p:sp>
      <p:sp>
        <p:nvSpPr>
          <p:cNvPr id="651" name="Google Shape;651;p16"/>
          <p:cNvSpPr txBox="1"/>
          <p:nvPr/>
        </p:nvSpPr>
        <p:spPr>
          <a:xfrm>
            <a:off x="548640" y="1022609"/>
            <a:ext cx="8268335" cy="5478382"/>
          </a:xfrm>
          <a:prstGeom prst="rect">
            <a:avLst/>
          </a:prstGeom>
          <a:noFill/>
          <a:ln>
            <a:noFill/>
          </a:ln>
        </p:spPr>
        <p:txBody>
          <a:bodyPr spcFirstLastPara="1" wrap="square" lIns="91425" tIns="45700" rIns="91425" bIns="45700" anchor="t" anchorCtr="0">
            <a:spAutoFit/>
          </a:bodyPr>
          <a:lstStyle/>
          <a:p>
            <a:pPr marL="342900" indent="-342900">
              <a:buAutoNum type="alphaLcPeriod"/>
            </a:pPr>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Establish and document configuration settings for components employed within the system that reflect the most restrictive mode consistent with operational requirements using [</a:t>
            </a:r>
            <a:r>
              <a:rPr lang="en-US" sz="1800" b="0" i="1"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Assignment: organization-defined common secure configurations</a:t>
            </a:r>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a:t>
            </a:r>
          </a:p>
          <a:p>
            <a:pPr marL="342900" indent="-342900">
              <a:buAutoNum type="alphaLcPeriod"/>
            </a:pPr>
            <a:endPar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endParaRPr>
          </a:p>
          <a:p>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b. Implement the configuration settings; </a:t>
            </a:r>
          </a:p>
          <a:p>
            <a:endPar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endParaRPr>
          </a:p>
          <a:p>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c. Identify, document, and approve any deviations from established configuration settings for [</a:t>
            </a:r>
            <a:r>
              <a:rPr lang="en-US" sz="1800" b="0" i="1"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Assignment: organization-defined system components</a:t>
            </a:r>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based on [</a:t>
            </a:r>
            <a:r>
              <a:rPr lang="en-US" sz="1800" b="0" i="1"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Assignment: organization-defined operational requirements</a:t>
            </a:r>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and </a:t>
            </a:r>
          </a:p>
          <a:p>
            <a:endPar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endParaRPr>
          </a:p>
          <a:p>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d. Monitor and control changes to the configuration settings in accordance with organizational policies and procedures. </a:t>
            </a:r>
          </a:p>
          <a:p>
            <a:pPr algn="l"/>
            <a:endParaRPr lang="en-US" sz="1800" b="0" i="0" u="none" strike="noStrike" baseline="0" dirty="0">
              <a:solidFill>
                <a:srgbClr val="000000"/>
              </a:solidFill>
              <a:latin typeface="Calibri" panose="020F0502020204030204" pitchFamily="34" charset="0"/>
            </a:endParaRPr>
          </a:p>
          <a:p>
            <a:r>
              <a:rPr lang="en-US" sz="1600" b="1"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(1) </a:t>
            </a:r>
            <a:r>
              <a:rPr lang="en-US" sz="16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CONFIGURATION SETTINGS | </a:t>
            </a:r>
            <a:r>
              <a:rPr lang="en-US" sz="1600" b="0" i="0" u="none" strike="noStrike" baseline="0" dirty="0">
                <a:solidFill>
                  <a:srgbClr val="0000FF"/>
                </a:solidFill>
                <a:latin typeface="Tahoma" panose="020B0604030504040204" pitchFamily="34" charset="0"/>
                <a:ea typeface="Tahoma" panose="020B0604030504040204" pitchFamily="34" charset="0"/>
                <a:cs typeface="Tahoma" panose="020B0604030504040204" pitchFamily="34" charset="0"/>
              </a:rPr>
              <a:t>AUTOMATED MANAGEMENT, APPLICATION, AND VERIFICATION </a:t>
            </a:r>
            <a:endParaRPr lang="en-US" sz="16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endParaRPr>
          </a:p>
          <a:p>
            <a:r>
              <a:rPr lang="en-US" sz="1600" b="1"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Manage, apply, and verify configuration settings for [</a:t>
            </a:r>
            <a:r>
              <a:rPr lang="en-US" sz="1600" b="1" i="1"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Assignment: organization-defined system components</a:t>
            </a:r>
            <a:r>
              <a:rPr lang="en-US" sz="1600" b="1"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using [</a:t>
            </a:r>
            <a:r>
              <a:rPr lang="en-US" sz="1600" b="1" i="1"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Assignment: organization-defined automated mechanisms</a:t>
            </a:r>
            <a:r>
              <a:rPr lang="en-US" sz="1600" b="1"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a:t>
            </a:r>
            <a:endParaRPr sz="16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Tahom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p1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RMF Controls and Automation: RA-5 Vulnerability Monitoring and Scanning</a:t>
            </a:r>
            <a:endParaRPr dirty="0"/>
          </a:p>
        </p:txBody>
      </p:sp>
      <p:sp>
        <p:nvSpPr>
          <p:cNvPr id="658" name="Google Shape;658;p17"/>
          <p:cNvSpPr/>
          <p:nvPr/>
        </p:nvSpPr>
        <p:spPr>
          <a:xfrm>
            <a:off x="190500" y="1158240"/>
            <a:ext cx="8763000" cy="5632271"/>
          </a:xfrm>
          <a:prstGeom prst="rect">
            <a:avLst/>
          </a:prstGeom>
          <a:noFill/>
          <a:ln>
            <a:noFill/>
          </a:ln>
        </p:spPr>
        <p:txBody>
          <a:bodyPr spcFirstLastPara="1" wrap="square" lIns="91425" tIns="45700" rIns="91425" bIns="45700" anchor="t" anchorCtr="0">
            <a:spAutoFit/>
          </a:bodyPr>
          <a:lstStyle/>
          <a:p>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  Monitor and scan for vulnerabilities in the system and hosted applications [</a:t>
            </a:r>
            <a:r>
              <a:rPr lang="en-US" sz="1800" b="0" i="1"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Assignment: organization-defined frequency and/or randomly in accordance with organization-defined process</a:t>
            </a:r>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and when new vulnerabilities potentially affecting the system are identified and reported; </a:t>
            </a:r>
          </a:p>
          <a:p>
            <a:pPr algn="l"/>
            <a:endPar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endParaRPr>
          </a:p>
          <a:p>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b. Employ vulnerability monitoring tools and techniques that facilitate interoperability among tools and automate parts of the vulnerability management process by using standards for: </a:t>
            </a:r>
          </a:p>
          <a:p>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1. Enumerating platforms, software flaws, and improper configurations; </a:t>
            </a:r>
          </a:p>
          <a:p>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2. Formatting checklists and test procedures; and </a:t>
            </a:r>
          </a:p>
          <a:p>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3. Measuring vulnerability impact; </a:t>
            </a:r>
          </a:p>
          <a:p>
            <a:pPr algn="l"/>
            <a:endPar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endParaRPr>
          </a:p>
          <a:p>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c. Analyze vulnerability scan reports and results from vulnerability monitoring; </a:t>
            </a:r>
          </a:p>
          <a:p>
            <a:pPr algn="l"/>
            <a:endPar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endParaRPr>
          </a:p>
          <a:p>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d. Remediate legitimate vulnerabilities [</a:t>
            </a:r>
            <a:r>
              <a:rPr lang="en-US" sz="1800" b="0" i="1"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Assignment: organization-defined response times</a:t>
            </a:r>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in accordance with an organizational assessment of risk; </a:t>
            </a:r>
          </a:p>
          <a:p>
            <a:pPr algn="l"/>
            <a:endPar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endParaRPr>
          </a:p>
          <a:p>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e. Share information obtained from the vulnerability monitoring process and control assessments with [</a:t>
            </a:r>
            <a:r>
              <a:rPr lang="en-US" sz="1800" b="0" i="1"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Assignment: organization-defined personnel or roles</a:t>
            </a:r>
            <a:r>
              <a:rPr lang="en-US" sz="18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to help eliminate similar vulnerabilities in other systems.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p1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Security Configuration Tools</a:t>
            </a:r>
            <a:endParaRPr dirty="0"/>
          </a:p>
        </p:txBody>
      </p:sp>
      <p:sp>
        <p:nvSpPr>
          <p:cNvPr id="665" name="Google Shape;665;p18"/>
          <p:cNvSpPr txBox="1"/>
          <p:nvPr/>
        </p:nvSpPr>
        <p:spPr>
          <a:xfrm>
            <a:off x="5671161" y="1260968"/>
            <a:ext cx="3472839" cy="57553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i="0" u="none" strike="noStrike" cap="none" dirty="0">
                <a:solidFill>
                  <a:schemeClr val="dk1"/>
                </a:solidFill>
                <a:latin typeface="Tahoma"/>
                <a:ea typeface="Tahoma"/>
                <a:cs typeface="Tahoma"/>
                <a:sym typeface="Tahoma"/>
              </a:rPr>
              <a:t>Configuration baselines:</a:t>
            </a:r>
            <a:endParaRPr sz="1600" b="0" i="0" u="none" strike="noStrike" cap="none" dirty="0">
              <a:solidFill>
                <a:schemeClr val="dk1"/>
              </a:solidFill>
              <a:latin typeface="Tahoma"/>
              <a:ea typeface="Tahoma"/>
              <a:cs typeface="Tahoma"/>
              <a:sym typeface="Tahoma"/>
            </a:endParaRPr>
          </a:p>
          <a:p>
            <a:pPr marL="109538" marR="0" lvl="0" indent="-109538" algn="l" rtl="0">
              <a:spcBef>
                <a:spcPts val="0"/>
              </a:spcBef>
              <a:spcAft>
                <a:spcPts val="0"/>
              </a:spcAft>
              <a:buClr>
                <a:schemeClr val="dk1"/>
              </a:buClr>
              <a:buSzPts val="1600"/>
              <a:buFont typeface="Arial"/>
              <a:buChar char="•"/>
            </a:pPr>
            <a:r>
              <a:rPr lang="en-US" sz="1600" b="0" i="0" u="none" strike="noStrike" cap="none" dirty="0">
                <a:solidFill>
                  <a:schemeClr val="dk1"/>
                </a:solidFill>
                <a:latin typeface="Tahoma"/>
                <a:ea typeface="Tahoma"/>
                <a:cs typeface="Tahoma"/>
                <a:sym typeface="Tahoma"/>
              </a:rPr>
              <a:t>Recommended security settings for commonly-used software</a:t>
            </a:r>
            <a:endParaRPr dirty="0"/>
          </a:p>
          <a:p>
            <a:pPr marL="109538" marR="0" lvl="0" indent="-109538" algn="l" rtl="0">
              <a:spcBef>
                <a:spcPts val="0"/>
              </a:spcBef>
              <a:spcAft>
                <a:spcPts val="0"/>
              </a:spcAft>
              <a:buClr>
                <a:schemeClr val="dk1"/>
              </a:buClr>
              <a:buSzPts val="1600"/>
              <a:buFont typeface="Arial"/>
              <a:buChar char="•"/>
            </a:pPr>
            <a:r>
              <a:rPr lang="en-US" sz="1600" b="0" i="0" u="none" strike="noStrike" cap="none" dirty="0">
                <a:solidFill>
                  <a:schemeClr val="dk1"/>
                </a:solidFill>
                <a:latin typeface="Tahoma"/>
                <a:ea typeface="Tahoma"/>
                <a:cs typeface="Tahoma"/>
                <a:sym typeface="Tahoma"/>
              </a:rPr>
              <a:t>May be manual or automated</a:t>
            </a:r>
            <a:endParaRPr dirty="0"/>
          </a:p>
          <a:p>
            <a:pPr marL="109538" marR="0" lvl="0" indent="-109538" algn="l" rtl="0">
              <a:spcBef>
                <a:spcPts val="0"/>
              </a:spcBef>
              <a:spcAft>
                <a:spcPts val="0"/>
              </a:spcAft>
              <a:buClr>
                <a:schemeClr val="dk1"/>
              </a:buClr>
              <a:buSzPts val="1600"/>
              <a:buFont typeface="Arial"/>
              <a:buChar char="•"/>
            </a:pPr>
            <a:r>
              <a:rPr lang="en-US" sz="1600" b="0" i="0" u="none" strike="noStrike" cap="none" dirty="0">
                <a:solidFill>
                  <a:schemeClr val="dk1"/>
                </a:solidFill>
                <a:latin typeface="Tahoma"/>
                <a:ea typeface="Tahoma"/>
                <a:cs typeface="Tahoma"/>
                <a:sym typeface="Tahoma"/>
              </a:rPr>
              <a:t>Commonly used for installation and maintenance of hardware and software, e.g.:</a:t>
            </a:r>
            <a:endParaRPr dirty="0"/>
          </a:p>
          <a:p>
            <a:pPr marL="457200" marR="0" lvl="1" indent="-165100" algn="l" rtl="0">
              <a:spcBef>
                <a:spcPts val="0"/>
              </a:spcBef>
              <a:spcAft>
                <a:spcPts val="0"/>
              </a:spcAft>
              <a:buClr>
                <a:schemeClr val="dk1"/>
              </a:buClr>
              <a:buSzPts val="1600"/>
              <a:buFont typeface="Arial"/>
              <a:buChar char="•"/>
            </a:pPr>
            <a:r>
              <a:rPr lang="en-US" sz="1600" b="0" i="0" u="none" strike="noStrike" cap="none" dirty="0">
                <a:solidFill>
                  <a:schemeClr val="dk1"/>
                </a:solidFill>
                <a:latin typeface="Tahoma"/>
                <a:ea typeface="Tahoma"/>
                <a:cs typeface="Tahoma"/>
                <a:sym typeface="Tahoma"/>
              </a:rPr>
              <a:t>operating systems</a:t>
            </a:r>
            <a:endParaRPr dirty="0"/>
          </a:p>
          <a:p>
            <a:pPr marL="457200" marR="0" lvl="1" indent="-165100" algn="l" rtl="0">
              <a:spcBef>
                <a:spcPts val="0"/>
              </a:spcBef>
              <a:spcAft>
                <a:spcPts val="0"/>
              </a:spcAft>
              <a:buClr>
                <a:schemeClr val="dk1"/>
              </a:buClr>
              <a:buSzPts val="1600"/>
              <a:buFont typeface="Arial"/>
              <a:buChar char="•"/>
            </a:pPr>
            <a:r>
              <a:rPr lang="en-US" sz="1600" b="0" i="0" u="none" strike="noStrike" cap="none" dirty="0">
                <a:solidFill>
                  <a:schemeClr val="dk1"/>
                </a:solidFill>
                <a:latin typeface="Tahoma"/>
                <a:ea typeface="Tahoma"/>
                <a:cs typeface="Tahoma"/>
                <a:sym typeface="Tahoma"/>
              </a:rPr>
              <a:t>database management systems</a:t>
            </a:r>
            <a:endParaRPr dirty="0"/>
          </a:p>
          <a:p>
            <a:pPr marL="457200" marR="0" lvl="1" indent="-165100" algn="l" rtl="0">
              <a:spcBef>
                <a:spcPts val="0"/>
              </a:spcBef>
              <a:spcAft>
                <a:spcPts val="0"/>
              </a:spcAft>
              <a:buClr>
                <a:schemeClr val="dk1"/>
              </a:buClr>
              <a:buSzPts val="1600"/>
              <a:buFont typeface="Arial"/>
              <a:buChar char="•"/>
            </a:pPr>
            <a:r>
              <a:rPr lang="en-US" sz="1600" b="0" i="0" u="none" strike="noStrike" cap="none" dirty="0">
                <a:solidFill>
                  <a:schemeClr val="dk1"/>
                </a:solidFill>
                <a:latin typeface="Tahoma"/>
                <a:ea typeface="Tahoma"/>
                <a:cs typeface="Tahoma"/>
                <a:sym typeface="Tahoma"/>
              </a:rPr>
              <a:t>web servers</a:t>
            </a:r>
            <a:endParaRPr dirty="0"/>
          </a:p>
          <a:p>
            <a:pPr marL="177800" marR="0" lvl="0" indent="-177800" algn="l" rtl="0">
              <a:spcBef>
                <a:spcPts val="0"/>
              </a:spcBef>
              <a:spcAft>
                <a:spcPts val="0"/>
              </a:spcAft>
              <a:buClr>
                <a:schemeClr val="dk1"/>
              </a:buClr>
              <a:buSzPts val="1600"/>
              <a:buFont typeface="Arial"/>
              <a:buChar char="•"/>
            </a:pPr>
            <a:r>
              <a:rPr lang="en-US" sz="1600" b="0" i="0" u="none" strike="noStrike" cap="none" dirty="0">
                <a:solidFill>
                  <a:schemeClr val="dk1"/>
                </a:solidFill>
                <a:latin typeface="Tahoma"/>
                <a:ea typeface="Tahoma"/>
                <a:cs typeface="Tahoma"/>
                <a:sym typeface="Tahoma"/>
              </a:rPr>
              <a:t>Relevant because DoD requires products to adhere to configuration baselines as provided in:</a:t>
            </a:r>
            <a:endParaRPr dirty="0"/>
          </a:p>
          <a:p>
            <a:pPr marL="463550" marR="0" lvl="0" indent="-176213" algn="l" rtl="0">
              <a:spcBef>
                <a:spcPts val="0"/>
              </a:spcBef>
              <a:spcAft>
                <a:spcPts val="0"/>
              </a:spcAft>
              <a:buClr>
                <a:schemeClr val="dk1"/>
              </a:buClr>
              <a:buSzPts val="1600"/>
              <a:buFont typeface="Arial"/>
              <a:buChar char="•"/>
            </a:pPr>
            <a:r>
              <a:rPr lang="en-US" sz="1600" b="0" i="0" u="none" strike="noStrike" cap="none" dirty="0">
                <a:solidFill>
                  <a:schemeClr val="dk1"/>
                </a:solidFill>
                <a:latin typeface="Tahoma"/>
                <a:ea typeface="Tahoma"/>
                <a:cs typeface="Tahoma"/>
                <a:sym typeface="Tahoma"/>
              </a:rPr>
              <a:t>DISA Security Technical Implementation Guides (STIGs)</a:t>
            </a:r>
            <a:endParaRPr dirty="0"/>
          </a:p>
          <a:p>
            <a:pPr marL="463550" marR="0" lvl="0" indent="-176213" algn="l" rtl="0">
              <a:spcBef>
                <a:spcPts val="0"/>
              </a:spcBef>
              <a:spcAft>
                <a:spcPts val="0"/>
              </a:spcAft>
              <a:buClr>
                <a:schemeClr val="dk1"/>
              </a:buClr>
              <a:buSzPts val="1600"/>
              <a:buFont typeface="Arial"/>
              <a:buChar char="•"/>
            </a:pPr>
            <a:r>
              <a:rPr lang="en-US" sz="1600" b="0" i="0" u="none" strike="noStrike" cap="none" dirty="0">
                <a:solidFill>
                  <a:schemeClr val="dk1"/>
                </a:solidFill>
                <a:latin typeface="Tahoma"/>
                <a:ea typeface="Tahoma"/>
                <a:cs typeface="Tahoma"/>
                <a:sym typeface="Tahoma"/>
              </a:rPr>
              <a:t>DISA Security Recommendation Guides (SRGs) (If no STIG)</a:t>
            </a:r>
            <a:endParaRPr dirty="0"/>
          </a:p>
          <a:p>
            <a:pPr marL="463550" marR="0" lvl="0" indent="-176213" algn="l" rtl="0">
              <a:spcBef>
                <a:spcPts val="0"/>
              </a:spcBef>
              <a:spcAft>
                <a:spcPts val="0"/>
              </a:spcAft>
              <a:buClr>
                <a:schemeClr val="dk1"/>
              </a:buClr>
              <a:buSzPts val="1600"/>
              <a:buFont typeface="Arial"/>
              <a:buChar char="•"/>
            </a:pPr>
            <a:r>
              <a:rPr lang="en-US" sz="1600" b="0" i="0" u="none" strike="noStrike" cap="none" dirty="0">
                <a:solidFill>
                  <a:schemeClr val="dk1"/>
                </a:solidFill>
                <a:latin typeface="Tahoma"/>
                <a:ea typeface="Tahoma"/>
                <a:cs typeface="Tahoma"/>
                <a:sym typeface="Tahoma"/>
              </a:rPr>
              <a:t>More on STIGs next…</a:t>
            </a:r>
            <a:endParaRPr dirty="0"/>
          </a:p>
          <a:p>
            <a:pPr marL="114300" marR="0" lvl="0" indent="-12700" algn="l" rtl="0">
              <a:spcBef>
                <a:spcPts val="0"/>
              </a:spcBef>
              <a:spcAft>
                <a:spcPts val="0"/>
              </a:spcAft>
              <a:buClr>
                <a:schemeClr val="dk1"/>
              </a:buClr>
              <a:buSzPts val="1600"/>
              <a:buFont typeface="Arial"/>
              <a:buNone/>
            </a:pPr>
            <a:endParaRPr sz="1600" b="0" i="0" u="none" strike="noStrike" cap="none" dirty="0">
              <a:solidFill>
                <a:schemeClr val="dk1"/>
              </a:solidFill>
              <a:latin typeface="Tahoma"/>
              <a:ea typeface="Tahoma"/>
              <a:cs typeface="Tahoma"/>
              <a:sym typeface="Tahoma"/>
            </a:endParaRPr>
          </a:p>
          <a:p>
            <a:pPr marL="0" marR="0" lvl="0" indent="0" algn="l" rtl="0">
              <a:spcBef>
                <a:spcPts val="0"/>
              </a:spcBef>
              <a:spcAft>
                <a:spcPts val="0"/>
              </a:spcAft>
              <a:buNone/>
            </a:pPr>
            <a:endParaRPr sz="1600" b="0" i="0" u="none" strike="noStrike" cap="none" dirty="0">
              <a:solidFill>
                <a:schemeClr val="dk1"/>
              </a:solidFill>
              <a:latin typeface="Tahoma"/>
              <a:ea typeface="Tahoma"/>
              <a:cs typeface="Tahoma"/>
              <a:sym typeface="Tahoma"/>
            </a:endParaRPr>
          </a:p>
        </p:txBody>
      </p:sp>
      <p:grpSp>
        <p:nvGrpSpPr>
          <p:cNvPr id="666" name="Google Shape;666;p18"/>
          <p:cNvGrpSpPr/>
          <p:nvPr/>
        </p:nvGrpSpPr>
        <p:grpSpPr>
          <a:xfrm>
            <a:off x="311426" y="1028356"/>
            <a:ext cx="5605424" cy="5611778"/>
            <a:chOff x="1439294" y="23053"/>
            <a:chExt cx="5605424" cy="5611778"/>
          </a:xfrm>
        </p:grpSpPr>
        <p:sp>
          <p:nvSpPr>
            <p:cNvPr id="667" name="Google Shape;667;p18"/>
            <p:cNvSpPr/>
            <p:nvPr/>
          </p:nvSpPr>
          <p:spPr>
            <a:xfrm>
              <a:off x="3291285" y="1969295"/>
              <a:ext cx="1900235" cy="1829854"/>
            </a:xfrm>
            <a:prstGeom prst="ellipse">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18"/>
            <p:cNvSpPr txBox="1"/>
            <p:nvPr/>
          </p:nvSpPr>
          <p:spPr>
            <a:xfrm>
              <a:off x="3569568" y="2237271"/>
              <a:ext cx="1343669" cy="1293902"/>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lt1"/>
                </a:buClr>
                <a:buSzPts val="1500"/>
                <a:buFont typeface="Tahoma"/>
                <a:buNone/>
              </a:pPr>
              <a:r>
                <a:rPr lang="en-US" sz="1500" b="0" i="0" u="none" strike="noStrike" cap="none">
                  <a:solidFill>
                    <a:schemeClr val="lt1"/>
                  </a:solidFill>
                  <a:latin typeface="Tahoma"/>
                  <a:ea typeface="Tahoma"/>
                  <a:cs typeface="Tahoma"/>
                  <a:sym typeface="Tahoma"/>
                </a:rPr>
                <a:t>Standardization</a:t>
              </a:r>
              <a:r>
                <a:rPr lang="en-US" sz="1600" b="0" i="0" u="none" strike="noStrike" cap="none">
                  <a:solidFill>
                    <a:schemeClr val="lt1"/>
                  </a:solidFill>
                  <a:latin typeface="Tahoma"/>
                  <a:ea typeface="Tahoma"/>
                  <a:cs typeface="Tahoma"/>
                  <a:sym typeface="Tahoma"/>
                </a:rPr>
                <a:t> &amp; Automation</a:t>
              </a:r>
              <a:endParaRPr/>
            </a:p>
          </p:txBody>
        </p:sp>
        <p:sp>
          <p:nvSpPr>
            <p:cNvPr id="669" name="Google Shape;669;p18"/>
            <p:cNvSpPr/>
            <p:nvPr/>
          </p:nvSpPr>
          <p:spPr>
            <a:xfrm rot="-5400000">
              <a:off x="4062469" y="1773509"/>
              <a:ext cx="357867"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18"/>
            <p:cNvSpPr txBox="1"/>
            <p:nvPr/>
          </p:nvSpPr>
          <p:spPr>
            <a:xfrm rot="-5400000">
              <a:off x="4232456" y="1781415"/>
              <a:ext cx="17893" cy="1789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671" name="Google Shape;671;p18"/>
            <p:cNvSpPr/>
            <p:nvPr/>
          </p:nvSpPr>
          <p:spPr>
            <a:xfrm>
              <a:off x="3447215" y="23053"/>
              <a:ext cx="1588374" cy="1588374"/>
            </a:xfrm>
            <a:prstGeom prst="ellipse">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18"/>
            <p:cNvSpPr txBox="1"/>
            <p:nvPr/>
          </p:nvSpPr>
          <p:spPr>
            <a:xfrm>
              <a:off x="3679827" y="255665"/>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DISA </a:t>
              </a:r>
              <a:endParaRPr dirty="0"/>
            </a:p>
            <a:p>
              <a:pPr marL="0" marR="0" lvl="0" indent="0" algn="ctr" rtl="0">
                <a:lnSpc>
                  <a:spcPct val="90000"/>
                </a:lnSpc>
                <a:spcBef>
                  <a:spcPts val="56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STIGs</a:t>
              </a:r>
              <a:endParaRPr dirty="0"/>
            </a:p>
            <a:p>
              <a:pPr marL="0" marR="0" lvl="0" indent="0" algn="ctr" rtl="0">
                <a:lnSpc>
                  <a:spcPct val="90000"/>
                </a:lnSpc>
                <a:spcBef>
                  <a:spcPts val="56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SRGs</a:t>
              </a:r>
              <a:endParaRPr dirty="0"/>
            </a:p>
          </p:txBody>
        </p:sp>
        <p:sp>
          <p:nvSpPr>
            <p:cNvPr id="673" name="Google Shape;673;p18"/>
            <p:cNvSpPr/>
            <p:nvPr/>
          </p:nvSpPr>
          <p:spPr>
            <a:xfrm>
              <a:off x="5191520" y="2665351"/>
              <a:ext cx="326214"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18"/>
            <p:cNvSpPr txBox="1"/>
            <p:nvPr/>
          </p:nvSpPr>
          <p:spPr>
            <a:xfrm rot="-1080000">
              <a:off x="5288623" y="2533155"/>
              <a:ext cx="16310" cy="16310"/>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678" name="Google Shape;678;p18"/>
            <p:cNvSpPr txBox="1"/>
            <p:nvPr/>
          </p:nvSpPr>
          <p:spPr>
            <a:xfrm rot="3240000">
              <a:off x="4879146" y="3765259"/>
              <a:ext cx="17307" cy="1730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679" name="Google Shape;679;p18"/>
            <p:cNvSpPr/>
            <p:nvPr/>
          </p:nvSpPr>
          <p:spPr>
            <a:xfrm>
              <a:off x="5456344" y="2090035"/>
              <a:ext cx="1588374" cy="1588374"/>
            </a:xfrm>
            <a:prstGeom prst="ellipse">
              <a:avLst/>
            </a:prstGeom>
            <a:solidFill>
              <a:srgbClr val="5DAEA5"/>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18"/>
            <p:cNvSpPr txBox="1"/>
            <p:nvPr/>
          </p:nvSpPr>
          <p:spPr>
            <a:xfrm>
              <a:off x="4894769" y="3994871"/>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SCAP Compliance Checker (SCC)</a:t>
              </a:r>
              <a:endParaRPr dirty="0"/>
            </a:p>
          </p:txBody>
        </p:sp>
        <p:sp>
          <p:nvSpPr>
            <p:cNvPr id="681" name="Google Shape;681;p18"/>
            <p:cNvSpPr/>
            <p:nvPr/>
          </p:nvSpPr>
          <p:spPr>
            <a:xfrm rot="5400000" flipV="1">
              <a:off x="4114353" y="3907445"/>
              <a:ext cx="286309" cy="55253"/>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18"/>
            <p:cNvSpPr txBox="1"/>
            <p:nvPr/>
          </p:nvSpPr>
          <p:spPr>
            <a:xfrm rot="-3240000">
              <a:off x="3586351" y="3765259"/>
              <a:ext cx="17307" cy="1730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683" name="Google Shape;683;p18"/>
            <p:cNvSpPr/>
            <p:nvPr/>
          </p:nvSpPr>
          <p:spPr>
            <a:xfrm>
              <a:off x="3525115" y="4046457"/>
              <a:ext cx="1588374" cy="1588374"/>
            </a:xfrm>
            <a:prstGeom prst="ellipse">
              <a:avLst/>
            </a:prstGeom>
            <a:solidFill>
              <a:srgbClr val="6078A8"/>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18"/>
            <p:cNvSpPr txBox="1"/>
            <p:nvPr/>
          </p:nvSpPr>
          <p:spPr>
            <a:xfrm>
              <a:off x="2464886" y="3994871"/>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Assured Compliance Assessment Solution (ACAS)</a:t>
              </a:r>
              <a:endParaRPr sz="1600" b="0" i="0" u="none" strike="noStrike" cap="none" dirty="0">
                <a:solidFill>
                  <a:schemeClr val="lt1"/>
                </a:solidFill>
                <a:latin typeface="Tahoma"/>
                <a:ea typeface="Tahoma"/>
                <a:cs typeface="Tahoma"/>
                <a:sym typeface="Tahoma"/>
              </a:endParaRPr>
            </a:p>
          </p:txBody>
        </p:sp>
        <p:sp>
          <p:nvSpPr>
            <p:cNvPr id="685" name="Google Shape;685;p18"/>
            <p:cNvSpPr/>
            <p:nvPr/>
          </p:nvSpPr>
          <p:spPr>
            <a:xfrm rot="10800000">
              <a:off x="2981010" y="2759435"/>
              <a:ext cx="326214"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18"/>
            <p:cNvSpPr txBox="1"/>
            <p:nvPr/>
          </p:nvSpPr>
          <p:spPr>
            <a:xfrm rot="1080000">
              <a:off x="3177871" y="2533155"/>
              <a:ext cx="16310" cy="16310"/>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687" name="Google Shape;687;p18"/>
            <p:cNvSpPr/>
            <p:nvPr/>
          </p:nvSpPr>
          <p:spPr>
            <a:xfrm>
              <a:off x="1439294" y="2173451"/>
              <a:ext cx="1588374" cy="1588374"/>
            </a:xfrm>
            <a:prstGeom prst="ellipse">
              <a:avLst/>
            </a:prstGeom>
            <a:solidFill>
              <a:srgbClr val="7F63A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18"/>
            <p:cNvSpPr txBox="1"/>
            <p:nvPr/>
          </p:nvSpPr>
          <p:spPr>
            <a:xfrm>
              <a:off x="1660615" y="2389172"/>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Center for Internet Security (CIS) and CIS-CAT Tool</a:t>
              </a:r>
              <a:endParaRPr dirty="0"/>
            </a:p>
          </p:txBody>
        </p:sp>
      </p:grpSp>
      <p:sp>
        <p:nvSpPr>
          <p:cNvPr id="689" name="Google Shape;689;p18"/>
          <p:cNvSpPr/>
          <p:nvPr/>
        </p:nvSpPr>
        <p:spPr>
          <a:xfrm>
            <a:off x="1930400" y="1447800"/>
            <a:ext cx="304800" cy="762000"/>
          </a:xfrm>
          <a:prstGeom prst="rightArrow">
            <a:avLst>
              <a:gd name="adj1" fmla="val 50000"/>
              <a:gd name="adj2" fmla="val 50000"/>
            </a:avLst>
          </a:prstGeom>
          <a:solidFill>
            <a:srgbClr val="FF0000"/>
          </a:solidFill>
          <a:ln w="9525" cap="flat" cmpd="sng">
            <a:solidFill>
              <a:srgbClr val="FF0000"/>
            </a:solidFill>
            <a:prstDash val="solid"/>
            <a:miter lim="800000"/>
            <a:headEnd type="none" w="sm" len="sm"/>
            <a:tailEnd type="none" w="sm" len="sm"/>
          </a:ln>
          <a:effectLst>
            <a:outerShdw blurRad="50800" dist="38100" dir="16200000"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400" b="0" i="0" u="none" strike="noStrike" cap="none">
              <a:solidFill>
                <a:schemeClr val="dk1"/>
              </a:solidFill>
              <a:latin typeface="Tahoma"/>
              <a:ea typeface="Tahoma"/>
              <a:cs typeface="Tahoma"/>
              <a:sym typeface="Tahoma"/>
            </a:endParaRPr>
          </a:p>
        </p:txBody>
      </p:sp>
      <p:sp>
        <p:nvSpPr>
          <p:cNvPr id="29" name="TextBox 28">
            <a:extLst>
              <a:ext uri="{FF2B5EF4-FFF2-40B4-BE49-F238E27FC236}">
                <a16:creationId xmlns:a16="http://schemas.microsoft.com/office/drawing/2014/main" id="{687B3E35-882D-40E4-A210-D5547898B298}"/>
              </a:ext>
            </a:extLst>
          </p:cNvPr>
          <p:cNvSpPr txBox="1"/>
          <p:nvPr/>
        </p:nvSpPr>
        <p:spPr>
          <a:xfrm>
            <a:off x="4611569" y="3362877"/>
            <a:ext cx="1144596" cy="984885"/>
          </a:xfrm>
          <a:prstGeom prst="rect">
            <a:avLst/>
          </a:prstGeom>
          <a:noFill/>
        </p:spPr>
        <p:txBody>
          <a:bodyPr wrap="square">
            <a:spAutoFit/>
          </a:bodyPr>
          <a:lstStyle/>
          <a:p>
            <a:pPr lvl="0"/>
            <a:r>
              <a:rPr 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SCAP</a:t>
            </a:r>
            <a:r>
              <a:rPr lang="en-US" sz="1400" dirty="0">
                <a:solidFill>
                  <a:schemeClr val="bg1"/>
                </a:solidFill>
              </a:rPr>
              <a:t> </a:t>
            </a:r>
          </a:p>
          <a:p>
            <a:pPr lvl="0"/>
            <a:r>
              <a:rPr lang="en-US" sz="1400" dirty="0">
                <a:solidFill>
                  <a:schemeClr val="bg1"/>
                </a:solidFill>
              </a:rPr>
              <a:t>Compliance Checker </a:t>
            </a:r>
          </a:p>
          <a:p>
            <a:pPr lvl="0"/>
            <a:r>
              <a:rPr lang="en-US" sz="1400" dirty="0">
                <a:solidFill>
                  <a:schemeClr val="bg1"/>
                </a:solidFill>
              </a:rPr>
              <a:t>(SCC)</a:t>
            </a:r>
          </a:p>
        </p:txBody>
      </p:sp>
      <p:sp>
        <p:nvSpPr>
          <p:cNvPr id="31" name="TextBox 30">
            <a:extLst>
              <a:ext uri="{FF2B5EF4-FFF2-40B4-BE49-F238E27FC236}">
                <a16:creationId xmlns:a16="http://schemas.microsoft.com/office/drawing/2014/main" id="{ADFCEF07-DF81-4EDF-960D-B910D5F15C17}"/>
              </a:ext>
            </a:extLst>
          </p:cNvPr>
          <p:cNvSpPr txBox="1"/>
          <p:nvPr/>
        </p:nvSpPr>
        <p:spPr>
          <a:xfrm>
            <a:off x="2646286" y="5200112"/>
            <a:ext cx="1312830" cy="1323439"/>
          </a:xfrm>
          <a:prstGeom prst="rect">
            <a:avLst/>
          </a:prstGeom>
          <a:noFill/>
        </p:spPr>
        <p:txBody>
          <a:bodyPr wrap="square">
            <a:spAutoFit/>
          </a:bodyPr>
          <a:lstStyle/>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Assured</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Compliance</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Assessment </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Solution </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(ACAS)</a:t>
            </a:r>
            <a:endParaRPr lang="en-US"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2">
            <a:extLst>
              <a:ext uri="{FF2B5EF4-FFF2-40B4-BE49-F238E27FC236}">
                <a16:creationId xmlns:a16="http://schemas.microsoft.com/office/drawing/2014/main" id="{C8E73D5F-60A9-E95F-4901-2C18A395610E}"/>
              </a:ext>
            </a:extLst>
          </p:cNvPr>
          <p:cNvSpPr>
            <a:spLocks noGrp="1" noChangeArrowheads="1"/>
          </p:cNvSpPr>
          <p:nvPr>
            <p:ph type="title"/>
          </p:nvPr>
        </p:nvSpPr>
        <p:spPr>
          <a:xfrm>
            <a:off x="628650" y="509588"/>
            <a:ext cx="7886700" cy="1325562"/>
          </a:xfrm>
        </p:spPr>
        <p:txBody>
          <a:bodyPr anchor="ctr"/>
          <a:lstStyle/>
          <a:p>
            <a:pPr eaLnBrk="1" hangingPunct="1">
              <a:lnSpc>
                <a:spcPct val="90000"/>
              </a:lnSpc>
            </a:pPr>
            <a:r>
              <a:rPr lang="en-US" altLang="en-US" sz="4400">
                <a:solidFill>
                  <a:schemeClr val="tx1"/>
                </a:solidFill>
              </a:rPr>
              <a:t>What are STIGs?</a:t>
            </a:r>
          </a:p>
        </p:txBody>
      </p:sp>
      <p:graphicFrame>
        <p:nvGraphicFramePr>
          <p:cNvPr id="34" name="Content Placeholder 1">
            <a:extLst>
              <a:ext uri="{FF2B5EF4-FFF2-40B4-BE49-F238E27FC236}">
                <a16:creationId xmlns:a16="http://schemas.microsoft.com/office/drawing/2014/main" id="{3CBAB73B-2043-5C43-3B29-BD727782087F}"/>
              </a:ext>
            </a:extLst>
          </p:cNvPr>
          <p:cNvGraphicFramePr>
            <a:graphicFrameLocks noGrp="1"/>
          </p:cNvGraphicFramePr>
          <p:nvPr>
            <p:ph idx="1"/>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itle 1">
            <a:extLst>
              <a:ext uri="{FF2B5EF4-FFF2-40B4-BE49-F238E27FC236}">
                <a16:creationId xmlns:a16="http://schemas.microsoft.com/office/drawing/2014/main" id="{BB86E84E-9E75-4C3F-A5A1-3A91D0D60D96}"/>
              </a:ext>
            </a:extLst>
          </p:cNvPr>
          <p:cNvSpPr>
            <a:spLocks noGrp="1"/>
          </p:cNvSpPr>
          <p:nvPr>
            <p:ph type="title"/>
          </p:nvPr>
        </p:nvSpPr>
        <p:spPr/>
        <p:txBody>
          <a:bodyPr/>
          <a:lstStyle/>
          <a:p>
            <a:r>
              <a:rPr lang="en-US" altLang="en-US" dirty="0"/>
              <a:t>Security Configuration Tools</a:t>
            </a:r>
          </a:p>
        </p:txBody>
      </p:sp>
      <p:sp>
        <p:nvSpPr>
          <p:cNvPr id="277508" name="Content Placeholder 9">
            <a:extLst>
              <a:ext uri="{FF2B5EF4-FFF2-40B4-BE49-F238E27FC236}">
                <a16:creationId xmlns:a16="http://schemas.microsoft.com/office/drawing/2014/main" id="{F2CDABF6-634B-4333-9797-CBDF589D0B48}"/>
              </a:ext>
            </a:extLst>
          </p:cNvPr>
          <p:cNvSpPr>
            <a:spLocks noGrp="1"/>
          </p:cNvSpPr>
          <p:nvPr>
            <p:ph sz="half" idx="2"/>
          </p:nvPr>
        </p:nvSpPr>
        <p:spPr/>
        <p:txBody>
          <a:bodyPr/>
          <a:lstStyle/>
          <a:p>
            <a:pPr lvl="1"/>
            <a:endParaRPr lang="en-US" altLang="en-US" dirty="0"/>
          </a:p>
          <a:p>
            <a:pPr lvl="1"/>
            <a:endParaRPr lang="en-US" altLang="en-US" dirty="0"/>
          </a:p>
          <a:p>
            <a:pPr lvl="1"/>
            <a:endParaRPr lang="en-US" altLang="en-US" dirty="0"/>
          </a:p>
          <a:p>
            <a:pPr lvl="1"/>
            <a:endParaRPr lang="en-US" altLang="en-US" dirty="0"/>
          </a:p>
          <a:p>
            <a:endParaRPr lang="en-US" altLang="en-US" dirty="0"/>
          </a:p>
        </p:txBody>
      </p:sp>
      <p:sp>
        <p:nvSpPr>
          <p:cNvPr id="5" name="TextBox 4"/>
          <p:cNvSpPr txBox="1"/>
          <p:nvPr/>
        </p:nvSpPr>
        <p:spPr>
          <a:xfrm>
            <a:off x="282575" y="922338"/>
            <a:ext cx="8534400" cy="5765681"/>
          </a:xfrm>
          <a:prstGeom prst="rect">
            <a:avLst/>
          </a:prstGeom>
          <a:noFill/>
        </p:spPr>
        <p:txBody>
          <a:bodyPr wrap="square" rtlCol="0">
            <a:spAutoFit/>
          </a:bodyPr>
          <a:lstStyle/>
          <a:p>
            <a:pPr marL="342900" marR="0" lvl="0" indent="-342900" algn="l" defTabSz="914400" rtl="0" eaLnBrk="0" fontAlgn="base" latinLnBrk="0" hangingPunct="0">
              <a:lnSpc>
                <a:spcPct val="100000"/>
              </a:lnSpc>
              <a:spcBef>
                <a:spcPct val="0"/>
              </a:spcBef>
              <a:spcAft>
                <a:spcPct val="0"/>
              </a:spcAft>
              <a:buClr>
                <a:srgbClr val="C00000"/>
              </a:buClr>
              <a:buSzPct val="100000"/>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mn-ea"/>
                <a:cs typeface="+mn-cs"/>
              </a:rPr>
              <a:t>DISA Security Technical Implementation Guides (STIGS)</a:t>
            </a:r>
          </a:p>
          <a:p>
            <a:pPr marL="800100" marR="0" lvl="1" indent="-342900" algn="l" defTabSz="914400" rtl="0" eaLnBrk="0" fontAlgn="base" latinLnBrk="0" hangingPunct="0">
              <a:lnSpc>
                <a:spcPct val="100000"/>
              </a:lnSpc>
              <a:spcBef>
                <a:spcPct val="0"/>
              </a:spcBef>
              <a:spcAft>
                <a:spcPct val="0"/>
              </a:spcAft>
              <a:buClr>
                <a:srgbClr val="0070C0"/>
              </a:buClr>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Tahoma" panose="020B0604030504040204" pitchFamily="34" charset="0"/>
                <a:ea typeface="+mn-ea"/>
                <a:cs typeface="+mn-cs"/>
              </a:rPr>
              <a:t>Available on the Cyber Exchange website </a:t>
            </a:r>
            <a:r>
              <a:rPr kumimoji="0" lang="en-US" sz="1800" b="0" i="0" u="none" strike="noStrike" kern="1200" cap="none" spc="0" normalizeH="0" baseline="0" noProof="0" dirty="0">
                <a:ln>
                  <a:noFill/>
                </a:ln>
                <a:solidFill>
                  <a:prstClr val="black"/>
                </a:solidFill>
                <a:effectLst/>
                <a:uLnTx/>
                <a:uFillTx/>
                <a:latin typeface="Tahoma" panose="020B0604030504040204" pitchFamily="34" charset="0"/>
                <a:ea typeface="+mn-ea"/>
                <a:cs typeface="+mn-cs"/>
                <a:hlinkClick r:id="rId3"/>
              </a:rPr>
              <a:t>https://cyber.mil</a:t>
            </a:r>
            <a:r>
              <a:rPr kumimoji="0" lang="en-US" sz="1800" b="0" i="0" u="none" strike="noStrike" kern="1200" cap="none" spc="0" normalizeH="0" baseline="0" noProof="0" dirty="0">
                <a:ln>
                  <a:noFill/>
                </a:ln>
                <a:solidFill>
                  <a:prstClr val="black"/>
                </a:solidFill>
                <a:effectLst/>
                <a:uLnTx/>
                <a:uFillTx/>
                <a:latin typeface="Tahoma" panose="020B0604030504040204" pitchFamily="34" charset="0"/>
                <a:ea typeface="+mn-ea"/>
                <a:cs typeface="+mn-cs"/>
              </a:rPr>
              <a:t> or </a:t>
            </a:r>
            <a:r>
              <a:rPr kumimoji="0" lang="en-US" sz="1800" b="0" i="0" u="none" strike="noStrike" kern="1200" cap="none" spc="0" normalizeH="0" baseline="0" noProof="0" dirty="0">
                <a:ln>
                  <a:noFill/>
                </a:ln>
                <a:solidFill>
                  <a:prstClr val="black"/>
                </a:solidFill>
                <a:effectLst/>
                <a:uLnTx/>
                <a:uFillTx/>
                <a:latin typeface="Tahoma" panose="020B0604030504040204" pitchFamily="34" charset="0"/>
                <a:ea typeface="+mn-ea"/>
                <a:cs typeface="+mn-cs"/>
                <a:hlinkClick r:id="rId4"/>
              </a:rPr>
              <a:t>https://public.cyber.mil</a:t>
            </a:r>
            <a:endParaRPr lang="en-US" sz="1800" kern="1200" dirty="0">
              <a:solidFill>
                <a:prstClr val="black"/>
              </a:solidFill>
              <a:latin typeface="Tahoma" panose="020B0604030504040204" pitchFamily="34" charset="0"/>
              <a:ea typeface="+mn-ea"/>
              <a:cs typeface="+mn-cs"/>
            </a:endParaRPr>
          </a:p>
          <a:p>
            <a:pPr marL="457200" marR="0" lvl="1" algn="l" defTabSz="914400" rtl="0" eaLnBrk="0" fontAlgn="base" latinLnBrk="0" hangingPunct="0">
              <a:lnSpc>
                <a:spcPct val="100000"/>
              </a:lnSpc>
              <a:spcBef>
                <a:spcPct val="0"/>
              </a:spcBef>
              <a:spcAft>
                <a:spcPct val="0"/>
              </a:spcAft>
              <a:buClr>
                <a:srgbClr val="0070C0"/>
              </a:buClr>
              <a:buSzTx/>
              <a:tabLst/>
              <a:defRPr/>
            </a:pPr>
            <a:endPar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mn-ea"/>
              <a:cs typeface="+mn-cs"/>
            </a:endParaRPr>
          </a:p>
          <a:p>
            <a:pPr marL="342900" lvl="0" indent="-342900" algn="l" rtl="0">
              <a:spcBef>
                <a:spcPts val="0"/>
              </a:spcBef>
              <a:spcAft>
                <a:spcPts val="0"/>
              </a:spcAft>
              <a:buClr>
                <a:srgbClr val="C00000"/>
              </a:buClr>
              <a:buSzPct val="60000"/>
              <a:buChar char="■"/>
            </a:pPr>
            <a:r>
              <a:rPr lang="en-US" sz="20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Tahoma"/>
              </a:rPr>
              <a:t>SCAP - </a:t>
            </a:r>
            <a:r>
              <a:rPr lang="en-US" sz="2000" spc="-25" dirty="0">
                <a:effectLst/>
                <a:latin typeface="Tahoma" panose="020B0604030504040204" pitchFamily="34" charset="0"/>
                <a:ea typeface="Tahoma" panose="020B0604030504040204" pitchFamily="34" charset="0"/>
                <a:cs typeface="Tahoma" panose="020B0604030504040204" pitchFamily="34" charset="0"/>
              </a:rPr>
              <a:t>Security Content</a:t>
            </a:r>
            <a:r>
              <a:rPr lang="en-US" sz="2000" spc="-160" dirty="0">
                <a:effectLst/>
                <a:latin typeface="Tahoma" panose="020B0604030504040204" pitchFamily="34" charset="0"/>
                <a:ea typeface="Tahoma" panose="020B0604030504040204" pitchFamily="34" charset="0"/>
                <a:cs typeface="Tahoma" panose="020B0604030504040204" pitchFamily="34" charset="0"/>
              </a:rPr>
              <a:t> </a:t>
            </a:r>
            <a:r>
              <a:rPr lang="en-US" sz="2000" spc="-25" dirty="0">
                <a:effectLst/>
                <a:latin typeface="Tahoma" panose="020B0604030504040204" pitchFamily="34" charset="0"/>
                <a:ea typeface="Tahoma" panose="020B0604030504040204" pitchFamily="34" charset="0"/>
                <a:cs typeface="Tahoma" panose="020B0604030504040204" pitchFamily="34" charset="0"/>
              </a:rPr>
              <a:t>Automation Protocol (SCAP) is standardized content for use with a tool to express security flaws and establish configuration settings. SCAP is the protocol; STIG is the checklist.</a:t>
            </a:r>
          </a:p>
          <a:p>
            <a:pPr lvl="0" algn="l" rtl="0">
              <a:spcBef>
                <a:spcPts val="0"/>
              </a:spcBef>
              <a:spcAft>
                <a:spcPts val="0"/>
              </a:spcAft>
              <a:buClr>
                <a:srgbClr val="C00000"/>
              </a:buClr>
              <a:buSzPct val="60000"/>
            </a:pPr>
            <a:r>
              <a:rPr lang="en-US" sz="2000" spc="-25" dirty="0">
                <a:effectLst/>
                <a:latin typeface="Tahoma" panose="020B0604030504040204" pitchFamily="34" charset="0"/>
                <a:ea typeface="Tahoma" panose="020B0604030504040204" pitchFamily="34" charset="0"/>
                <a:cs typeface="Tahoma" panose="020B0604030504040204" pitchFamily="34" charset="0"/>
              </a:rPr>
              <a:t> </a:t>
            </a:r>
          </a:p>
          <a:p>
            <a:pPr marL="342900" lvl="0" indent="-342900" algn="l" rtl="0">
              <a:spcBef>
                <a:spcPts val="0"/>
              </a:spcBef>
              <a:spcAft>
                <a:spcPts val="0"/>
              </a:spcAft>
              <a:buClr>
                <a:srgbClr val="C00000"/>
              </a:buClr>
              <a:buSzPct val="60000"/>
              <a:buChar char="■"/>
            </a:pPr>
            <a:r>
              <a:rPr lang="en-US" sz="2000" b="0" i="0" u="none" strike="noStrike" cap="none" spc="-25" dirty="0">
                <a:solidFill>
                  <a:schemeClr val="dk1"/>
                </a:solidFill>
                <a:latin typeface="Tahoma" panose="020B0604030504040204" pitchFamily="34" charset="0"/>
                <a:ea typeface="Tahoma" panose="020B0604030504040204" pitchFamily="34" charset="0"/>
                <a:cs typeface="Tahoma" panose="020B0604030504040204" pitchFamily="34" charset="0"/>
                <a:sym typeface="Tahoma"/>
              </a:rPr>
              <a:t>SCAP </a:t>
            </a:r>
            <a:r>
              <a:rPr lang="en-US" sz="20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Tahoma"/>
              </a:rPr>
              <a:t>uses specific standards to enable automation for:</a:t>
            </a:r>
            <a:endParaRPr lang="en-US" sz="2000" dirty="0">
              <a:latin typeface="Tahoma" panose="020B0604030504040204" pitchFamily="34" charset="0"/>
              <a:ea typeface="Tahoma" panose="020B0604030504040204" pitchFamily="34" charset="0"/>
              <a:cs typeface="Tahoma" panose="020B0604030504040204" pitchFamily="34" charset="0"/>
            </a:endParaRPr>
          </a:p>
          <a:p>
            <a:pPr marL="800100" lvl="3" indent="-342900">
              <a:spcBef>
                <a:spcPts val="0"/>
              </a:spcBef>
              <a:buClr>
                <a:srgbClr val="0070C0"/>
              </a:buClr>
              <a:buSzPts val="1800"/>
              <a:buFont typeface="Wingdings" panose="05000000000000000000" pitchFamily="2" charset="2"/>
              <a:buChar char="§"/>
            </a:pPr>
            <a:r>
              <a:rPr lang="en-US" sz="1800" b="0" i="0" u="none" strike="noStrike" cap="none" dirty="0">
                <a:solidFill>
                  <a:schemeClr val="dk1"/>
                </a:solidFill>
                <a:latin typeface="Tahoma"/>
                <a:ea typeface="Tahoma"/>
                <a:cs typeface="Tahoma"/>
                <a:sym typeface="Tahoma"/>
              </a:rPr>
              <a:t>Vulnerability management</a:t>
            </a:r>
            <a:endParaRPr lang="en-US" sz="1800" dirty="0"/>
          </a:p>
          <a:p>
            <a:pPr marL="800100" lvl="3" indent="-342900">
              <a:spcBef>
                <a:spcPts val="0"/>
              </a:spcBef>
              <a:buClr>
                <a:srgbClr val="0070C0"/>
              </a:buClr>
              <a:buSzPts val="1800"/>
              <a:buFont typeface="Wingdings" panose="05000000000000000000" pitchFamily="2" charset="2"/>
              <a:buChar char="§"/>
            </a:pPr>
            <a:r>
              <a:rPr lang="en-US" sz="1800" b="0" i="0" u="none" strike="noStrike" cap="none" dirty="0">
                <a:solidFill>
                  <a:schemeClr val="dk1"/>
                </a:solidFill>
                <a:latin typeface="Tahoma"/>
                <a:ea typeface="Tahoma"/>
                <a:cs typeface="Tahoma"/>
                <a:sym typeface="Tahoma"/>
              </a:rPr>
              <a:t>Policy compliance evaluation (e.g., FISMA compliance</a:t>
            </a:r>
            <a:r>
              <a:rPr lang="en-US" sz="1800" dirty="0">
                <a:solidFill>
                  <a:schemeClr val="dk1"/>
                </a:solidFill>
                <a:latin typeface="Tahoma"/>
                <a:ea typeface="Tahoma"/>
                <a:cs typeface="Tahoma"/>
                <a:sym typeface="Tahoma"/>
              </a:rPr>
              <a:t>)</a:t>
            </a:r>
          </a:p>
          <a:p>
            <a:pPr marL="800100" lvl="3" indent="-342900">
              <a:spcBef>
                <a:spcPts val="0"/>
              </a:spcBef>
              <a:buClr>
                <a:srgbClr val="0070C0"/>
              </a:buClr>
              <a:buSzPts val="1800"/>
              <a:buFont typeface="Wingdings" panose="05000000000000000000" pitchFamily="2" charset="2"/>
              <a:buChar char="§"/>
            </a:pPr>
            <a:r>
              <a:rPr lang="en-US" sz="1800" dirty="0"/>
              <a:t>Automated tools help validate STIG compliance </a:t>
            </a:r>
          </a:p>
          <a:p>
            <a:pPr marL="742950" lvl="1" indent="-285750" algn="l" rtl="0">
              <a:spcBef>
                <a:spcPts val="400"/>
              </a:spcBef>
              <a:spcAft>
                <a:spcPts val="0"/>
              </a:spcAft>
              <a:buClr>
                <a:srgbClr val="0070C0"/>
              </a:buClr>
              <a:buSzPts val="1100"/>
              <a:buChar char="■"/>
            </a:pPr>
            <a:r>
              <a:rPr lang="en-US" sz="1800" dirty="0"/>
              <a:t>Only some STIG items can be automatically verified.</a:t>
            </a:r>
          </a:p>
          <a:p>
            <a:pPr marL="742950" lvl="1" indent="-285750" algn="l" rtl="0">
              <a:spcBef>
                <a:spcPts val="400"/>
              </a:spcBef>
              <a:spcAft>
                <a:spcPts val="0"/>
              </a:spcAft>
              <a:buClr>
                <a:srgbClr val="0070C0"/>
              </a:buClr>
              <a:buSzPts val="1100"/>
              <a:buChar char="■"/>
            </a:pPr>
            <a:r>
              <a:rPr lang="en-US" sz="1800" dirty="0"/>
              <a:t>Some items will always need to be checked manually</a:t>
            </a:r>
            <a:r>
              <a:rPr lang="en-US" dirty="0"/>
              <a: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Tahoma" panose="020B0604030504040204" pitchFamily="34" charset="0"/>
              <a:ea typeface="+mn-ea"/>
              <a:cs typeface="+mn-cs"/>
            </a:endParaRPr>
          </a:p>
          <a:p>
            <a:pPr marL="800100" marR="0" lvl="1" indent="-342900" algn="l" defTabSz="914400" rtl="0" eaLnBrk="0" fontAlgn="base" latinLnBrk="0" hangingPunct="0">
              <a:lnSpc>
                <a:spcPct val="100000"/>
              </a:lnSpc>
              <a:spcBef>
                <a:spcPct val="0"/>
              </a:spcBef>
              <a:spcAft>
                <a:spcPct val="0"/>
              </a:spcAft>
              <a:buClr>
                <a:srgbClr val="0070C0"/>
              </a:buClr>
              <a:buSzTx/>
              <a:buFont typeface="Wingdings" panose="05000000000000000000" pitchFamily="2" charset="2"/>
              <a:buChar char="§"/>
              <a:tabLst/>
              <a:defRPr/>
            </a:pPr>
            <a:endParaRPr kumimoji="0" lang="en-US" sz="2400" b="0" i="0" u="none" strike="noStrike" kern="1200" cap="none" spc="0" normalizeH="0" baseline="0" noProof="0" dirty="0">
              <a:ln>
                <a:noFill/>
              </a:ln>
              <a:solidFill>
                <a:prstClr val="black"/>
              </a:solidFill>
              <a:effectLst/>
              <a:uLnTx/>
              <a:uFillTx/>
              <a:latin typeface="Tahoma" panose="020B060403050404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
                <a:srgbClr val="0070C0"/>
              </a:buClr>
              <a:buSzTx/>
              <a:buFont typeface="Wingdings" panose="05000000000000000000" pitchFamily="2" charset="2"/>
              <a:buChar char="§"/>
              <a:tabLst/>
              <a:defRPr/>
            </a:pPr>
            <a:endParaRPr kumimoji="0" lang="en-US" sz="2400" b="0" i="0" u="none" strike="noStrike" kern="1200" cap="none" spc="0" normalizeH="0" baseline="0" noProof="0" dirty="0">
              <a:ln>
                <a:noFill/>
              </a:ln>
              <a:solidFill>
                <a:prstClr val="black"/>
              </a:solidFill>
              <a:effectLst/>
              <a:uLnTx/>
              <a:uFillTx/>
              <a:latin typeface="Tahoma" panose="020B060403050404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Tahoma" panose="020B0604030504040204" pitchFamily="34" charset="0"/>
              <a:ea typeface="+mn-ea"/>
              <a:cs typeface="+mn-cs"/>
            </a:endParaRPr>
          </a:p>
        </p:txBody>
      </p:sp>
      <p:pic>
        <p:nvPicPr>
          <p:cNvPr id="2" name="Google Shape;756;p21">
            <a:extLst>
              <a:ext uri="{FF2B5EF4-FFF2-40B4-BE49-F238E27FC236}">
                <a16:creationId xmlns:a16="http://schemas.microsoft.com/office/drawing/2014/main" id="{9F2BAC31-1DF4-1E48-16A4-458BF7F5C4EC}"/>
              </a:ext>
            </a:extLst>
          </p:cNvPr>
          <p:cNvPicPr preferRelativeResize="0"/>
          <p:nvPr/>
        </p:nvPicPr>
        <p:blipFill rotWithShape="1">
          <a:blip r:embed="rId5">
            <a:alphaModFix/>
          </a:blip>
          <a:srcRect/>
          <a:stretch/>
        </p:blipFill>
        <p:spPr>
          <a:xfrm>
            <a:off x="1178329" y="5320948"/>
            <a:ext cx="2625112" cy="1374167"/>
          </a:xfrm>
          <a:prstGeom prst="rect">
            <a:avLst/>
          </a:prstGeom>
          <a:noFill/>
          <a:ln w="25400">
            <a:solidFill>
              <a:schemeClr val="accent1"/>
            </a:solidFill>
          </a:ln>
        </p:spPr>
      </p:pic>
      <p:pic>
        <p:nvPicPr>
          <p:cNvPr id="3" name="Picture 2" descr="Table&#10;&#10;Description automatically generated with low confidence">
            <a:extLst>
              <a:ext uri="{FF2B5EF4-FFF2-40B4-BE49-F238E27FC236}">
                <a16:creationId xmlns:a16="http://schemas.microsoft.com/office/drawing/2014/main" id="{70EC2726-E2B0-6A89-DCF0-D1A2E9A0D674}"/>
              </a:ext>
            </a:extLst>
          </p:cNvPr>
          <p:cNvPicPr>
            <a:picLocks noChangeAspect="1"/>
          </p:cNvPicPr>
          <p:nvPr/>
        </p:nvPicPr>
        <p:blipFill>
          <a:blip r:embed="rId6"/>
          <a:stretch>
            <a:fillRect/>
          </a:stretch>
        </p:blipFill>
        <p:spPr>
          <a:xfrm>
            <a:off x="4670425" y="5320948"/>
            <a:ext cx="2625112" cy="1452914"/>
          </a:xfrm>
          <a:prstGeom prst="rect">
            <a:avLst/>
          </a:prstGeom>
          <a:ln w="25400">
            <a:solidFill>
              <a:schemeClr val="accent1"/>
            </a:solidFill>
          </a:ln>
        </p:spPr>
      </p:pic>
    </p:spTree>
    <p:extLst>
      <p:ext uri="{BB962C8B-B14F-4D97-AF65-F5344CB8AC3E}">
        <p14:creationId xmlns:p14="http://schemas.microsoft.com/office/powerpoint/2010/main" val="7649892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19"/>
          <p:cNvSpPr txBox="1">
            <a:spLocks noGrp="1"/>
          </p:cNvSpPr>
          <p:nvPr>
            <p:ph type="title"/>
          </p:nvPr>
        </p:nvSpPr>
        <p:spPr>
          <a:xfrm>
            <a:off x="1219200" y="7938"/>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Technologies Covered by STIGS</a:t>
            </a:r>
            <a:endParaRPr dirty="0"/>
          </a:p>
        </p:txBody>
      </p:sp>
      <p:sp>
        <p:nvSpPr>
          <p:cNvPr id="696" name="Google Shape;696;p19"/>
          <p:cNvSpPr txBox="1">
            <a:spLocks noGrp="1"/>
          </p:cNvSpPr>
          <p:nvPr>
            <p:ph type="body" idx="2"/>
          </p:nvPr>
        </p:nvSpPr>
        <p:spPr>
          <a:xfrm flipH="1">
            <a:off x="8638759" y="1497501"/>
            <a:ext cx="178216" cy="3200229"/>
          </a:xfrm>
          <a:prstGeom prst="rect">
            <a:avLst/>
          </a:prstGeom>
          <a:noFill/>
          <a:ln>
            <a:noFill/>
          </a:ln>
        </p:spPr>
        <p:txBody>
          <a:bodyPr spcFirstLastPara="1" wrap="square" lIns="91425" tIns="45700" rIns="91425" bIns="45700" anchor="t" anchorCtr="0">
            <a:noAutofit/>
          </a:bodyPr>
          <a:lstStyle/>
          <a:p>
            <a:pPr marL="742950" lvl="1" indent="-215900" algn="l" rtl="0">
              <a:spcBef>
                <a:spcPts val="0"/>
              </a:spcBef>
              <a:spcAft>
                <a:spcPts val="0"/>
              </a:spcAft>
              <a:buSzPts val="1100"/>
              <a:buNone/>
            </a:pPr>
            <a:endParaRPr dirty="0"/>
          </a:p>
          <a:p>
            <a:pPr marL="742950" lvl="1" indent="-215900" algn="l" rtl="0">
              <a:spcBef>
                <a:spcPts val="400"/>
              </a:spcBef>
              <a:spcAft>
                <a:spcPts val="0"/>
              </a:spcAft>
              <a:buSzPts val="1100"/>
              <a:buNone/>
            </a:pPr>
            <a:endParaRPr dirty="0"/>
          </a:p>
          <a:p>
            <a:pPr marL="742950" lvl="1" indent="-215900" algn="l" rtl="0">
              <a:spcBef>
                <a:spcPts val="400"/>
              </a:spcBef>
              <a:spcAft>
                <a:spcPts val="0"/>
              </a:spcAft>
              <a:buSzPts val="1100"/>
              <a:buNone/>
            </a:pPr>
            <a:endParaRPr dirty="0"/>
          </a:p>
          <a:p>
            <a:pPr marL="742950" lvl="1" indent="-215900" algn="l" rtl="0">
              <a:spcBef>
                <a:spcPts val="400"/>
              </a:spcBef>
              <a:spcAft>
                <a:spcPts val="0"/>
              </a:spcAft>
              <a:buSzPts val="1100"/>
              <a:buNone/>
            </a:pPr>
            <a:endParaRPr dirty="0"/>
          </a:p>
          <a:p>
            <a:pPr marL="342900" lvl="0" indent="-266700" algn="l" rtl="0">
              <a:spcBef>
                <a:spcPts val="400"/>
              </a:spcBef>
              <a:spcAft>
                <a:spcPts val="0"/>
              </a:spcAft>
              <a:buSzPts val="1200"/>
              <a:buNone/>
            </a:pPr>
            <a:endParaRPr dirty="0"/>
          </a:p>
        </p:txBody>
      </p:sp>
      <p:grpSp>
        <p:nvGrpSpPr>
          <p:cNvPr id="697" name="Google Shape;697;p19"/>
          <p:cNvGrpSpPr/>
          <p:nvPr/>
        </p:nvGrpSpPr>
        <p:grpSpPr>
          <a:xfrm>
            <a:off x="209800" y="1145683"/>
            <a:ext cx="8430542" cy="5228245"/>
            <a:chOff x="672050" y="639787"/>
            <a:chExt cx="8186636" cy="2653828"/>
          </a:xfrm>
        </p:grpSpPr>
        <p:sp>
          <p:nvSpPr>
            <p:cNvPr id="698" name="Google Shape;698;p19"/>
            <p:cNvSpPr/>
            <p:nvPr/>
          </p:nvSpPr>
          <p:spPr>
            <a:xfrm>
              <a:off x="6265039" y="856421"/>
              <a:ext cx="2491382" cy="1494829"/>
            </a:xfrm>
            <a:prstGeom prst="rect">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19"/>
            <p:cNvSpPr txBox="1"/>
            <p:nvPr/>
          </p:nvSpPr>
          <p:spPr>
            <a:xfrm>
              <a:off x="6199126" y="639787"/>
              <a:ext cx="2659560" cy="1928096"/>
            </a:xfrm>
            <a:prstGeom prst="rect">
              <a:avLst/>
            </a:prstGeom>
            <a:noFill/>
            <a:ln>
              <a:noFill/>
            </a:ln>
          </p:spPr>
          <p:txBody>
            <a:bodyPr spcFirstLastPara="1" wrap="square" lIns="60950" tIns="60950" rIns="60950" bIns="60950" anchor="ctr" anchorCtr="0">
              <a:noAutofit/>
            </a:bodyPr>
            <a:lstStyle/>
            <a:p>
              <a:pPr algn="ctr" eaLnBrk="1" hangingPunct="1">
                <a:lnSpc>
                  <a:spcPct val="90000"/>
                </a:lnSpc>
              </a:pPr>
              <a:r>
                <a:rPr lang="en-US" altLang="en-US" sz="1600" dirty="0">
                  <a:solidFill>
                    <a:srgbClr val="FFFFFF"/>
                  </a:solidFill>
                </a:rPr>
                <a:t>APPLICATION SECURITY</a:t>
              </a:r>
            </a:p>
            <a:p>
              <a:pPr algn="ctr" eaLnBrk="1" hangingPunct="1">
                <a:lnSpc>
                  <a:spcPct val="90000"/>
                </a:lnSpc>
              </a:pPr>
              <a:r>
                <a:rPr lang="en-US" altLang="en-US" sz="1600" dirty="0">
                  <a:solidFill>
                    <a:srgbClr val="FFFFFF"/>
                  </a:solidFill>
                </a:rPr>
                <a:t>Application Servers</a:t>
              </a:r>
            </a:p>
            <a:p>
              <a:pPr algn="ctr" eaLnBrk="1" hangingPunct="1">
                <a:lnSpc>
                  <a:spcPct val="90000"/>
                </a:lnSpc>
              </a:pPr>
              <a:r>
                <a:rPr lang="en-US" altLang="en-US" sz="1600" dirty="0">
                  <a:solidFill>
                    <a:srgbClr val="FFFFFF"/>
                  </a:solidFill>
                </a:rPr>
                <a:t>Application Services</a:t>
              </a:r>
            </a:p>
            <a:p>
              <a:pPr algn="ctr" eaLnBrk="1" hangingPunct="1">
                <a:lnSpc>
                  <a:spcPct val="90000"/>
                </a:lnSpc>
              </a:pPr>
              <a:r>
                <a:rPr lang="en-US" altLang="en-US" sz="1600" dirty="0">
                  <a:solidFill>
                    <a:srgbClr val="FFFFFF"/>
                  </a:solidFill>
                </a:rPr>
                <a:t>Browser Guidance</a:t>
              </a:r>
            </a:p>
            <a:p>
              <a:pPr algn="ctr" eaLnBrk="1" hangingPunct="1">
                <a:lnSpc>
                  <a:spcPct val="90000"/>
                </a:lnSpc>
              </a:pPr>
              <a:r>
                <a:rPr lang="en-US" altLang="en-US" sz="1600" dirty="0">
                  <a:solidFill>
                    <a:srgbClr val="FFFFFF"/>
                  </a:solidFill>
                </a:rPr>
                <a:t>Database</a:t>
              </a:r>
            </a:p>
            <a:p>
              <a:pPr algn="ctr" eaLnBrk="1" hangingPunct="1">
                <a:lnSpc>
                  <a:spcPct val="90000"/>
                </a:lnSpc>
              </a:pPr>
              <a:r>
                <a:rPr lang="en-US" altLang="en-US" sz="1600" dirty="0">
                  <a:solidFill>
                    <a:srgbClr val="FFFFFF"/>
                  </a:solidFill>
                </a:rPr>
                <a:t>Desktop</a:t>
              </a:r>
            </a:p>
            <a:p>
              <a:pPr algn="ctr" eaLnBrk="1" hangingPunct="1">
                <a:lnSpc>
                  <a:spcPct val="90000"/>
                </a:lnSpc>
              </a:pPr>
              <a:r>
                <a:rPr lang="en-US" altLang="en-US" sz="1600" dirty="0">
                  <a:solidFill>
                    <a:srgbClr val="FFFFFF"/>
                  </a:solidFill>
                </a:rPr>
                <a:t>Office Automation</a:t>
              </a:r>
            </a:p>
            <a:p>
              <a:pPr algn="ctr" eaLnBrk="1" hangingPunct="1">
                <a:lnSpc>
                  <a:spcPct val="90000"/>
                </a:lnSpc>
              </a:pPr>
              <a:r>
                <a:rPr lang="en-US" altLang="en-US" sz="1600" dirty="0">
                  <a:solidFill>
                    <a:srgbClr val="FFFFFF"/>
                  </a:solidFill>
                </a:rPr>
                <a:t>Remote Desktop</a:t>
              </a:r>
            </a:p>
            <a:p>
              <a:pPr algn="ctr" eaLnBrk="1" hangingPunct="1">
                <a:lnSpc>
                  <a:spcPct val="90000"/>
                </a:lnSpc>
              </a:pPr>
              <a:r>
                <a:rPr lang="en-US" altLang="en-US" sz="1600" dirty="0">
                  <a:solidFill>
                    <a:srgbClr val="FFFFFF"/>
                  </a:solidFill>
                </a:rPr>
                <a:t>Web Servers</a:t>
              </a:r>
              <a:endParaRPr sz="1600" b="0" i="0" u="none" strike="noStrike" cap="none" dirty="0">
                <a:solidFill>
                  <a:schemeClr val="lt1"/>
                </a:solidFill>
                <a:latin typeface="Tahoma"/>
                <a:ea typeface="Tahoma"/>
                <a:cs typeface="Tahoma"/>
                <a:sym typeface="Tahoma"/>
              </a:endParaRPr>
            </a:p>
          </p:txBody>
        </p:sp>
        <p:sp>
          <p:nvSpPr>
            <p:cNvPr id="700" name="Google Shape;700;p19"/>
            <p:cNvSpPr/>
            <p:nvPr/>
          </p:nvSpPr>
          <p:spPr>
            <a:xfrm>
              <a:off x="6265039" y="2596447"/>
              <a:ext cx="2491382" cy="655024"/>
            </a:xfrm>
            <a:prstGeom prst="rect">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19"/>
            <p:cNvSpPr txBox="1"/>
            <p:nvPr/>
          </p:nvSpPr>
          <p:spPr>
            <a:xfrm>
              <a:off x="6096861" y="2608504"/>
              <a:ext cx="2760288" cy="655024"/>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MOBILITY</a:t>
              </a:r>
            </a:p>
            <a:p>
              <a:pPr algn="ctr" eaLnBrk="1" hangingPunct="1">
                <a:lnSpc>
                  <a:spcPct val="90000"/>
                </a:lnSpc>
              </a:pPr>
              <a:r>
                <a:rPr lang="en-US" altLang="en-US" sz="1600" dirty="0">
                  <a:solidFill>
                    <a:schemeClr val="bg1"/>
                  </a:solidFill>
                </a:rPr>
                <a:t>Smartphones</a:t>
              </a:r>
            </a:p>
            <a:p>
              <a:pPr algn="ctr" eaLnBrk="1" hangingPunct="1">
                <a:lnSpc>
                  <a:spcPct val="90000"/>
                </a:lnSpc>
              </a:pPr>
              <a:r>
                <a:rPr lang="en-US" altLang="en-US" sz="1600" dirty="0">
                  <a:solidFill>
                    <a:schemeClr val="bg1"/>
                  </a:solidFill>
                </a:rPr>
                <a:t>Tablets</a:t>
              </a:r>
            </a:p>
            <a:p>
              <a:pPr marL="0" marR="0" lvl="0" indent="0" algn="ctr" rtl="0">
                <a:lnSpc>
                  <a:spcPct val="90000"/>
                </a:lnSpc>
                <a:spcBef>
                  <a:spcPts val="0"/>
                </a:spcBef>
                <a:spcAft>
                  <a:spcPts val="0"/>
                </a:spcAft>
                <a:buClr>
                  <a:schemeClr val="lt1"/>
                </a:buClr>
                <a:buSzPts val="1600"/>
                <a:buFont typeface="Tahoma"/>
                <a:buNone/>
              </a:pPr>
              <a:endParaRPr sz="1600" b="0" i="0" u="none" strike="noStrike" cap="none" dirty="0">
                <a:solidFill>
                  <a:schemeClr val="lt1"/>
                </a:solidFill>
                <a:latin typeface="Tahoma"/>
                <a:ea typeface="Tahoma"/>
                <a:cs typeface="Tahoma"/>
                <a:sym typeface="Tahoma"/>
              </a:endParaRPr>
            </a:p>
          </p:txBody>
        </p:sp>
        <p:sp>
          <p:nvSpPr>
            <p:cNvPr id="702" name="Google Shape;702;p19"/>
            <p:cNvSpPr/>
            <p:nvPr/>
          </p:nvSpPr>
          <p:spPr>
            <a:xfrm>
              <a:off x="3426499" y="1782416"/>
              <a:ext cx="2491382" cy="1494829"/>
            </a:xfrm>
            <a:prstGeom prst="rect">
              <a:avLst/>
            </a:prstGeom>
            <a:solidFill>
              <a:schemeClr val="accent4"/>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19"/>
            <p:cNvSpPr txBox="1"/>
            <p:nvPr/>
          </p:nvSpPr>
          <p:spPr>
            <a:xfrm>
              <a:off x="3474522" y="1683176"/>
              <a:ext cx="2491382" cy="151922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NETWORK/PERIMETER/</a:t>
              </a:r>
            </a:p>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WIRELESS</a:t>
              </a:r>
            </a:p>
            <a:p>
              <a:pPr marL="0" marR="0" lvl="0" indent="0" algn="ctr" rtl="0">
                <a:lnSpc>
                  <a:spcPct val="90000"/>
                </a:lnSpc>
                <a:spcBef>
                  <a:spcPts val="0"/>
                </a:spcBef>
                <a:spcAft>
                  <a:spcPts val="0"/>
                </a:spcAft>
                <a:buClr>
                  <a:schemeClr val="lt1"/>
                </a:buClr>
                <a:buSzPts val="1600"/>
                <a:buFont typeface="Tahoma"/>
                <a:buNone/>
              </a:pPr>
              <a:r>
                <a:rPr lang="en-US" sz="1600" dirty="0">
                  <a:solidFill>
                    <a:schemeClr val="lt1"/>
                  </a:solidFill>
                  <a:latin typeface="Tahoma"/>
                  <a:ea typeface="Tahoma"/>
                  <a:cs typeface="Tahoma"/>
                  <a:sym typeface="Tahoma"/>
                </a:rPr>
                <a:t>Network Infrastructure</a:t>
              </a:r>
            </a:p>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Telecommunications</a:t>
              </a:r>
            </a:p>
            <a:p>
              <a:pPr marL="0" marR="0" lvl="0" indent="0" algn="ctr" rtl="0">
                <a:lnSpc>
                  <a:spcPct val="90000"/>
                </a:lnSpc>
                <a:spcBef>
                  <a:spcPts val="0"/>
                </a:spcBef>
                <a:spcAft>
                  <a:spcPts val="0"/>
                </a:spcAft>
                <a:buClr>
                  <a:schemeClr val="lt1"/>
                </a:buClr>
                <a:buSzPts val="1600"/>
                <a:buFont typeface="Tahoma"/>
                <a:buNone/>
              </a:pPr>
              <a:r>
                <a:rPr lang="en-US" sz="1600" dirty="0">
                  <a:solidFill>
                    <a:schemeClr val="lt1"/>
                  </a:solidFill>
                  <a:latin typeface="Tahoma"/>
                  <a:ea typeface="Tahoma"/>
                  <a:cs typeface="Tahoma"/>
                  <a:sym typeface="Tahoma"/>
                </a:rPr>
                <a:t>Enclave and DMZs</a:t>
              </a:r>
            </a:p>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Backbone Transport</a:t>
              </a:r>
            </a:p>
            <a:p>
              <a:pPr marL="0" marR="0" lvl="0" indent="0" algn="ctr" rtl="0">
                <a:lnSpc>
                  <a:spcPct val="90000"/>
                </a:lnSpc>
                <a:spcBef>
                  <a:spcPts val="0"/>
                </a:spcBef>
                <a:spcAft>
                  <a:spcPts val="0"/>
                </a:spcAft>
                <a:buClr>
                  <a:schemeClr val="lt1"/>
                </a:buClr>
                <a:buSzPts val="1600"/>
                <a:buFont typeface="Tahoma"/>
                <a:buNone/>
              </a:pPr>
              <a:r>
                <a:rPr lang="en-US" sz="1600" dirty="0">
                  <a:solidFill>
                    <a:schemeClr val="lt1"/>
                  </a:solidFill>
                  <a:latin typeface="Tahoma"/>
                  <a:ea typeface="Tahoma"/>
                  <a:cs typeface="Tahoma"/>
                  <a:sym typeface="Tahoma"/>
                </a:rPr>
                <a:t>Cloud Security</a:t>
              </a:r>
              <a:endParaRPr sz="1600" b="0" i="0" u="none" strike="noStrike" cap="none" dirty="0">
                <a:solidFill>
                  <a:schemeClr val="lt1"/>
                </a:solidFill>
                <a:latin typeface="Tahoma"/>
                <a:ea typeface="Tahoma"/>
                <a:cs typeface="Tahoma"/>
                <a:sym typeface="Tahoma"/>
              </a:endParaRPr>
            </a:p>
          </p:txBody>
        </p:sp>
        <p:sp>
          <p:nvSpPr>
            <p:cNvPr id="704" name="Google Shape;704;p19"/>
            <p:cNvSpPr/>
            <p:nvPr/>
          </p:nvSpPr>
          <p:spPr>
            <a:xfrm>
              <a:off x="672050" y="1798786"/>
              <a:ext cx="2491382" cy="1494829"/>
            </a:xfrm>
            <a:prstGeom prst="rect">
              <a:avLst/>
            </a:prstGeom>
            <a:solidFill>
              <a:srgbClr val="49ACC5"/>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19"/>
            <p:cNvSpPr txBox="1"/>
            <p:nvPr/>
          </p:nvSpPr>
          <p:spPr>
            <a:xfrm>
              <a:off x="835084" y="1762838"/>
              <a:ext cx="2175954" cy="1494829"/>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Tahoma"/>
                <a:buNone/>
              </a:pPr>
              <a:endParaRPr lang="en-US" sz="1600" b="0" i="0" u="none" strike="noStrike" cap="none" dirty="0">
                <a:solidFill>
                  <a:schemeClr val="lt1"/>
                </a:solidFill>
                <a:latin typeface="Tahoma"/>
                <a:ea typeface="Tahoma"/>
                <a:cs typeface="Tahoma"/>
                <a:sym typeface="Tahoma"/>
              </a:endParaRPr>
            </a:p>
            <a:p>
              <a:pPr marL="0" marR="0" lvl="0" indent="0" algn="ctr" rtl="0">
                <a:lnSpc>
                  <a:spcPct val="90000"/>
                </a:lnSpc>
                <a:spcBef>
                  <a:spcPts val="0"/>
                </a:spcBef>
                <a:spcAft>
                  <a:spcPts val="0"/>
                </a:spcAft>
                <a:buClr>
                  <a:schemeClr val="lt1"/>
                </a:buClr>
                <a:buSzPts val="1600"/>
                <a:buFont typeface="Tahoma"/>
                <a:buNone/>
              </a:pPr>
              <a:endParaRPr lang="en-US" sz="1600" dirty="0">
                <a:solidFill>
                  <a:schemeClr val="lt1"/>
                </a:solidFill>
                <a:latin typeface="Tahoma"/>
                <a:ea typeface="Tahoma"/>
                <a:cs typeface="Tahoma"/>
                <a:sym typeface="Tahoma"/>
              </a:endParaRPr>
            </a:p>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OPERATING SYSTEMS</a:t>
              </a:r>
            </a:p>
            <a:p>
              <a:pPr marL="0" marR="0" lvl="0" indent="0" algn="ctr" rtl="0">
                <a:lnSpc>
                  <a:spcPct val="90000"/>
                </a:lnSpc>
                <a:spcBef>
                  <a:spcPts val="0"/>
                </a:spcBef>
                <a:spcAft>
                  <a:spcPts val="0"/>
                </a:spcAft>
                <a:buClr>
                  <a:schemeClr val="lt1"/>
                </a:buClr>
                <a:buSzPts val="1600"/>
                <a:buFont typeface="Tahoma"/>
                <a:buNone/>
              </a:pPr>
              <a:r>
                <a:rPr lang="en-US" sz="1600" dirty="0">
                  <a:solidFill>
                    <a:schemeClr val="lt1"/>
                  </a:solidFill>
                  <a:latin typeface="Tahoma"/>
                  <a:ea typeface="Tahoma"/>
                  <a:cs typeface="Tahoma"/>
                  <a:sym typeface="Tahoma"/>
                </a:rPr>
                <a:t>Windows</a:t>
              </a:r>
            </a:p>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Mainframe </a:t>
              </a:r>
            </a:p>
            <a:p>
              <a:pPr marL="0" marR="0" lvl="0" indent="0" algn="ctr" rtl="0">
                <a:lnSpc>
                  <a:spcPct val="90000"/>
                </a:lnSpc>
                <a:spcBef>
                  <a:spcPts val="0"/>
                </a:spcBef>
                <a:spcAft>
                  <a:spcPts val="0"/>
                </a:spcAft>
                <a:buClr>
                  <a:schemeClr val="lt1"/>
                </a:buClr>
                <a:buSzPts val="1600"/>
                <a:buFont typeface="Tahoma"/>
                <a:buNone/>
              </a:pPr>
              <a:r>
                <a:rPr lang="en-US" sz="1600" dirty="0">
                  <a:solidFill>
                    <a:schemeClr val="lt1"/>
                  </a:solidFill>
                  <a:latin typeface="Tahoma"/>
                  <a:ea typeface="Tahoma"/>
                  <a:cs typeface="Tahoma"/>
                  <a:sym typeface="Tahoma"/>
                </a:rPr>
                <a:t>Unix/Linux</a:t>
              </a:r>
            </a:p>
            <a:p>
              <a:pPr marL="0" marR="0" lvl="0" indent="0" algn="ctr" rtl="0">
                <a:lnSpc>
                  <a:spcPct val="90000"/>
                </a:lnSpc>
                <a:spcBef>
                  <a:spcPts val="0"/>
                </a:spcBef>
                <a:spcAft>
                  <a:spcPts val="0"/>
                </a:spcAft>
                <a:buClr>
                  <a:schemeClr val="lt1"/>
                </a:buClr>
                <a:buSzPts val="1600"/>
                <a:buFont typeface="Tahoma"/>
                <a:buNone/>
              </a:pPr>
              <a:r>
                <a:rPr lang="en-US" sz="1600" dirty="0">
                  <a:solidFill>
                    <a:schemeClr val="lt1"/>
                  </a:solidFill>
                  <a:latin typeface="Tahoma"/>
                  <a:ea typeface="Tahoma"/>
                  <a:cs typeface="Tahoma"/>
                  <a:sym typeface="Tahoma"/>
                </a:rPr>
                <a:t>Virtualization</a:t>
              </a:r>
            </a:p>
            <a:p>
              <a:pPr marL="0" marR="0" lvl="0" indent="0" algn="ctr" rtl="0">
                <a:lnSpc>
                  <a:spcPct val="90000"/>
                </a:lnSpc>
                <a:spcBef>
                  <a:spcPts val="0"/>
                </a:spcBef>
                <a:spcAft>
                  <a:spcPts val="0"/>
                </a:spcAft>
                <a:buClr>
                  <a:schemeClr val="lt1"/>
                </a:buClr>
                <a:buSzPts val="1600"/>
                <a:buFont typeface="Tahoma"/>
                <a:buNone/>
              </a:pPr>
              <a:r>
                <a:rPr lang="en-US" sz="1600" dirty="0">
                  <a:solidFill>
                    <a:schemeClr val="lt1"/>
                  </a:solidFill>
                  <a:latin typeface="Tahoma"/>
                  <a:ea typeface="Tahoma"/>
                  <a:cs typeface="Tahoma"/>
                  <a:sym typeface="Tahoma"/>
                </a:rPr>
                <a:t>MAC OS</a:t>
              </a:r>
            </a:p>
            <a:p>
              <a:pPr marL="0" marR="0" lvl="0" indent="0" algn="ctr" rtl="0">
                <a:lnSpc>
                  <a:spcPct val="90000"/>
                </a:lnSpc>
                <a:spcBef>
                  <a:spcPts val="0"/>
                </a:spcBef>
                <a:spcAft>
                  <a:spcPts val="0"/>
                </a:spcAft>
                <a:buClr>
                  <a:schemeClr val="lt1"/>
                </a:buClr>
                <a:buSzPts val="1600"/>
                <a:buFont typeface="Tahoma"/>
                <a:buNone/>
              </a:pPr>
              <a:r>
                <a:rPr lang="en-US" sz="1600" dirty="0">
                  <a:solidFill>
                    <a:schemeClr val="lt1"/>
                  </a:solidFill>
                  <a:latin typeface="Tahoma"/>
                  <a:ea typeface="Tahoma"/>
                  <a:cs typeface="Tahoma"/>
                  <a:sym typeface="Tahoma"/>
                </a:rPr>
                <a:t>General Purpose</a:t>
              </a:r>
            </a:p>
            <a:p>
              <a:pPr marL="0" marR="0" lvl="0" indent="0" algn="ctr" rtl="0">
                <a:lnSpc>
                  <a:spcPct val="90000"/>
                </a:lnSpc>
                <a:spcBef>
                  <a:spcPts val="0"/>
                </a:spcBef>
                <a:spcAft>
                  <a:spcPts val="0"/>
                </a:spcAft>
                <a:buClr>
                  <a:schemeClr val="lt1"/>
                </a:buClr>
                <a:buSzPts val="1600"/>
                <a:buFont typeface="Tahoma"/>
                <a:buNone/>
              </a:pPr>
              <a:r>
                <a:rPr lang="en-US" sz="1600" dirty="0">
                  <a:solidFill>
                    <a:schemeClr val="lt1"/>
                  </a:solidFill>
                  <a:latin typeface="Tahoma"/>
                  <a:ea typeface="Tahoma"/>
                  <a:cs typeface="Tahoma"/>
                  <a:sym typeface="Tahoma"/>
                </a:rPr>
                <a:t>Cross Domain Solutions</a:t>
              </a:r>
            </a:p>
            <a:p>
              <a:pPr marL="0" marR="0" lvl="0" indent="0" algn="ctr" rtl="0">
                <a:lnSpc>
                  <a:spcPct val="90000"/>
                </a:lnSpc>
                <a:spcBef>
                  <a:spcPts val="0"/>
                </a:spcBef>
                <a:spcAft>
                  <a:spcPts val="0"/>
                </a:spcAft>
                <a:buClr>
                  <a:schemeClr val="lt1"/>
                </a:buClr>
                <a:buSzPts val="1600"/>
                <a:buFont typeface="Tahoma"/>
                <a:buNone/>
              </a:pPr>
              <a:endParaRPr lang="en-US" sz="1600" dirty="0">
                <a:solidFill>
                  <a:schemeClr val="lt1"/>
                </a:solidFill>
                <a:latin typeface="Tahoma"/>
                <a:ea typeface="Tahoma"/>
                <a:cs typeface="Tahoma"/>
                <a:sym typeface="Tahoma"/>
              </a:endParaRPr>
            </a:p>
            <a:p>
              <a:pPr marL="0" marR="0" lvl="0" indent="0" algn="ctr" rtl="0">
                <a:lnSpc>
                  <a:spcPct val="90000"/>
                </a:lnSpc>
                <a:spcBef>
                  <a:spcPts val="0"/>
                </a:spcBef>
                <a:spcAft>
                  <a:spcPts val="0"/>
                </a:spcAft>
                <a:buClr>
                  <a:schemeClr val="lt1"/>
                </a:buClr>
                <a:buSzPts val="1600"/>
                <a:buFont typeface="Tahoma"/>
                <a:buNone/>
              </a:pPr>
              <a:endParaRPr sz="1600" b="0" i="0" u="none" strike="noStrike" cap="none" dirty="0">
                <a:solidFill>
                  <a:schemeClr val="lt1"/>
                </a:solidFill>
                <a:latin typeface="Tahoma"/>
                <a:ea typeface="Tahoma"/>
                <a:cs typeface="Tahoma"/>
                <a:sym typeface="Tahoma"/>
              </a:endParaRPr>
            </a:p>
          </p:txBody>
        </p:sp>
      </p:grpSp>
      <p:sp>
        <p:nvSpPr>
          <p:cNvPr id="4" name="TextBox 3">
            <a:extLst>
              <a:ext uri="{FF2B5EF4-FFF2-40B4-BE49-F238E27FC236}">
                <a16:creationId xmlns:a16="http://schemas.microsoft.com/office/drawing/2014/main" id="{E4218EA0-5C49-522A-1FCF-C0EC70AE28D1}"/>
              </a:ext>
            </a:extLst>
          </p:cNvPr>
          <p:cNvSpPr txBox="1"/>
          <p:nvPr/>
        </p:nvSpPr>
        <p:spPr>
          <a:xfrm>
            <a:off x="120967" y="1009876"/>
            <a:ext cx="5731124" cy="2419124"/>
          </a:xfrm>
          <a:prstGeom prst="rect">
            <a:avLst/>
          </a:prstGeom>
          <a:noFill/>
        </p:spPr>
        <p:txBody>
          <a:bodyPr wrap="square">
            <a:spAutoFit/>
          </a:bodyPr>
          <a:lstStyle/>
          <a:p>
            <a:pPr eaLnBrk="1" hangingPunct="1">
              <a:lnSpc>
                <a:spcPct val="90000"/>
              </a:lnSpc>
            </a:pPr>
            <a:r>
              <a:rPr lang="en-US" sz="1400" b="1" dirty="0"/>
              <a:t>The STIGs contain technical guidance to "lock down" information systems/software that might otherwise be vulnerable to a malicious computer attack. </a:t>
            </a:r>
          </a:p>
          <a:p>
            <a:pPr eaLnBrk="1" hangingPunct="1">
              <a:lnSpc>
                <a:spcPct val="90000"/>
              </a:lnSpc>
            </a:pPr>
            <a:endParaRPr lang="en-US" b="1" dirty="0"/>
          </a:p>
          <a:p>
            <a:pPr eaLnBrk="1" hangingPunct="1">
              <a:lnSpc>
                <a:spcPct val="90000"/>
              </a:lnSpc>
            </a:pPr>
            <a:r>
              <a:rPr lang="en-US" b="1" dirty="0"/>
              <a:t>A STIG describes how to minimize network-based attacks and prevent system access when the attacker is interfacing with the system, either physically at the machine, or over a network. </a:t>
            </a:r>
          </a:p>
          <a:p>
            <a:pPr eaLnBrk="1" hangingPunct="1">
              <a:lnSpc>
                <a:spcPct val="90000"/>
              </a:lnSpc>
            </a:pPr>
            <a:endParaRPr lang="en-US" sz="1400" b="1" dirty="0"/>
          </a:p>
          <a:p>
            <a:pPr eaLnBrk="1" hangingPunct="1">
              <a:lnSpc>
                <a:spcPct val="90000"/>
              </a:lnSpc>
            </a:pPr>
            <a:r>
              <a:rPr lang="en-US" b="1" dirty="0"/>
              <a:t>STIGs also describe maintenance processes, such as software updates and vulnerability patching.</a:t>
            </a:r>
          </a:p>
          <a:p>
            <a:pPr eaLnBrk="1" hangingPunct="1">
              <a:lnSpc>
                <a:spcPct val="90000"/>
              </a:lnSpc>
            </a:pPr>
            <a:endParaRPr lang="en-US" sz="1400" b="1" dirty="0"/>
          </a:p>
          <a:p>
            <a:pPr eaLnBrk="1" hangingPunct="1">
              <a:lnSpc>
                <a:spcPct val="90000"/>
              </a:lnSpc>
            </a:pPr>
            <a:r>
              <a:rPr lang="en-US" b="1" dirty="0"/>
              <a:t>Some controls require a checklist to verify configuration.</a:t>
            </a:r>
            <a:endParaRPr lang="en-US" sz="1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267200" y="0"/>
            <a:ext cx="4549775" cy="922338"/>
          </a:xfrm>
          <a:ln>
            <a:noFill/>
          </a:ln>
        </p:spPr>
        <p:txBody>
          <a:bodyPr/>
          <a:lstStyle/>
          <a:p>
            <a:r>
              <a:rPr lang="en-US" dirty="0"/>
              <a:t>Implement</a:t>
            </a:r>
          </a:p>
        </p:txBody>
      </p:sp>
      <p:graphicFrame>
        <p:nvGraphicFramePr>
          <p:cNvPr id="5" name="Diagram 4"/>
          <p:cNvGraphicFramePr/>
          <p:nvPr>
            <p:custDataLst>
              <p:tags r:id="rId2"/>
            </p:custDataLst>
            <p:extLst>
              <p:ext uri="{D42A27DB-BD31-4B8C-83A1-F6EECF244321}">
                <p14:modId xmlns:p14="http://schemas.microsoft.com/office/powerpoint/2010/main" val="457195486"/>
              </p:ext>
            </p:extLst>
          </p:nvPr>
        </p:nvGraphicFramePr>
        <p:xfrm>
          <a:off x="17463" y="1295400"/>
          <a:ext cx="9126537" cy="2362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Content Placeholder 4"/>
          <p:cNvGraphicFramePr>
            <a:graphicFrameLocks/>
          </p:cNvGraphicFramePr>
          <p:nvPr>
            <p:custDataLst>
              <p:tags r:id="rId3"/>
            </p:custDataLst>
            <p:extLst>
              <p:ext uri="{D42A27DB-BD31-4B8C-83A1-F6EECF244321}">
                <p14:modId xmlns:p14="http://schemas.microsoft.com/office/powerpoint/2010/main" val="2658696698"/>
              </p:ext>
            </p:extLst>
          </p:nvPr>
        </p:nvGraphicFramePr>
        <p:xfrm>
          <a:off x="17464" y="2461847"/>
          <a:ext cx="8799511" cy="4044462"/>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35065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61"/>
        <p:cNvGrpSpPr/>
        <p:nvPr/>
      </p:nvGrpSpPr>
      <p:grpSpPr>
        <a:xfrm>
          <a:off x="0" y="0"/>
          <a:ext cx="0" cy="0"/>
          <a:chOff x="0" y="0"/>
          <a:chExt cx="0" cy="0"/>
        </a:xfrm>
      </p:grpSpPr>
      <p:sp>
        <p:nvSpPr>
          <p:cNvPr id="762" name="Google Shape;762;p22"/>
          <p:cNvSpPr txBox="1">
            <a:spLocks noGrp="1"/>
          </p:cNvSpPr>
          <p:nvPr>
            <p:ph type="title"/>
          </p:nvPr>
        </p:nvSpPr>
        <p:spPr>
          <a:xfrm>
            <a:off x="1094322" y="69863"/>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Security Configuration Tools</a:t>
            </a:r>
            <a:endParaRPr dirty="0"/>
          </a:p>
        </p:txBody>
      </p:sp>
      <p:sp>
        <p:nvSpPr>
          <p:cNvPr id="763" name="Google Shape;763;p22"/>
          <p:cNvSpPr txBox="1"/>
          <p:nvPr/>
        </p:nvSpPr>
        <p:spPr>
          <a:xfrm>
            <a:off x="5977868" y="1933318"/>
            <a:ext cx="3352800" cy="17541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dirty="0">
                <a:solidFill>
                  <a:schemeClr val="dk1"/>
                </a:solidFill>
                <a:latin typeface="Tahoma"/>
                <a:ea typeface="Tahoma"/>
                <a:cs typeface="Tahoma"/>
                <a:sym typeface="Tahoma"/>
              </a:rPr>
              <a:t>Two major automated tools that you need to know.  First:</a:t>
            </a:r>
            <a:endParaRPr dirty="0"/>
          </a:p>
          <a:p>
            <a:pPr marL="285750" marR="0" lvl="0" indent="-285750" algn="l" rtl="0">
              <a:spcBef>
                <a:spcPts val="0"/>
              </a:spcBef>
              <a:spcAft>
                <a:spcPts val="0"/>
              </a:spcAft>
              <a:buClr>
                <a:schemeClr val="dk1"/>
              </a:buClr>
              <a:buSzPts val="1800"/>
              <a:buFont typeface="Arial"/>
              <a:buChar char="•"/>
            </a:pPr>
            <a:r>
              <a:rPr lang="en-US" sz="1800" b="0" i="0" u="none" strike="noStrike" cap="none" dirty="0">
                <a:solidFill>
                  <a:schemeClr val="dk1"/>
                </a:solidFill>
                <a:latin typeface="Tahoma"/>
                <a:ea typeface="Tahoma"/>
                <a:cs typeface="Tahoma"/>
                <a:sym typeface="Tahoma"/>
              </a:rPr>
              <a:t>SCAP Compliance Checker (SCC) - checks for STIG compliance (per configuration baselines)</a:t>
            </a:r>
            <a:endParaRPr dirty="0"/>
          </a:p>
        </p:txBody>
      </p:sp>
      <p:sp>
        <p:nvSpPr>
          <p:cNvPr id="787" name="Google Shape;787;p22"/>
          <p:cNvSpPr/>
          <p:nvPr/>
        </p:nvSpPr>
        <p:spPr>
          <a:xfrm>
            <a:off x="3505200" y="5410200"/>
            <a:ext cx="304800" cy="762000"/>
          </a:xfrm>
          <a:prstGeom prst="rightArrow">
            <a:avLst>
              <a:gd name="adj1" fmla="val 50000"/>
              <a:gd name="adj2" fmla="val 50000"/>
            </a:avLst>
          </a:prstGeom>
          <a:solidFill>
            <a:srgbClr val="FF0000"/>
          </a:solidFill>
          <a:ln w="9525" cap="flat" cmpd="sng">
            <a:solidFill>
              <a:srgbClr val="FF0000"/>
            </a:solidFill>
            <a:prstDash val="solid"/>
            <a:miter lim="800000"/>
            <a:headEnd type="none" w="sm" len="sm"/>
            <a:tailEnd type="none" w="sm" len="sm"/>
          </a:ln>
          <a:effectLst>
            <a:outerShdw blurRad="50800" dist="38100" dir="16200000"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400" b="0" i="0" u="none" strike="noStrike" cap="none">
              <a:solidFill>
                <a:schemeClr val="dk1"/>
              </a:solidFill>
              <a:latin typeface="Tahoma"/>
              <a:ea typeface="Tahoma"/>
              <a:cs typeface="Tahoma"/>
              <a:sym typeface="Tahoma"/>
            </a:endParaRPr>
          </a:p>
        </p:txBody>
      </p:sp>
      <p:grpSp>
        <p:nvGrpSpPr>
          <p:cNvPr id="28" name="Google Shape;666;p18">
            <a:extLst>
              <a:ext uri="{FF2B5EF4-FFF2-40B4-BE49-F238E27FC236}">
                <a16:creationId xmlns:a16="http://schemas.microsoft.com/office/drawing/2014/main" id="{08AD4BAF-D906-458D-B0F9-1FD533CC9BFB}"/>
              </a:ext>
            </a:extLst>
          </p:cNvPr>
          <p:cNvGrpSpPr/>
          <p:nvPr/>
        </p:nvGrpSpPr>
        <p:grpSpPr>
          <a:xfrm>
            <a:off x="311426" y="1028356"/>
            <a:ext cx="5605424" cy="5611778"/>
            <a:chOff x="1439294" y="23053"/>
            <a:chExt cx="5605424" cy="5611778"/>
          </a:xfrm>
        </p:grpSpPr>
        <p:sp>
          <p:nvSpPr>
            <p:cNvPr id="29" name="Google Shape;667;p18">
              <a:extLst>
                <a:ext uri="{FF2B5EF4-FFF2-40B4-BE49-F238E27FC236}">
                  <a16:creationId xmlns:a16="http://schemas.microsoft.com/office/drawing/2014/main" id="{FF361F17-4973-49D2-8509-61FAF8F0A5A5}"/>
                </a:ext>
              </a:extLst>
            </p:cNvPr>
            <p:cNvSpPr/>
            <p:nvPr/>
          </p:nvSpPr>
          <p:spPr>
            <a:xfrm>
              <a:off x="3291285" y="1969295"/>
              <a:ext cx="1900235" cy="1829854"/>
            </a:xfrm>
            <a:prstGeom prst="ellipse">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68;p18">
              <a:extLst>
                <a:ext uri="{FF2B5EF4-FFF2-40B4-BE49-F238E27FC236}">
                  <a16:creationId xmlns:a16="http://schemas.microsoft.com/office/drawing/2014/main" id="{D66825A0-7B2D-401E-AC53-4FDBFC02D826}"/>
                </a:ext>
              </a:extLst>
            </p:cNvPr>
            <p:cNvSpPr txBox="1"/>
            <p:nvPr/>
          </p:nvSpPr>
          <p:spPr>
            <a:xfrm>
              <a:off x="3569568" y="2237271"/>
              <a:ext cx="1343669" cy="1293902"/>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lt1"/>
                </a:buClr>
                <a:buSzPts val="1500"/>
                <a:buFont typeface="Tahoma"/>
                <a:buNone/>
              </a:pPr>
              <a:r>
                <a:rPr lang="en-US" sz="1500" b="0" i="0" u="none" strike="noStrike" cap="none">
                  <a:solidFill>
                    <a:schemeClr val="lt1"/>
                  </a:solidFill>
                  <a:latin typeface="Tahoma"/>
                  <a:ea typeface="Tahoma"/>
                  <a:cs typeface="Tahoma"/>
                  <a:sym typeface="Tahoma"/>
                </a:rPr>
                <a:t>Standardization</a:t>
              </a:r>
              <a:r>
                <a:rPr lang="en-US" sz="1600" b="0" i="0" u="none" strike="noStrike" cap="none">
                  <a:solidFill>
                    <a:schemeClr val="lt1"/>
                  </a:solidFill>
                  <a:latin typeface="Tahoma"/>
                  <a:ea typeface="Tahoma"/>
                  <a:cs typeface="Tahoma"/>
                  <a:sym typeface="Tahoma"/>
                </a:rPr>
                <a:t> &amp; Automation</a:t>
              </a:r>
              <a:endParaRPr/>
            </a:p>
          </p:txBody>
        </p:sp>
        <p:sp>
          <p:nvSpPr>
            <p:cNvPr id="31" name="Google Shape;669;p18">
              <a:extLst>
                <a:ext uri="{FF2B5EF4-FFF2-40B4-BE49-F238E27FC236}">
                  <a16:creationId xmlns:a16="http://schemas.microsoft.com/office/drawing/2014/main" id="{FE13C6AB-6458-4052-8EF3-59B490AADA29}"/>
                </a:ext>
              </a:extLst>
            </p:cNvPr>
            <p:cNvSpPr/>
            <p:nvPr/>
          </p:nvSpPr>
          <p:spPr>
            <a:xfrm rot="-5400000">
              <a:off x="4062469" y="1773509"/>
              <a:ext cx="357867"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70;p18">
              <a:extLst>
                <a:ext uri="{FF2B5EF4-FFF2-40B4-BE49-F238E27FC236}">
                  <a16:creationId xmlns:a16="http://schemas.microsoft.com/office/drawing/2014/main" id="{C951705F-93CC-4B00-ADED-87246245B825}"/>
                </a:ext>
              </a:extLst>
            </p:cNvPr>
            <p:cNvSpPr txBox="1"/>
            <p:nvPr/>
          </p:nvSpPr>
          <p:spPr>
            <a:xfrm rot="-5400000">
              <a:off x="4232456" y="1781415"/>
              <a:ext cx="17893" cy="1789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33" name="Google Shape;671;p18">
              <a:extLst>
                <a:ext uri="{FF2B5EF4-FFF2-40B4-BE49-F238E27FC236}">
                  <a16:creationId xmlns:a16="http://schemas.microsoft.com/office/drawing/2014/main" id="{83019CF6-6CA6-49CF-B71E-6757F57711DA}"/>
                </a:ext>
              </a:extLst>
            </p:cNvPr>
            <p:cNvSpPr/>
            <p:nvPr/>
          </p:nvSpPr>
          <p:spPr>
            <a:xfrm>
              <a:off x="3447215" y="23053"/>
              <a:ext cx="1588374" cy="1588374"/>
            </a:xfrm>
            <a:prstGeom prst="ellipse">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72;p18">
              <a:extLst>
                <a:ext uri="{FF2B5EF4-FFF2-40B4-BE49-F238E27FC236}">
                  <a16:creationId xmlns:a16="http://schemas.microsoft.com/office/drawing/2014/main" id="{E58E3AD3-7C17-4920-8B0D-382D94488E93}"/>
                </a:ext>
              </a:extLst>
            </p:cNvPr>
            <p:cNvSpPr txBox="1"/>
            <p:nvPr/>
          </p:nvSpPr>
          <p:spPr>
            <a:xfrm>
              <a:off x="3679827" y="255665"/>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DISA </a:t>
              </a:r>
              <a:endParaRPr dirty="0"/>
            </a:p>
            <a:p>
              <a:pPr marL="0" marR="0" lvl="0" indent="0" algn="ctr" rtl="0">
                <a:lnSpc>
                  <a:spcPct val="90000"/>
                </a:lnSpc>
                <a:spcBef>
                  <a:spcPts val="56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STIGs</a:t>
              </a:r>
              <a:endParaRPr dirty="0"/>
            </a:p>
            <a:p>
              <a:pPr marL="0" marR="0" lvl="0" indent="0" algn="ctr" rtl="0">
                <a:lnSpc>
                  <a:spcPct val="90000"/>
                </a:lnSpc>
                <a:spcBef>
                  <a:spcPts val="56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SRGs</a:t>
              </a:r>
              <a:endParaRPr dirty="0"/>
            </a:p>
          </p:txBody>
        </p:sp>
        <p:sp>
          <p:nvSpPr>
            <p:cNvPr id="35" name="Google Shape;673;p18">
              <a:extLst>
                <a:ext uri="{FF2B5EF4-FFF2-40B4-BE49-F238E27FC236}">
                  <a16:creationId xmlns:a16="http://schemas.microsoft.com/office/drawing/2014/main" id="{9AFB61EC-C0F9-4024-8F11-012561B01225}"/>
                </a:ext>
              </a:extLst>
            </p:cNvPr>
            <p:cNvSpPr/>
            <p:nvPr/>
          </p:nvSpPr>
          <p:spPr>
            <a:xfrm>
              <a:off x="5191520" y="2665351"/>
              <a:ext cx="326214"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74;p18">
              <a:extLst>
                <a:ext uri="{FF2B5EF4-FFF2-40B4-BE49-F238E27FC236}">
                  <a16:creationId xmlns:a16="http://schemas.microsoft.com/office/drawing/2014/main" id="{D539C1AC-B817-45C5-9A06-BE04E4E2652C}"/>
                </a:ext>
              </a:extLst>
            </p:cNvPr>
            <p:cNvSpPr txBox="1"/>
            <p:nvPr/>
          </p:nvSpPr>
          <p:spPr>
            <a:xfrm rot="-1080000">
              <a:off x="5288623" y="2533155"/>
              <a:ext cx="16310" cy="16310"/>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37" name="Google Shape;678;p18">
              <a:extLst>
                <a:ext uri="{FF2B5EF4-FFF2-40B4-BE49-F238E27FC236}">
                  <a16:creationId xmlns:a16="http://schemas.microsoft.com/office/drawing/2014/main" id="{69B42502-92D3-437E-8915-FAFEFA51EE14}"/>
                </a:ext>
              </a:extLst>
            </p:cNvPr>
            <p:cNvSpPr txBox="1"/>
            <p:nvPr/>
          </p:nvSpPr>
          <p:spPr>
            <a:xfrm rot="3240000">
              <a:off x="4879146" y="3765259"/>
              <a:ext cx="17307" cy="1730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38" name="Google Shape;679;p18">
              <a:extLst>
                <a:ext uri="{FF2B5EF4-FFF2-40B4-BE49-F238E27FC236}">
                  <a16:creationId xmlns:a16="http://schemas.microsoft.com/office/drawing/2014/main" id="{58E16B75-BA6D-43B9-9EF7-60A8748B43FE}"/>
                </a:ext>
              </a:extLst>
            </p:cNvPr>
            <p:cNvSpPr/>
            <p:nvPr/>
          </p:nvSpPr>
          <p:spPr>
            <a:xfrm>
              <a:off x="5456344" y="2090035"/>
              <a:ext cx="1588374" cy="1588374"/>
            </a:xfrm>
            <a:prstGeom prst="ellipse">
              <a:avLst/>
            </a:prstGeom>
            <a:solidFill>
              <a:srgbClr val="5DAEA5"/>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80;p18">
              <a:extLst>
                <a:ext uri="{FF2B5EF4-FFF2-40B4-BE49-F238E27FC236}">
                  <a16:creationId xmlns:a16="http://schemas.microsoft.com/office/drawing/2014/main" id="{A58CAAEC-5A35-4F24-A9BC-96D1A1A090A4}"/>
                </a:ext>
              </a:extLst>
            </p:cNvPr>
            <p:cNvSpPr txBox="1"/>
            <p:nvPr/>
          </p:nvSpPr>
          <p:spPr>
            <a:xfrm>
              <a:off x="5362528" y="3994871"/>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SCAP Compliance Checker (SCC)</a:t>
              </a:r>
              <a:endParaRPr dirty="0"/>
            </a:p>
          </p:txBody>
        </p:sp>
        <p:sp>
          <p:nvSpPr>
            <p:cNvPr id="40" name="Google Shape;681;p18">
              <a:extLst>
                <a:ext uri="{FF2B5EF4-FFF2-40B4-BE49-F238E27FC236}">
                  <a16:creationId xmlns:a16="http://schemas.microsoft.com/office/drawing/2014/main" id="{0F743F1B-7682-4036-8AFD-7C8C0307A46B}"/>
                </a:ext>
              </a:extLst>
            </p:cNvPr>
            <p:cNvSpPr/>
            <p:nvPr/>
          </p:nvSpPr>
          <p:spPr>
            <a:xfrm rot="5400000" flipV="1">
              <a:off x="4114353" y="3907445"/>
              <a:ext cx="286309" cy="55253"/>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682;p18">
              <a:extLst>
                <a:ext uri="{FF2B5EF4-FFF2-40B4-BE49-F238E27FC236}">
                  <a16:creationId xmlns:a16="http://schemas.microsoft.com/office/drawing/2014/main" id="{63FDAC2E-B7C4-439C-A577-6C8251BC853D}"/>
                </a:ext>
              </a:extLst>
            </p:cNvPr>
            <p:cNvSpPr txBox="1"/>
            <p:nvPr/>
          </p:nvSpPr>
          <p:spPr>
            <a:xfrm rot="-3240000">
              <a:off x="3586351" y="3765259"/>
              <a:ext cx="17307" cy="1730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42" name="Google Shape;683;p18">
              <a:extLst>
                <a:ext uri="{FF2B5EF4-FFF2-40B4-BE49-F238E27FC236}">
                  <a16:creationId xmlns:a16="http://schemas.microsoft.com/office/drawing/2014/main" id="{2AE17F93-DF38-4208-B79D-4626A32288BF}"/>
                </a:ext>
              </a:extLst>
            </p:cNvPr>
            <p:cNvSpPr/>
            <p:nvPr/>
          </p:nvSpPr>
          <p:spPr>
            <a:xfrm>
              <a:off x="3525115" y="4046457"/>
              <a:ext cx="1588374" cy="1588374"/>
            </a:xfrm>
            <a:prstGeom prst="ellipse">
              <a:avLst/>
            </a:prstGeom>
            <a:solidFill>
              <a:srgbClr val="6078A8"/>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684;p18">
              <a:extLst>
                <a:ext uri="{FF2B5EF4-FFF2-40B4-BE49-F238E27FC236}">
                  <a16:creationId xmlns:a16="http://schemas.microsoft.com/office/drawing/2014/main" id="{D0D46004-7FE6-405A-96E2-E14FC7B5FBF2}"/>
                </a:ext>
              </a:extLst>
            </p:cNvPr>
            <p:cNvSpPr txBox="1"/>
            <p:nvPr/>
          </p:nvSpPr>
          <p:spPr>
            <a:xfrm>
              <a:off x="2464886" y="3994871"/>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Assured Compliance Assessment Solution (ACAS)</a:t>
              </a:r>
              <a:endParaRPr sz="1600" b="0" i="0" u="none" strike="noStrike" cap="none" dirty="0">
                <a:solidFill>
                  <a:schemeClr val="lt1"/>
                </a:solidFill>
                <a:latin typeface="Tahoma"/>
                <a:ea typeface="Tahoma"/>
                <a:cs typeface="Tahoma"/>
                <a:sym typeface="Tahoma"/>
              </a:endParaRPr>
            </a:p>
          </p:txBody>
        </p:sp>
        <p:sp>
          <p:nvSpPr>
            <p:cNvPr id="44" name="Google Shape;685;p18">
              <a:extLst>
                <a:ext uri="{FF2B5EF4-FFF2-40B4-BE49-F238E27FC236}">
                  <a16:creationId xmlns:a16="http://schemas.microsoft.com/office/drawing/2014/main" id="{C265D286-B597-49D3-A496-D6D0AFE493D7}"/>
                </a:ext>
              </a:extLst>
            </p:cNvPr>
            <p:cNvSpPr/>
            <p:nvPr/>
          </p:nvSpPr>
          <p:spPr>
            <a:xfrm rot="10800000">
              <a:off x="2981010" y="2759435"/>
              <a:ext cx="326214"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686;p18">
              <a:extLst>
                <a:ext uri="{FF2B5EF4-FFF2-40B4-BE49-F238E27FC236}">
                  <a16:creationId xmlns:a16="http://schemas.microsoft.com/office/drawing/2014/main" id="{EA7AAAE7-5BCB-45F8-88F4-B24969C2BE18}"/>
                </a:ext>
              </a:extLst>
            </p:cNvPr>
            <p:cNvSpPr txBox="1"/>
            <p:nvPr/>
          </p:nvSpPr>
          <p:spPr>
            <a:xfrm rot="1080000">
              <a:off x="3177871" y="2533155"/>
              <a:ext cx="16310" cy="16310"/>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46" name="Google Shape;687;p18">
              <a:extLst>
                <a:ext uri="{FF2B5EF4-FFF2-40B4-BE49-F238E27FC236}">
                  <a16:creationId xmlns:a16="http://schemas.microsoft.com/office/drawing/2014/main" id="{995755DA-9530-429C-AF7E-8D75E1F5E464}"/>
                </a:ext>
              </a:extLst>
            </p:cNvPr>
            <p:cNvSpPr/>
            <p:nvPr/>
          </p:nvSpPr>
          <p:spPr>
            <a:xfrm>
              <a:off x="1439294" y="2173451"/>
              <a:ext cx="1588374" cy="1588374"/>
            </a:xfrm>
            <a:prstGeom prst="ellipse">
              <a:avLst/>
            </a:prstGeom>
            <a:solidFill>
              <a:srgbClr val="7F63A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688;p18">
              <a:extLst>
                <a:ext uri="{FF2B5EF4-FFF2-40B4-BE49-F238E27FC236}">
                  <a16:creationId xmlns:a16="http://schemas.microsoft.com/office/drawing/2014/main" id="{B7726CE3-8920-4215-914E-DE3BB7BF0B53}"/>
                </a:ext>
              </a:extLst>
            </p:cNvPr>
            <p:cNvSpPr txBox="1"/>
            <p:nvPr/>
          </p:nvSpPr>
          <p:spPr>
            <a:xfrm>
              <a:off x="1660615" y="2389172"/>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Center for Internet Security (CIS) and CIS-CAT Tool</a:t>
              </a:r>
              <a:endParaRPr dirty="0"/>
            </a:p>
          </p:txBody>
        </p:sp>
      </p:grpSp>
      <p:sp>
        <p:nvSpPr>
          <p:cNvPr id="48" name="TextBox 47">
            <a:extLst>
              <a:ext uri="{FF2B5EF4-FFF2-40B4-BE49-F238E27FC236}">
                <a16:creationId xmlns:a16="http://schemas.microsoft.com/office/drawing/2014/main" id="{EE7F4967-4D14-4814-841F-9AF167661C02}"/>
              </a:ext>
            </a:extLst>
          </p:cNvPr>
          <p:cNvSpPr txBox="1"/>
          <p:nvPr/>
        </p:nvSpPr>
        <p:spPr>
          <a:xfrm>
            <a:off x="4611569" y="3362877"/>
            <a:ext cx="1144596" cy="984885"/>
          </a:xfrm>
          <a:prstGeom prst="rect">
            <a:avLst/>
          </a:prstGeom>
          <a:noFill/>
        </p:spPr>
        <p:txBody>
          <a:bodyPr wrap="square">
            <a:spAutoFit/>
          </a:bodyPr>
          <a:lstStyle/>
          <a:p>
            <a:pPr lvl="0"/>
            <a:r>
              <a:rPr 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SCAP</a:t>
            </a:r>
            <a:r>
              <a:rPr lang="en-US" sz="1400" dirty="0">
                <a:solidFill>
                  <a:schemeClr val="bg1"/>
                </a:solidFill>
              </a:rPr>
              <a:t> </a:t>
            </a:r>
          </a:p>
          <a:p>
            <a:pPr lvl="0"/>
            <a:r>
              <a:rPr lang="en-US" sz="1400" dirty="0">
                <a:solidFill>
                  <a:schemeClr val="bg1"/>
                </a:solidFill>
              </a:rPr>
              <a:t>Compliance Checker </a:t>
            </a:r>
          </a:p>
          <a:p>
            <a:pPr lvl="0"/>
            <a:r>
              <a:rPr lang="en-US" sz="1400" dirty="0">
                <a:solidFill>
                  <a:schemeClr val="bg1"/>
                </a:solidFill>
              </a:rPr>
              <a:t>(SCC)</a:t>
            </a:r>
          </a:p>
        </p:txBody>
      </p:sp>
      <p:sp>
        <p:nvSpPr>
          <p:cNvPr id="49" name="TextBox 48">
            <a:extLst>
              <a:ext uri="{FF2B5EF4-FFF2-40B4-BE49-F238E27FC236}">
                <a16:creationId xmlns:a16="http://schemas.microsoft.com/office/drawing/2014/main" id="{6A3CF1A2-68C8-4D3C-BBD3-0D8B779C3D62}"/>
              </a:ext>
            </a:extLst>
          </p:cNvPr>
          <p:cNvSpPr txBox="1"/>
          <p:nvPr/>
        </p:nvSpPr>
        <p:spPr>
          <a:xfrm>
            <a:off x="2646286" y="5200112"/>
            <a:ext cx="1312830" cy="1323439"/>
          </a:xfrm>
          <a:prstGeom prst="rect">
            <a:avLst/>
          </a:prstGeom>
          <a:noFill/>
        </p:spPr>
        <p:txBody>
          <a:bodyPr wrap="square">
            <a:spAutoFit/>
          </a:bodyPr>
          <a:lstStyle/>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Assured</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Compliance</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Assessment </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Solution </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(ACAS)</a:t>
            </a:r>
            <a:endParaRPr lang="en-US"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0" name="Google Shape;689;p18">
            <a:extLst>
              <a:ext uri="{FF2B5EF4-FFF2-40B4-BE49-F238E27FC236}">
                <a16:creationId xmlns:a16="http://schemas.microsoft.com/office/drawing/2014/main" id="{B5F8A2EC-360E-43CC-B202-754D434206F2}"/>
              </a:ext>
            </a:extLst>
          </p:cNvPr>
          <p:cNvSpPr/>
          <p:nvPr/>
        </p:nvSpPr>
        <p:spPr>
          <a:xfrm rot="10800000">
            <a:off x="6047542" y="3591940"/>
            <a:ext cx="304800" cy="762000"/>
          </a:xfrm>
          <a:prstGeom prst="rightArrow">
            <a:avLst>
              <a:gd name="adj1" fmla="val 50000"/>
              <a:gd name="adj2" fmla="val 50000"/>
            </a:avLst>
          </a:prstGeom>
          <a:solidFill>
            <a:srgbClr val="FF0000"/>
          </a:solidFill>
          <a:ln w="9525" cap="flat" cmpd="sng">
            <a:solidFill>
              <a:srgbClr val="FF0000"/>
            </a:solidFill>
            <a:prstDash val="solid"/>
            <a:miter lim="800000"/>
            <a:headEnd type="none" w="sm" len="sm"/>
            <a:tailEnd type="none" w="sm" len="sm"/>
          </a:ln>
          <a:effectLst>
            <a:outerShdw blurRad="50800" dist="38100" dir="16200000"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sp>
        <p:nvSpPr>
          <p:cNvPr id="793" name="Google Shape;793;p23"/>
          <p:cNvSpPr txBox="1">
            <a:spLocks noGrp="1"/>
          </p:cNvSpPr>
          <p:nvPr>
            <p:ph type="body" idx="1"/>
          </p:nvPr>
        </p:nvSpPr>
        <p:spPr>
          <a:xfrm>
            <a:off x="171450" y="914400"/>
            <a:ext cx="8645525" cy="5943600"/>
          </a:xfrm>
          <a:prstGeom prst="rect">
            <a:avLst/>
          </a:prstGeom>
          <a:noFill/>
          <a:ln>
            <a:noFill/>
          </a:ln>
        </p:spPr>
        <p:txBody>
          <a:bodyPr spcFirstLastPara="1" wrap="square" lIns="91425" tIns="45700" rIns="91425" bIns="45700" anchor="t" anchorCtr="0">
            <a:noAutofit/>
          </a:bodyPr>
          <a:lstStyle/>
          <a:p>
            <a:pPr marL="342900" lvl="0" indent="-342900" algn="l" rtl="0">
              <a:spcBef>
                <a:spcPts val="480"/>
              </a:spcBef>
              <a:spcAft>
                <a:spcPts val="0"/>
              </a:spcAft>
              <a:buSzPts val="1440"/>
              <a:buChar char="■"/>
            </a:pPr>
            <a:r>
              <a:rPr lang="en-US" sz="2200" dirty="0"/>
              <a:t>SCC is a STIG scanning software that validates configuration - automates assessment of STIG compliance</a:t>
            </a:r>
          </a:p>
          <a:p>
            <a:pPr marL="342900" lvl="0" indent="-342900" algn="l" rtl="0">
              <a:spcBef>
                <a:spcPts val="480"/>
              </a:spcBef>
              <a:spcAft>
                <a:spcPts val="0"/>
              </a:spcAft>
              <a:buSzPts val="1440"/>
              <a:buChar char="■"/>
            </a:pPr>
            <a:r>
              <a:rPr lang="en-US" sz="2200" dirty="0"/>
              <a:t>  </a:t>
            </a:r>
          </a:p>
          <a:p>
            <a:pPr marL="342900" lvl="0" indent="-342900" algn="l" rtl="0">
              <a:spcBef>
                <a:spcPts val="480"/>
              </a:spcBef>
              <a:spcAft>
                <a:spcPts val="0"/>
              </a:spcAft>
              <a:buSzPts val="1440"/>
              <a:buChar char="■"/>
            </a:pPr>
            <a:r>
              <a:rPr lang="en-US" sz="2200" dirty="0">
                <a:solidFill>
                  <a:srgbClr val="000000"/>
                </a:solidFill>
                <a:latin typeface="Arial" panose="020B0604020202020204" pitchFamily="34" charset="0"/>
              </a:rPr>
              <a:t>DISA maintains the authoritative download of SCC, and starting with SCC 5.4, no longer requires a CAC to download</a:t>
            </a:r>
          </a:p>
          <a:p>
            <a:pPr marL="342900" lvl="0" indent="-342900" algn="l" rtl="0">
              <a:spcBef>
                <a:spcPts val="480"/>
              </a:spcBef>
              <a:spcAft>
                <a:spcPts val="0"/>
              </a:spcAft>
              <a:buSzPts val="1440"/>
              <a:buChar char="■"/>
            </a:pPr>
            <a:endParaRPr sz="2200" dirty="0"/>
          </a:p>
          <a:p>
            <a:r>
              <a:rPr lang="en-US" sz="2200" dirty="0"/>
              <a:t>DISA provides the standard SCAP benchmark files that include rules that can be verified automatically</a:t>
            </a:r>
          </a:p>
          <a:p>
            <a:pPr lvl="1"/>
            <a:r>
              <a:rPr lang="en-US" sz="2200" dirty="0">
                <a:hlinkClick r:id="rId3"/>
              </a:rPr>
              <a:t>https://public.cyber.mil/stigs/scap</a:t>
            </a:r>
            <a:endParaRPr lang="en-US" sz="2200" dirty="0"/>
          </a:p>
          <a:p>
            <a:pPr lvl="1"/>
            <a:endParaRPr lang="en-US" sz="2200" dirty="0"/>
          </a:p>
          <a:p>
            <a:r>
              <a:rPr lang="en-US" sz="2200" dirty="0"/>
              <a:t>Naval Information Warfare Center includes enhanced content that allows you to answer manual questions and create the STIG checklist file right from the SCC application.</a:t>
            </a:r>
          </a:p>
          <a:p>
            <a:pPr lvl="1"/>
            <a:r>
              <a:rPr lang="en-US" sz="2200" dirty="0">
                <a:hlinkClick r:id="rId4"/>
              </a:rPr>
              <a:t>https://niwcatlantic.navy.mil/scap/scap-content-repository/</a:t>
            </a:r>
            <a:endParaRPr lang="en-US" sz="2200" dirty="0"/>
          </a:p>
          <a:p>
            <a:pPr lvl="0"/>
            <a:endParaRPr lang="en-US" dirty="0"/>
          </a:p>
        </p:txBody>
      </p:sp>
      <p:sp>
        <p:nvSpPr>
          <p:cNvPr id="794" name="Google Shape;794;p23"/>
          <p:cNvSpPr txBox="1">
            <a:spLocks noGrp="1"/>
          </p:cNvSpPr>
          <p:nvPr>
            <p:ph type="title"/>
          </p:nvPr>
        </p:nvSpPr>
        <p:spPr>
          <a:xfrm>
            <a:off x="1219200" y="-9144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SCAP Compliance Checker (SCC)</a:t>
            </a:r>
            <a:endParaRPr dirty="0"/>
          </a:p>
        </p:txBody>
      </p:sp>
      <p:pic>
        <p:nvPicPr>
          <p:cNvPr id="795" name="Google Shape;795;p23"/>
          <p:cNvPicPr preferRelativeResize="0"/>
          <p:nvPr/>
        </p:nvPicPr>
        <p:blipFill rotWithShape="1">
          <a:blip r:embed="rId5">
            <a:alphaModFix/>
          </a:blip>
          <a:srcRect l="30833" t="27036" r="43749" b="24815"/>
          <a:stretch/>
        </p:blipFill>
        <p:spPr>
          <a:xfrm>
            <a:off x="7213599" y="3623733"/>
            <a:ext cx="1106312" cy="1207911"/>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sp>
        <p:nvSpPr>
          <p:cNvPr id="802" name="Google Shape;802;p2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Security Configuration Tools</a:t>
            </a:r>
            <a:endParaRPr dirty="0"/>
          </a:p>
        </p:txBody>
      </p:sp>
      <p:sp>
        <p:nvSpPr>
          <p:cNvPr id="803" name="Google Shape;803;p24"/>
          <p:cNvSpPr txBox="1"/>
          <p:nvPr/>
        </p:nvSpPr>
        <p:spPr>
          <a:xfrm>
            <a:off x="6444081" y="3242574"/>
            <a:ext cx="2362200" cy="31392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dirty="0">
                <a:solidFill>
                  <a:schemeClr val="dk1"/>
                </a:solidFill>
                <a:latin typeface="Tahoma"/>
                <a:ea typeface="Tahoma"/>
                <a:cs typeface="Tahoma"/>
                <a:sym typeface="Tahoma"/>
              </a:rPr>
              <a:t>Second of two major automated tools that you need to know:</a:t>
            </a:r>
            <a:endParaRPr dirty="0"/>
          </a:p>
          <a:p>
            <a:pPr marL="342900" marR="0" lvl="0" indent="-342900" algn="l" rtl="0">
              <a:spcBef>
                <a:spcPts val="0"/>
              </a:spcBef>
              <a:spcAft>
                <a:spcPts val="0"/>
              </a:spcAft>
              <a:buClr>
                <a:schemeClr val="dk1"/>
              </a:buClr>
              <a:buSzPts val="1800"/>
              <a:buFont typeface="Tahoma"/>
              <a:buAutoNum type="arabicPeriod"/>
            </a:pPr>
            <a:endParaRPr lang="en-US" sz="1800" b="0" i="0" u="none" strike="noStrike" cap="none" dirty="0">
              <a:solidFill>
                <a:schemeClr val="dk1"/>
              </a:solidFill>
              <a:latin typeface="Tahoma"/>
              <a:ea typeface="Tahoma"/>
              <a:cs typeface="Tahoma"/>
              <a:sym typeface="Tahoma"/>
            </a:endParaRPr>
          </a:p>
          <a:p>
            <a:pPr marR="0" lvl="0" algn="ctr" rtl="0">
              <a:spcBef>
                <a:spcPts val="0"/>
              </a:spcBef>
              <a:spcAft>
                <a:spcPts val="0"/>
              </a:spcAft>
              <a:buClr>
                <a:schemeClr val="dk1"/>
              </a:buClr>
              <a:buSzPts val="1800"/>
            </a:pPr>
            <a:r>
              <a:rPr lang="en-US" sz="1800" b="0" i="0" u="none" strike="noStrike" cap="none" dirty="0">
                <a:solidFill>
                  <a:schemeClr val="dk1"/>
                </a:solidFill>
                <a:latin typeface="Tahoma"/>
                <a:ea typeface="Tahoma"/>
                <a:cs typeface="Tahoma"/>
                <a:sym typeface="Tahoma"/>
              </a:rPr>
              <a:t>DISA Assured Compliance Assessment Solution (ACAS) standard vulnerability scanner</a:t>
            </a:r>
            <a:endParaRPr sz="1200" b="0" i="0" u="none" strike="noStrike" cap="none" dirty="0">
              <a:solidFill>
                <a:schemeClr val="dk1"/>
              </a:solidFill>
              <a:latin typeface="Tahoma"/>
              <a:ea typeface="Tahoma"/>
              <a:cs typeface="Tahoma"/>
              <a:sym typeface="Tahoma"/>
            </a:endParaRPr>
          </a:p>
          <a:p>
            <a:pPr marL="0" marR="0" lvl="0" indent="0" algn="l" rtl="0">
              <a:spcBef>
                <a:spcPts val="0"/>
              </a:spcBef>
              <a:spcAft>
                <a:spcPts val="0"/>
              </a:spcAft>
              <a:buNone/>
            </a:pPr>
            <a:endParaRPr sz="1800" b="0" i="0" u="none" strike="noStrike" cap="none" dirty="0">
              <a:solidFill>
                <a:schemeClr val="dk1"/>
              </a:solidFill>
              <a:latin typeface="Tahoma"/>
              <a:ea typeface="Tahoma"/>
              <a:cs typeface="Tahoma"/>
              <a:sym typeface="Tahoma"/>
            </a:endParaRPr>
          </a:p>
          <a:p>
            <a:pPr marL="342900" marR="0" lvl="0" indent="-228600" algn="l" rtl="0">
              <a:spcBef>
                <a:spcPts val="0"/>
              </a:spcBef>
              <a:spcAft>
                <a:spcPts val="0"/>
              </a:spcAft>
              <a:buClr>
                <a:schemeClr val="dk1"/>
              </a:buClr>
              <a:buSzPts val="1800"/>
              <a:buFont typeface="Tahoma"/>
              <a:buNone/>
            </a:pPr>
            <a:endParaRPr sz="1800" b="0" i="0" u="none" strike="noStrike" cap="none" dirty="0">
              <a:solidFill>
                <a:schemeClr val="dk1"/>
              </a:solidFill>
              <a:latin typeface="Tahoma"/>
              <a:ea typeface="Tahoma"/>
              <a:cs typeface="Tahoma"/>
              <a:sym typeface="Tahoma"/>
            </a:endParaRPr>
          </a:p>
        </p:txBody>
      </p:sp>
      <p:sp>
        <p:nvSpPr>
          <p:cNvPr id="827" name="Google Shape;827;p24"/>
          <p:cNvSpPr/>
          <p:nvPr/>
        </p:nvSpPr>
        <p:spPr>
          <a:xfrm>
            <a:off x="1940030" y="5464947"/>
            <a:ext cx="304800" cy="762000"/>
          </a:xfrm>
          <a:prstGeom prst="rightArrow">
            <a:avLst>
              <a:gd name="adj1" fmla="val 50000"/>
              <a:gd name="adj2" fmla="val 50000"/>
            </a:avLst>
          </a:prstGeom>
          <a:solidFill>
            <a:srgbClr val="FF0000"/>
          </a:solidFill>
          <a:ln w="9525" cap="flat" cmpd="sng">
            <a:solidFill>
              <a:srgbClr val="FF0000"/>
            </a:solidFill>
            <a:prstDash val="solid"/>
            <a:miter lim="800000"/>
            <a:headEnd type="none" w="sm" len="sm"/>
            <a:tailEnd type="none" w="sm" len="sm"/>
          </a:ln>
          <a:effectLst>
            <a:outerShdw blurRad="50800" dist="38100" dir="16200000"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400" b="0" i="0" u="none" strike="noStrike" cap="none">
              <a:solidFill>
                <a:schemeClr val="dk1"/>
              </a:solidFill>
              <a:latin typeface="Tahoma"/>
              <a:ea typeface="Tahoma"/>
              <a:cs typeface="Tahoma"/>
              <a:sym typeface="Tahoma"/>
            </a:endParaRPr>
          </a:p>
        </p:txBody>
      </p:sp>
      <p:grpSp>
        <p:nvGrpSpPr>
          <p:cNvPr id="28" name="Google Shape;666;p18">
            <a:extLst>
              <a:ext uri="{FF2B5EF4-FFF2-40B4-BE49-F238E27FC236}">
                <a16:creationId xmlns:a16="http://schemas.microsoft.com/office/drawing/2014/main" id="{42885DC0-40DF-45E6-ADDB-F445B8EE9BF5}"/>
              </a:ext>
            </a:extLst>
          </p:cNvPr>
          <p:cNvGrpSpPr/>
          <p:nvPr/>
        </p:nvGrpSpPr>
        <p:grpSpPr>
          <a:xfrm>
            <a:off x="311426" y="1028356"/>
            <a:ext cx="5605424" cy="5611778"/>
            <a:chOff x="1439294" y="23053"/>
            <a:chExt cx="5605424" cy="5611778"/>
          </a:xfrm>
        </p:grpSpPr>
        <p:sp>
          <p:nvSpPr>
            <p:cNvPr id="29" name="Google Shape;667;p18">
              <a:extLst>
                <a:ext uri="{FF2B5EF4-FFF2-40B4-BE49-F238E27FC236}">
                  <a16:creationId xmlns:a16="http://schemas.microsoft.com/office/drawing/2014/main" id="{69EDE36E-A655-4CD7-9865-355E5A2C179D}"/>
                </a:ext>
              </a:extLst>
            </p:cNvPr>
            <p:cNvSpPr/>
            <p:nvPr/>
          </p:nvSpPr>
          <p:spPr>
            <a:xfrm>
              <a:off x="3291285" y="1969295"/>
              <a:ext cx="1900235" cy="1829854"/>
            </a:xfrm>
            <a:prstGeom prst="ellipse">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68;p18">
              <a:extLst>
                <a:ext uri="{FF2B5EF4-FFF2-40B4-BE49-F238E27FC236}">
                  <a16:creationId xmlns:a16="http://schemas.microsoft.com/office/drawing/2014/main" id="{8B0C0667-54D6-4A7F-9A06-7CA1C84D0436}"/>
                </a:ext>
              </a:extLst>
            </p:cNvPr>
            <p:cNvSpPr txBox="1"/>
            <p:nvPr/>
          </p:nvSpPr>
          <p:spPr>
            <a:xfrm>
              <a:off x="3569568" y="2237271"/>
              <a:ext cx="1343669" cy="1293902"/>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lt1"/>
                </a:buClr>
                <a:buSzPts val="1500"/>
                <a:buFont typeface="Tahoma"/>
                <a:buNone/>
              </a:pPr>
              <a:r>
                <a:rPr lang="en-US" sz="1500" b="0" i="0" u="none" strike="noStrike" cap="none">
                  <a:solidFill>
                    <a:schemeClr val="lt1"/>
                  </a:solidFill>
                  <a:latin typeface="Tahoma"/>
                  <a:ea typeface="Tahoma"/>
                  <a:cs typeface="Tahoma"/>
                  <a:sym typeface="Tahoma"/>
                </a:rPr>
                <a:t>Standardization</a:t>
              </a:r>
              <a:r>
                <a:rPr lang="en-US" sz="1600" b="0" i="0" u="none" strike="noStrike" cap="none">
                  <a:solidFill>
                    <a:schemeClr val="lt1"/>
                  </a:solidFill>
                  <a:latin typeface="Tahoma"/>
                  <a:ea typeface="Tahoma"/>
                  <a:cs typeface="Tahoma"/>
                  <a:sym typeface="Tahoma"/>
                </a:rPr>
                <a:t> &amp; Automation</a:t>
              </a:r>
              <a:endParaRPr/>
            </a:p>
          </p:txBody>
        </p:sp>
        <p:sp>
          <p:nvSpPr>
            <p:cNvPr id="31" name="Google Shape;669;p18">
              <a:extLst>
                <a:ext uri="{FF2B5EF4-FFF2-40B4-BE49-F238E27FC236}">
                  <a16:creationId xmlns:a16="http://schemas.microsoft.com/office/drawing/2014/main" id="{FEF15721-0EE7-4098-9BA3-E0CA0E968FDA}"/>
                </a:ext>
              </a:extLst>
            </p:cNvPr>
            <p:cNvSpPr/>
            <p:nvPr/>
          </p:nvSpPr>
          <p:spPr>
            <a:xfrm rot="-5400000">
              <a:off x="4062469" y="1773509"/>
              <a:ext cx="357867"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70;p18">
              <a:extLst>
                <a:ext uri="{FF2B5EF4-FFF2-40B4-BE49-F238E27FC236}">
                  <a16:creationId xmlns:a16="http://schemas.microsoft.com/office/drawing/2014/main" id="{67FF8D54-1879-495C-B4A3-8994F90B1C94}"/>
                </a:ext>
              </a:extLst>
            </p:cNvPr>
            <p:cNvSpPr txBox="1"/>
            <p:nvPr/>
          </p:nvSpPr>
          <p:spPr>
            <a:xfrm rot="-5400000">
              <a:off x="4232456" y="1781415"/>
              <a:ext cx="17893" cy="1789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33" name="Google Shape;671;p18">
              <a:extLst>
                <a:ext uri="{FF2B5EF4-FFF2-40B4-BE49-F238E27FC236}">
                  <a16:creationId xmlns:a16="http://schemas.microsoft.com/office/drawing/2014/main" id="{BEF0EB2D-9BDB-4C06-98A6-4D76A0C540BD}"/>
                </a:ext>
              </a:extLst>
            </p:cNvPr>
            <p:cNvSpPr/>
            <p:nvPr/>
          </p:nvSpPr>
          <p:spPr>
            <a:xfrm>
              <a:off x="3447215" y="23053"/>
              <a:ext cx="1588374" cy="1588374"/>
            </a:xfrm>
            <a:prstGeom prst="ellipse">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72;p18">
              <a:extLst>
                <a:ext uri="{FF2B5EF4-FFF2-40B4-BE49-F238E27FC236}">
                  <a16:creationId xmlns:a16="http://schemas.microsoft.com/office/drawing/2014/main" id="{FC69067E-7653-47C8-84BD-026B13E792C2}"/>
                </a:ext>
              </a:extLst>
            </p:cNvPr>
            <p:cNvSpPr txBox="1"/>
            <p:nvPr/>
          </p:nvSpPr>
          <p:spPr>
            <a:xfrm>
              <a:off x="3679827" y="255665"/>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DISA </a:t>
              </a:r>
              <a:endParaRPr dirty="0"/>
            </a:p>
            <a:p>
              <a:pPr marL="0" marR="0" lvl="0" indent="0" algn="ctr" rtl="0">
                <a:lnSpc>
                  <a:spcPct val="90000"/>
                </a:lnSpc>
                <a:spcBef>
                  <a:spcPts val="56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STIGs</a:t>
              </a:r>
              <a:endParaRPr dirty="0"/>
            </a:p>
            <a:p>
              <a:pPr marL="0" marR="0" lvl="0" indent="0" algn="ctr" rtl="0">
                <a:lnSpc>
                  <a:spcPct val="90000"/>
                </a:lnSpc>
                <a:spcBef>
                  <a:spcPts val="56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SRGs</a:t>
              </a:r>
              <a:endParaRPr dirty="0"/>
            </a:p>
          </p:txBody>
        </p:sp>
        <p:sp>
          <p:nvSpPr>
            <p:cNvPr id="35" name="Google Shape;673;p18">
              <a:extLst>
                <a:ext uri="{FF2B5EF4-FFF2-40B4-BE49-F238E27FC236}">
                  <a16:creationId xmlns:a16="http://schemas.microsoft.com/office/drawing/2014/main" id="{482D9005-E0C1-4198-93C3-31C70639FDF8}"/>
                </a:ext>
              </a:extLst>
            </p:cNvPr>
            <p:cNvSpPr/>
            <p:nvPr/>
          </p:nvSpPr>
          <p:spPr>
            <a:xfrm>
              <a:off x="5191520" y="2665351"/>
              <a:ext cx="326214"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74;p18">
              <a:extLst>
                <a:ext uri="{FF2B5EF4-FFF2-40B4-BE49-F238E27FC236}">
                  <a16:creationId xmlns:a16="http://schemas.microsoft.com/office/drawing/2014/main" id="{780F96DC-23B5-4251-BB70-3D133E1D867E}"/>
                </a:ext>
              </a:extLst>
            </p:cNvPr>
            <p:cNvSpPr txBox="1"/>
            <p:nvPr/>
          </p:nvSpPr>
          <p:spPr>
            <a:xfrm rot="-1080000">
              <a:off x="5288623" y="2533155"/>
              <a:ext cx="16310" cy="16310"/>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37" name="Google Shape;678;p18">
              <a:extLst>
                <a:ext uri="{FF2B5EF4-FFF2-40B4-BE49-F238E27FC236}">
                  <a16:creationId xmlns:a16="http://schemas.microsoft.com/office/drawing/2014/main" id="{44DF6E39-8BAE-49D3-8C62-1F947A74820A}"/>
                </a:ext>
              </a:extLst>
            </p:cNvPr>
            <p:cNvSpPr txBox="1"/>
            <p:nvPr/>
          </p:nvSpPr>
          <p:spPr>
            <a:xfrm rot="3240000">
              <a:off x="4879146" y="3765259"/>
              <a:ext cx="17307" cy="1730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38" name="Google Shape;679;p18">
              <a:extLst>
                <a:ext uri="{FF2B5EF4-FFF2-40B4-BE49-F238E27FC236}">
                  <a16:creationId xmlns:a16="http://schemas.microsoft.com/office/drawing/2014/main" id="{64F39B77-0353-4887-A617-A5B9E4494F36}"/>
                </a:ext>
              </a:extLst>
            </p:cNvPr>
            <p:cNvSpPr/>
            <p:nvPr/>
          </p:nvSpPr>
          <p:spPr>
            <a:xfrm>
              <a:off x="5456344" y="2090035"/>
              <a:ext cx="1588374" cy="1588374"/>
            </a:xfrm>
            <a:prstGeom prst="ellipse">
              <a:avLst/>
            </a:prstGeom>
            <a:solidFill>
              <a:srgbClr val="5DAEA5"/>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80;p18">
              <a:extLst>
                <a:ext uri="{FF2B5EF4-FFF2-40B4-BE49-F238E27FC236}">
                  <a16:creationId xmlns:a16="http://schemas.microsoft.com/office/drawing/2014/main" id="{C117C00F-BAE5-4405-B76A-C6BFDA79AF89}"/>
                </a:ext>
              </a:extLst>
            </p:cNvPr>
            <p:cNvSpPr txBox="1"/>
            <p:nvPr/>
          </p:nvSpPr>
          <p:spPr>
            <a:xfrm>
              <a:off x="4894769" y="3994871"/>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SCAP Compliance Checker (SCC)</a:t>
              </a:r>
              <a:endParaRPr dirty="0"/>
            </a:p>
          </p:txBody>
        </p:sp>
        <p:sp>
          <p:nvSpPr>
            <p:cNvPr id="40" name="Google Shape;681;p18">
              <a:extLst>
                <a:ext uri="{FF2B5EF4-FFF2-40B4-BE49-F238E27FC236}">
                  <a16:creationId xmlns:a16="http://schemas.microsoft.com/office/drawing/2014/main" id="{4DB81D4F-9437-4390-A0F6-35A7CD2E01E7}"/>
                </a:ext>
              </a:extLst>
            </p:cNvPr>
            <p:cNvSpPr/>
            <p:nvPr/>
          </p:nvSpPr>
          <p:spPr>
            <a:xfrm rot="5400000" flipV="1">
              <a:off x="4114353" y="3907445"/>
              <a:ext cx="286309" cy="55253"/>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682;p18">
              <a:extLst>
                <a:ext uri="{FF2B5EF4-FFF2-40B4-BE49-F238E27FC236}">
                  <a16:creationId xmlns:a16="http://schemas.microsoft.com/office/drawing/2014/main" id="{336F3BB5-9E41-48D6-A23A-637C48CC1D62}"/>
                </a:ext>
              </a:extLst>
            </p:cNvPr>
            <p:cNvSpPr txBox="1"/>
            <p:nvPr/>
          </p:nvSpPr>
          <p:spPr>
            <a:xfrm rot="-3240000">
              <a:off x="3586351" y="3765259"/>
              <a:ext cx="17307" cy="1730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42" name="Google Shape;683;p18">
              <a:extLst>
                <a:ext uri="{FF2B5EF4-FFF2-40B4-BE49-F238E27FC236}">
                  <a16:creationId xmlns:a16="http://schemas.microsoft.com/office/drawing/2014/main" id="{28230C66-3331-4A2B-8778-4EEF6CD4D076}"/>
                </a:ext>
              </a:extLst>
            </p:cNvPr>
            <p:cNvSpPr/>
            <p:nvPr/>
          </p:nvSpPr>
          <p:spPr>
            <a:xfrm>
              <a:off x="3525115" y="4046457"/>
              <a:ext cx="1588374" cy="1588374"/>
            </a:xfrm>
            <a:prstGeom prst="ellipse">
              <a:avLst/>
            </a:prstGeom>
            <a:solidFill>
              <a:srgbClr val="6078A8"/>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685;p18">
              <a:extLst>
                <a:ext uri="{FF2B5EF4-FFF2-40B4-BE49-F238E27FC236}">
                  <a16:creationId xmlns:a16="http://schemas.microsoft.com/office/drawing/2014/main" id="{8929D6C6-8D7B-44C0-B91F-54185A549755}"/>
                </a:ext>
              </a:extLst>
            </p:cNvPr>
            <p:cNvSpPr/>
            <p:nvPr/>
          </p:nvSpPr>
          <p:spPr>
            <a:xfrm rot="10800000">
              <a:off x="2981010" y="2759435"/>
              <a:ext cx="326214"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686;p18">
              <a:extLst>
                <a:ext uri="{FF2B5EF4-FFF2-40B4-BE49-F238E27FC236}">
                  <a16:creationId xmlns:a16="http://schemas.microsoft.com/office/drawing/2014/main" id="{0E2B6046-34DB-41CB-96D0-471001D56C48}"/>
                </a:ext>
              </a:extLst>
            </p:cNvPr>
            <p:cNvSpPr txBox="1"/>
            <p:nvPr/>
          </p:nvSpPr>
          <p:spPr>
            <a:xfrm rot="1080000">
              <a:off x="3177871" y="2533155"/>
              <a:ext cx="16310" cy="16310"/>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46" name="Google Shape;687;p18">
              <a:extLst>
                <a:ext uri="{FF2B5EF4-FFF2-40B4-BE49-F238E27FC236}">
                  <a16:creationId xmlns:a16="http://schemas.microsoft.com/office/drawing/2014/main" id="{012545CB-F6D7-4951-BC74-32A4E735333B}"/>
                </a:ext>
              </a:extLst>
            </p:cNvPr>
            <p:cNvSpPr/>
            <p:nvPr/>
          </p:nvSpPr>
          <p:spPr>
            <a:xfrm>
              <a:off x="1439294" y="2173451"/>
              <a:ext cx="1588374" cy="1588374"/>
            </a:xfrm>
            <a:prstGeom prst="ellipse">
              <a:avLst/>
            </a:prstGeom>
            <a:solidFill>
              <a:srgbClr val="7F63A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688;p18">
              <a:extLst>
                <a:ext uri="{FF2B5EF4-FFF2-40B4-BE49-F238E27FC236}">
                  <a16:creationId xmlns:a16="http://schemas.microsoft.com/office/drawing/2014/main" id="{8015023A-1813-4FDF-8F5C-19ABA763A049}"/>
                </a:ext>
              </a:extLst>
            </p:cNvPr>
            <p:cNvSpPr txBox="1"/>
            <p:nvPr/>
          </p:nvSpPr>
          <p:spPr>
            <a:xfrm>
              <a:off x="1660615" y="2389172"/>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Center for Internet Security (CIS) and CIS-CAT Tool</a:t>
              </a:r>
              <a:endParaRPr dirty="0"/>
            </a:p>
          </p:txBody>
        </p:sp>
      </p:grpSp>
      <p:sp>
        <p:nvSpPr>
          <p:cNvPr id="48" name="TextBox 47">
            <a:extLst>
              <a:ext uri="{FF2B5EF4-FFF2-40B4-BE49-F238E27FC236}">
                <a16:creationId xmlns:a16="http://schemas.microsoft.com/office/drawing/2014/main" id="{584DA9DE-9A83-4F4A-9AB4-108DCAFF974F}"/>
              </a:ext>
            </a:extLst>
          </p:cNvPr>
          <p:cNvSpPr txBox="1"/>
          <p:nvPr/>
        </p:nvSpPr>
        <p:spPr>
          <a:xfrm>
            <a:off x="4611569" y="3362877"/>
            <a:ext cx="1144596" cy="984885"/>
          </a:xfrm>
          <a:prstGeom prst="rect">
            <a:avLst/>
          </a:prstGeom>
          <a:noFill/>
        </p:spPr>
        <p:txBody>
          <a:bodyPr wrap="square">
            <a:spAutoFit/>
          </a:bodyPr>
          <a:lstStyle/>
          <a:p>
            <a:pPr lvl="0"/>
            <a:r>
              <a:rPr 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SCAP</a:t>
            </a:r>
            <a:r>
              <a:rPr lang="en-US" sz="1400" dirty="0">
                <a:solidFill>
                  <a:schemeClr val="bg1"/>
                </a:solidFill>
              </a:rPr>
              <a:t> </a:t>
            </a:r>
          </a:p>
          <a:p>
            <a:pPr lvl="0"/>
            <a:r>
              <a:rPr lang="en-US" sz="1400" dirty="0">
                <a:solidFill>
                  <a:schemeClr val="bg1"/>
                </a:solidFill>
              </a:rPr>
              <a:t>Compliance Checker </a:t>
            </a:r>
          </a:p>
          <a:p>
            <a:pPr lvl="0"/>
            <a:r>
              <a:rPr lang="en-US" sz="1400" dirty="0">
                <a:solidFill>
                  <a:schemeClr val="bg1"/>
                </a:solidFill>
              </a:rPr>
              <a:t>(SCC)</a:t>
            </a:r>
          </a:p>
        </p:txBody>
      </p:sp>
      <p:sp>
        <p:nvSpPr>
          <p:cNvPr id="49" name="TextBox 48">
            <a:extLst>
              <a:ext uri="{FF2B5EF4-FFF2-40B4-BE49-F238E27FC236}">
                <a16:creationId xmlns:a16="http://schemas.microsoft.com/office/drawing/2014/main" id="{DB68208C-384C-489C-AE17-A360AA8D77FC}"/>
              </a:ext>
            </a:extLst>
          </p:cNvPr>
          <p:cNvSpPr txBox="1"/>
          <p:nvPr/>
        </p:nvSpPr>
        <p:spPr>
          <a:xfrm>
            <a:off x="2646286" y="5200112"/>
            <a:ext cx="1312830" cy="1323439"/>
          </a:xfrm>
          <a:prstGeom prst="rect">
            <a:avLst/>
          </a:prstGeom>
          <a:noFill/>
        </p:spPr>
        <p:txBody>
          <a:bodyPr wrap="square">
            <a:spAutoFit/>
          </a:bodyPr>
          <a:lstStyle/>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Assured</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Compliance</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Assessment </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Solution </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(ACAS)</a:t>
            </a:r>
            <a:endParaRPr lang="en-US"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32"/>
        <p:cNvGrpSpPr/>
        <p:nvPr/>
      </p:nvGrpSpPr>
      <p:grpSpPr>
        <a:xfrm>
          <a:off x="0" y="0"/>
          <a:ext cx="0" cy="0"/>
          <a:chOff x="0" y="0"/>
          <a:chExt cx="0" cy="0"/>
        </a:xfrm>
      </p:grpSpPr>
      <p:sp>
        <p:nvSpPr>
          <p:cNvPr id="833" name="Google Shape;833;p25"/>
          <p:cNvSpPr txBox="1">
            <a:spLocks noGrp="1"/>
          </p:cNvSpPr>
          <p:nvPr>
            <p:ph type="body" idx="1"/>
          </p:nvPr>
        </p:nvSpPr>
        <p:spPr>
          <a:xfrm>
            <a:off x="327025" y="1143000"/>
            <a:ext cx="6149975" cy="5715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sz="1600" dirty="0"/>
              <a:t>NESSUS Security Center: Central console for vulnerability and compliance scanning.</a:t>
            </a:r>
          </a:p>
          <a:p>
            <a:pPr marL="0" lvl="0" indent="0" algn="l" rtl="0">
              <a:spcBef>
                <a:spcPts val="0"/>
              </a:spcBef>
              <a:spcAft>
                <a:spcPts val="0"/>
              </a:spcAft>
              <a:buSzPts val="1200"/>
              <a:buNone/>
            </a:pPr>
            <a:endParaRPr sz="1600" dirty="0"/>
          </a:p>
          <a:p>
            <a:pPr marL="342900" lvl="0" indent="-342900" algn="l" rtl="0">
              <a:spcBef>
                <a:spcPts val="400"/>
              </a:spcBef>
              <a:spcAft>
                <a:spcPts val="0"/>
              </a:spcAft>
              <a:buSzPts val="1200"/>
              <a:buChar char="■"/>
            </a:pPr>
            <a:r>
              <a:rPr lang="en-US" sz="1600" dirty="0"/>
              <a:t>NESSUS User Interface: A fully capable scanner covers a breadth of checks, including unique Common Vulnerabilities and Exposures (CVEs), and successfully operates across different environments.</a:t>
            </a:r>
          </a:p>
          <a:p>
            <a:pPr marL="457200" lvl="1" indent="0" algn="l" rtl="0">
              <a:spcBef>
                <a:spcPts val="360"/>
              </a:spcBef>
              <a:spcAft>
                <a:spcPts val="0"/>
              </a:spcAft>
              <a:buSzPts val="990"/>
              <a:buNone/>
            </a:pPr>
            <a:endParaRPr lang="en-US" sz="1600" dirty="0"/>
          </a:p>
          <a:p>
            <a:pPr marL="285750" indent="-285750">
              <a:spcBef>
                <a:spcPts val="360"/>
              </a:spcBef>
              <a:buSzPct val="75000"/>
            </a:pPr>
            <a:r>
              <a:rPr lang="en-US" sz="1600" dirty="0"/>
              <a:t>Tenable’s Unified Security Monitoring platform is the U.S. Defense Information Systems Agency (DISA) vulnerability management solution deployed DoD-wide as the </a:t>
            </a:r>
            <a:r>
              <a:rPr lang="en-US" sz="1600" b="1" dirty="0"/>
              <a:t>Assured Compliance Assessment Solution (ACAS). </a:t>
            </a:r>
          </a:p>
          <a:p>
            <a:pPr marL="0" indent="0">
              <a:spcBef>
                <a:spcPts val="360"/>
              </a:spcBef>
              <a:buSzPct val="75000"/>
              <a:buNone/>
            </a:pPr>
            <a:endParaRPr lang="en-US" sz="1600" b="1" dirty="0"/>
          </a:p>
          <a:p>
            <a:pPr marL="285750" indent="-285750">
              <a:spcBef>
                <a:spcPts val="360"/>
              </a:spcBef>
              <a:buSzPct val="75000"/>
            </a:pPr>
            <a:r>
              <a:rPr lang="en-US" sz="1600" dirty="0"/>
              <a:t>The ACAS Security Center central console automates and can scale to an organization’s vulnerability and compliance scanning infrastructure. It also can provide capabilities to allow for management, alerting, and reporting against vulnerability and compliance requirements.</a:t>
            </a:r>
          </a:p>
          <a:p>
            <a:pPr marL="0" lvl="0" indent="0" algn="l" rtl="0">
              <a:spcBef>
                <a:spcPts val="330"/>
              </a:spcBef>
              <a:spcAft>
                <a:spcPts val="0"/>
              </a:spcAft>
              <a:buNone/>
            </a:pPr>
            <a:endParaRPr lang="en-US" sz="1600" dirty="0"/>
          </a:p>
          <a:p>
            <a:pPr marL="342900" lvl="0" indent="-266700" algn="l" rtl="0">
              <a:spcBef>
                <a:spcPts val="400"/>
              </a:spcBef>
              <a:spcAft>
                <a:spcPts val="0"/>
              </a:spcAft>
              <a:buSzPts val="1200"/>
              <a:buNone/>
            </a:pPr>
            <a:endParaRPr dirty="0"/>
          </a:p>
        </p:txBody>
      </p:sp>
      <p:sp>
        <p:nvSpPr>
          <p:cNvPr id="834" name="Google Shape;834;p2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DISA Assured Compliance Assessment Solution (ACAS)</a:t>
            </a:r>
            <a:endParaRPr/>
          </a:p>
        </p:txBody>
      </p:sp>
      <p:pic>
        <p:nvPicPr>
          <p:cNvPr id="835" name="Google Shape;835;p25"/>
          <p:cNvPicPr preferRelativeResize="0"/>
          <p:nvPr/>
        </p:nvPicPr>
        <p:blipFill rotWithShape="1">
          <a:blip r:embed="rId3">
            <a:alphaModFix/>
          </a:blip>
          <a:srcRect l="23691" t="7407" r="54572" b="6666"/>
          <a:stretch/>
        </p:blipFill>
        <p:spPr>
          <a:xfrm>
            <a:off x="6835775" y="1143000"/>
            <a:ext cx="1981200" cy="4989513"/>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sp>
        <p:nvSpPr>
          <p:cNvPr id="802" name="Google Shape;802;p2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Security Configuration Tools</a:t>
            </a:r>
            <a:endParaRPr dirty="0"/>
          </a:p>
        </p:txBody>
      </p:sp>
      <p:sp>
        <p:nvSpPr>
          <p:cNvPr id="827" name="Google Shape;827;p24"/>
          <p:cNvSpPr/>
          <p:nvPr/>
        </p:nvSpPr>
        <p:spPr>
          <a:xfrm>
            <a:off x="45315" y="3585762"/>
            <a:ext cx="304800" cy="762000"/>
          </a:xfrm>
          <a:prstGeom prst="rightArrow">
            <a:avLst>
              <a:gd name="adj1" fmla="val 50000"/>
              <a:gd name="adj2" fmla="val 50000"/>
            </a:avLst>
          </a:prstGeom>
          <a:solidFill>
            <a:srgbClr val="FF0000"/>
          </a:solidFill>
          <a:ln w="9525" cap="flat" cmpd="sng">
            <a:solidFill>
              <a:srgbClr val="FF0000"/>
            </a:solidFill>
            <a:prstDash val="solid"/>
            <a:miter lim="800000"/>
            <a:headEnd type="none" w="sm" len="sm"/>
            <a:tailEnd type="none" w="sm" len="sm"/>
          </a:ln>
          <a:effectLst>
            <a:outerShdw blurRad="50800" dist="38100" dir="16200000"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400" b="0" i="0" u="none" strike="noStrike" cap="none">
              <a:solidFill>
                <a:schemeClr val="dk1"/>
              </a:solidFill>
              <a:latin typeface="Tahoma"/>
              <a:ea typeface="Tahoma"/>
              <a:cs typeface="Tahoma"/>
              <a:sym typeface="Tahoma"/>
            </a:endParaRPr>
          </a:p>
        </p:txBody>
      </p:sp>
      <p:grpSp>
        <p:nvGrpSpPr>
          <p:cNvPr id="28" name="Google Shape;666;p18">
            <a:extLst>
              <a:ext uri="{FF2B5EF4-FFF2-40B4-BE49-F238E27FC236}">
                <a16:creationId xmlns:a16="http://schemas.microsoft.com/office/drawing/2014/main" id="{42885DC0-40DF-45E6-ADDB-F445B8EE9BF5}"/>
              </a:ext>
            </a:extLst>
          </p:cNvPr>
          <p:cNvGrpSpPr/>
          <p:nvPr/>
        </p:nvGrpSpPr>
        <p:grpSpPr>
          <a:xfrm>
            <a:off x="311426" y="1028356"/>
            <a:ext cx="5605424" cy="5611778"/>
            <a:chOff x="1439294" y="23053"/>
            <a:chExt cx="5605424" cy="5611778"/>
          </a:xfrm>
        </p:grpSpPr>
        <p:sp>
          <p:nvSpPr>
            <p:cNvPr id="29" name="Google Shape;667;p18">
              <a:extLst>
                <a:ext uri="{FF2B5EF4-FFF2-40B4-BE49-F238E27FC236}">
                  <a16:creationId xmlns:a16="http://schemas.microsoft.com/office/drawing/2014/main" id="{69EDE36E-A655-4CD7-9865-355E5A2C179D}"/>
                </a:ext>
              </a:extLst>
            </p:cNvPr>
            <p:cNvSpPr/>
            <p:nvPr/>
          </p:nvSpPr>
          <p:spPr>
            <a:xfrm>
              <a:off x="3291285" y="1969295"/>
              <a:ext cx="1900235" cy="1829854"/>
            </a:xfrm>
            <a:prstGeom prst="ellipse">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68;p18">
              <a:extLst>
                <a:ext uri="{FF2B5EF4-FFF2-40B4-BE49-F238E27FC236}">
                  <a16:creationId xmlns:a16="http://schemas.microsoft.com/office/drawing/2014/main" id="{8B0C0667-54D6-4A7F-9A06-7CA1C84D0436}"/>
                </a:ext>
              </a:extLst>
            </p:cNvPr>
            <p:cNvSpPr txBox="1"/>
            <p:nvPr/>
          </p:nvSpPr>
          <p:spPr>
            <a:xfrm>
              <a:off x="3569568" y="2237271"/>
              <a:ext cx="1343669" cy="1293902"/>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lt1"/>
                </a:buClr>
                <a:buSzPts val="1500"/>
                <a:buFont typeface="Tahoma"/>
                <a:buNone/>
              </a:pPr>
              <a:r>
                <a:rPr lang="en-US" sz="1500" b="0" i="0" u="none" strike="noStrike" cap="none">
                  <a:solidFill>
                    <a:schemeClr val="lt1"/>
                  </a:solidFill>
                  <a:latin typeface="Tahoma"/>
                  <a:ea typeface="Tahoma"/>
                  <a:cs typeface="Tahoma"/>
                  <a:sym typeface="Tahoma"/>
                </a:rPr>
                <a:t>Standardization</a:t>
              </a:r>
              <a:r>
                <a:rPr lang="en-US" sz="1600" b="0" i="0" u="none" strike="noStrike" cap="none">
                  <a:solidFill>
                    <a:schemeClr val="lt1"/>
                  </a:solidFill>
                  <a:latin typeface="Tahoma"/>
                  <a:ea typeface="Tahoma"/>
                  <a:cs typeface="Tahoma"/>
                  <a:sym typeface="Tahoma"/>
                </a:rPr>
                <a:t> &amp; Automation</a:t>
              </a:r>
              <a:endParaRPr/>
            </a:p>
          </p:txBody>
        </p:sp>
        <p:sp>
          <p:nvSpPr>
            <p:cNvPr id="31" name="Google Shape;669;p18">
              <a:extLst>
                <a:ext uri="{FF2B5EF4-FFF2-40B4-BE49-F238E27FC236}">
                  <a16:creationId xmlns:a16="http://schemas.microsoft.com/office/drawing/2014/main" id="{FEF15721-0EE7-4098-9BA3-E0CA0E968FDA}"/>
                </a:ext>
              </a:extLst>
            </p:cNvPr>
            <p:cNvSpPr/>
            <p:nvPr/>
          </p:nvSpPr>
          <p:spPr>
            <a:xfrm rot="-5400000">
              <a:off x="4062469" y="1773509"/>
              <a:ext cx="357867"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70;p18">
              <a:extLst>
                <a:ext uri="{FF2B5EF4-FFF2-40B4-BE49-F238E27FC236}">
                  <a16:creationId xmlns:a16="http://schemas.microsoft.com/office/drawing/2014/main" id="{67FF8D54-1879-495C-B4A3-8994F90B1C94}"/>
                </a:ext>
              </a:extLst>
            </p:cNvPr>
            <p:cNvSpPr txBox="1"/>
            <p:nvPr/>
          </p:nvSpPr>
          <p:spPr>
            <a:xfrm rot="-5400000">
              <a:off x="4232456" y="1781415"/>
              <a:ext cx="17893" cy="1789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33" name="Google Shape;671;p18">
              <a:extLst>
                <a:ext uri="{FF2B5EF4-FFF2-40B4-BE49-F238E27FC236}">
                  <a16:creationId xmlns:a16="http://schemas.microsoft.com/office/drawing/2014/main" id="{BEF0EB2D-9BDB-4C06-98A6-4D76A0C540BD}"/>
                </a:ext>
              </a:extLst>
            </p:cNvPr>
            <p:cNvSpPr/>
            <p:nvPr/>
          </p:nvSpPr>
          <p:spPr>
            <a:xfrm>
              <a:off x="3447215" y="23053"/>
              <a:ext cx="1588374" cy="1588374"/>
            </a:xfrm>
            <a:prstGeom prst="ellipse">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72;p18">
              <a:extLst>
                <a:ext uri="{FF2B5EF4-FFF2-40B4-BE49-F238E27FC236}">
                  <a16:creationId xmlns:a16="http://schemas.microsoft.com/office/drawing/2014/main" id="{FC69067E-7653-47C8-84BD-026B13E792C2}"/>
                </a:ext>
              </a:extLst>
            </p:cNvPr>
            <p:cNvSpPr txBox="1"/>
            <p:nvPr/>
          </p:nvSpPr>
          <p:spPr>
            <a:xfrm>
              <a:off x="3679827" y="255665"/>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DISA </a:t>
              </a:r>
              <a:endParaRPr dirty="0"/>
            </a:p>
            <a:p>
              <a:pPr marL="0" marR="0" lvl="0" indent="0" algn="ctr" rtl="0">
                <a:lnSpc>
                  <a:spcPct val="90000"/>
                </a:lnSpc>
                <a:spcBef>
                  <a:spcPts val="56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STIGs</a:t>
              </a:r>
              <a:endParaRPr dirty="0"/>
            </a:p>
            <a:p>
              <a:pPr marL="0" marR="0" lvl="0" indent="0" algn="ctr" rtl="0">
                <a:lnSpc>
                  <a:spcPct val="90000"/>
                </a:lnSpc>
                <a:spcBef>
                  <a:spcPts val="56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SRGs</a:t>
              </a:r>
              <a:endParaRPr dirty="0"/>
            </a:p>
          </p:txBody>
        </p:sp>
        <p:sp>
          <p:nvSpPr>
            <p:cNvPr id="35" name="Google Shape;673;p18">
              <a:extLst>
                <a:ext uri="{FF2B5EF4-FFF2-40B4-BE49-F238E27FC236}">
                  <a16:creationId xmlns:a16="http://schemas.microsoft.com/office/drawing/2014/main" id="{482D9005-E0C1-4198-93C3-31C70639FDF8}"/>
                </a:ext>
              </a:extLst>
            </p:cNvPr>
            <p:cNvSpPr/>
            <p:nvPr/>
          </p:nvSpPr>
          <p:spPr>
            <a:xfrm>
              <a:off x="5191520" y="2665351"/>
              <a:ext cx="326214"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74;p18">
              <a:extLst>
                <a:ext uri="{FF2B5EF4-FFF2-40B4-BE49-F238E27FC236}">
                  <a16:creationId xmlns:a16="http://schemas.microsoft.com/office/drawing/2014/main" id="{780F96DC-23B5-4251-BB70-3D133E1D867E}"/>
                </a:ext>
              </a:extLst>
            </p:cNvPr>
            <p:cNvSpPr txBox="1"/>
            <p:nvPr/>
          </p:nvSpPr>
          <p:spPr>
            <a:xfrm rot="-1080000">
              <a:off x="5288623" y="2533155"/>
              <a:ext cx="16310" cy="16310"/>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37" name="Google Shape;678;p18">
              <a:extLst>
                <a:ext uri="{FF2B5EF4-FFF2-40B4-BE49-F238E27FC236}">
                  <a16:creationId xmlns:a16="http://schemas.microsoft.com/office/drawing/2014/main" id="{44DF6E39-8BAE-49D3-8C62-1F947A74820A}"/>
                </a:ext>
              </a:extLst>
            </p:cNvPr>
            <p:cNvSpPr txBox="1"/>
            <p:nvPr/>
          </p:nvSpPr>
          <p:spPr>
            <a:xfrm rot="3240000">
              <a:off x="4879146" y="3765259"/>
              <a:ext cx="17307" cy="1730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38" name="Google Shape;679;p18">
              <a:extLst>
                <a:ext uri="{FF2B5EF4-FFF2-40B4-BE49-F238E27FC236}">
                  <a16:creationId xmlns:a16="http://schemas.microsoft.com/office/drawing/2014/main" id="{64F39B77-0353-4887-A617-A5B9E4494F36}"/>
                </a:ext>
              </a:extLst>
            </p:cNvPr>
            <p:cNvSpPr/>
            <p:nvPr/>
          </p:nvSpPr>
          <p:spPr>
            <a:xfrm>
              <a:off x="5456344" y="2090035"/>
              <a:ext cx="1588374" cy="1588374"/>
            </a:xfrm>
            <a:prstGeom prst="ellipse">
              <a:avLst/>
            </a:prstGeom>
            <a:solidFill>
              <a:srgbClr val="5DAEA5"/>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80;p18">
              <a:extLst>
                <a:ext uri="{FF2B5EF4-FFF2-40B4-BE49-F238E27FC236}">
                  <a16:creationId xmlns:a16="http://schemas.microsoft.com/office/drawing/2014/main" id="{C117C00F-BAE5-4405-B76A-C6BFDA79AF89}"/>
                </a:ext>
              </a:extLst>
            </p:cNvPr>
            <p:cNvSpPr txBox="1"/>
            <p:nvPr/>
          </p:nvSpPr>
          <p:spPr>
            <a:xfrm>
              <a:off x="4894769" y="3994871"/>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SCAP Compliance Checker (SCC)</a:t>
              </a:r>
              <a:endParaRPr dirty="0"/>
            </a:p>
          </p:txBody>
        </p:sp>
        <p:sp>
          <p:nvSpPr>
            <p:cNvPr id="40" name="Google Shape;681;p18">
              <a:extLst>
                <a:ext uri="{FF2B5EF4-FFF2-40B4-BE49-F238E27FC236}">
                  <a16:creationId xmlns:a16="http://schemas.microsoft.com/office/drawing/2014/main" id="{4DB81D4F-9437-4390-A0F6-35A7CD2E01E7}"/>
                </a:ext>
              </a:extLst>
            </p:cNvPr>
            <p:cNvSpPr/>
            <p:nvPr/>
          </p:nvSpPr>
          <p:spPr>
            <a:xfrm rot="5400000" flipV="1">
              <a:off x="4114353" y="3907445"/>
              <a:ext cx="286309" cy="55253"/>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682;p18">
              <a:extLst>
                <a:ext uri="{FF2B5EF4-FFF2-40B4-BE49-F238E27FC236}">
                  <a16:creationId xmlns:a16="http://schemas.microsoft.com/office/drawing/2014/main" id="{336F3BB5-9E41-48D6-A23A-637C48CC1D62}"/>
                </a:ext>
              </a:extLst>
            </p:cNvPr>
            <p:cNvSpPr txBox="1"/>
            <p:nvPr/>
          </p:nvSpPr>
          <p:spPr>
            <a:xfrm rot="-3240000">
              <a:off x="3586351" y="3765259"/>
              <a:ext cx="17307" cy="1730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42" name="Google Shape;683;p18">
              <a:extLst>
                <a:ext uri="{FF2B5EF4-FFF2-40B4-BE49-F238E27FC236}">
                  <a16:creationId xmlns:a16="http://schemas.microsoft.com/office/drawing/2014/main" id="{28230C66-3331-4A2B-8778-4EEF6CD4D076}"/>
                </a:ext>
              </a:extLst>
            </p:cNvPr>
            <p:cNvSpPr/>
            <p:nvPr/>
          </p:nvSpPr>
          <p:spPr>
            <a:xfrm>
              <a:off x="3525115" y="4046457"/>
              <a:ext cx="1588374" cy="1588374"/>
            </a:xfrm>
            <a:prstGeom prst="ellipse">
              <a:avLst/>
            </a:prstGeom>
            <a:solidFill>
              <a:srgbClr val="6078A8"/>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685;p18">
              <a:extLst>
                <a:ext uri="{FF2B5EF4-FFF2-40B4-BE49-F238E27FC236}">
                  <a16:creationId xmlns:a16="http://schemas.microsoft.com/office/drawing/2014/main" id="{8929D6C6-8D7B-44C0-B91F-54185A549755}"/>
                </a:ext>
              </a:extLst>
            </p:cNvPr>
            <p:cNvSpPr/>
            <p:nvPr/>
          </p:nvSpPr>
          <p:spPr>
            <a:xfrm rot="10800000">
              <a:off x="2981010" y="2759435"/>
              <a:ext cx="326214" cy="33704"/>
            </a:xfrm>
            <a:custGeom>
              <a:avLst/>
              <a:gdLst/>
              <a:ahLst/>
              <a:cxnLst/>
              <a:rect l="l" t="t" r="r" b="b"/>
              <a:pathLst>
                <a:path w="120000" h="120000" extrusionOk="0">
                  <a:moveTo>
                    <a:pt x="0" y="60000"/>
                  </a:moveTo>
                  <a:lnTo>
                    <a:pt x="120000" y="60000"/>
                  </a:lnTo>
                </a:path>
              </a:pathLst>
            </a:custGeom>
            <a:no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686;p18">
              <a:extLst>
                <a:ext uri="{FF2B5EF4-FFF2-40B4-BE49-F238E27FC236}">
                  <a16:creationId xmlns:a16="http://schemas.microsoft.com/office/drawing/2014/main" id="{0E2B6046-34DB-41CB-96D0-471001D56C48}"/>
                </a:ext>
              </a:extLst>
            </p:cNvPr>
            <p:cNvSpPr txBox="1"/>
            <p:nvPr/>
          </p:nvSpPr>
          <p:spPr>
            <a:xfrm rot="1080000">
              <a:off x="3177871" y="2533155"/>
              <a:ext cx="16310" cy="16310"/>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Tahoma"/>
                <a:buNone/>
              </a:pPr>
              <a:endParaRPr sz="600" b="0" i="0" u="none" strike="noStrike" cap="none">
                <a:solidFill>
                  <a:schemeClr val="dk1"/>
                </a:solidFill>
                <a:latin typeface="Tahoma"/>
                <a:ea typeface="Tahoma"/>
                <a:cs typeface="Tahoma"/>
                <a:sym typeface="Tahoma"/>
              </a:endParaRPr>
            </a:p>
          </p:txBody>
        </p:sp>
        <p:sp>
          <p:nvSpPr>
            <p:cNvPr id="46" name="Google Shape;687;p18">
              <a:extLst>
                <a:ext uri="{FF2B5EF4-FFF2-40B4-BE49-F238E27FC236}">
                  <a16:creationId xmlns:a16="http://schemas.microsoft.com/office/drawing/2014/main" id="{012545CB-F6D7-4951-BC74-32A4E735333B}"/>
                </a:ext>
              </a:extLst>
            </p:cNvPr>
            <p:cNvSpPr/>
            <p:nvPr/>
          </p:nvSpPr>
          <p:spPr>
            <a:xfrm>
              <a:off x="1439294" y="2173451"/>
              <a:ext cx="1588374" cy="1588374"/>
            </a:xfrm>
            <a:prstGeom prst="ellipse">
              <a:avLst/>
            </a:prstGeom>
            <a:solidFill>
              <a:srgbClr val="7F63A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688;p18">
              <a:extLst>
                <a:ext uri="{FF2B5EF4-FFF2-40B4-BE49-F238E27FC236}">
                  <a16:creationId xmlns:a16="http://schemas.microsoft.com/office/drawing/2014/main" id="{8015023A-1813-4FDF-8F5C-19ABA763A049}"/>
                </a:ext>
              </a:extLst>
            </p:cNvPr>
            <p:cNvSpPr txBox="1"/>
            <p:nvPr/>
          </p:nvSpPr>
          <p:spPr>
            <a:xfrm>
              <a:off x="1660615" y="2389172"/>
              <a:ext cx="1123150" cy="112315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0" i="0" u="none" strike="noStrike" cap="none" dirty="0">
                  <a:solidFill>
                    <a:schemeClr val="lt1"/>
                  </a:solidFill>
                  <a:latin typeface="Tahoma"/>
                  <a:ea typeface="Tahoma"/>
                  <a:cs typeface="Tahoma"/>
                  <a:sym typeface="Tahoma"/>
                </a:rPr>
                <a:t>Center for Internet Security (CIS) and CIS-CAT Tool</a:t>
              </a:r>
              <a:endParaRPr dirty="0"/>
            </a:p>
          </p:txBody>
        </p:sp>
      </p:grpSp>
      <p:sp>
        <p:nvSpPr>
          <p:cNvPr id="48" name="TextBox 47">
            <a:extLst>
              <a:ext uri="{FF2B5EF4-FFF2-40B4-BE49-F238E27FC236}">
                <a16:creationId xmlns:a16="http://schemas.microsoft.com/office/drawing/2014/main" id="{584DA9DE-9A83-4F4A-9AB4-108DCAFF974F}"/>
              </a:ext>
            </a:extLst>
          </p:cNvPr>
          <p:cNvSpPr txBox="1"/>
          <p:nvPr/>
        </p:nvSpPr>
        <p:spPr>
          <a:xfrm>
            <a:off x="4611569" y="3362877"/>
            <a:ext cx="1144596" cy="984885"/>
          </a:xfrm>
          <a:prstGeom prst="rect">
            <a:avLst/>
          </a:prstGeom>
          <a:noFill/>
        </p:spPr>
        <p:txBody>
          <a:bodyPr wrap="square">
            <a:spAutoFit/>
          </a:bodyPr>
          <a:lstStyle/>
          <a:p>
            <a:pPr lvl="0"/>
            <a:r>
              <a:rPr 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SCAP</a:t>
            </a:r>
            <a:r>
              <a:rPr lang="en-US" sz="1400" dirty="0">
                <a:solidFill>
                  <a:schemeClr val="bg1"/>
                </a:solidFill>
              </a:rPr>
              <a:t> </a:t>
            </a:r>
          </a:p>
          <a:p>
            <a:pPr lvl="0"/>
            <a:r>
              <a:rPr lang="en-US" sz="1400" dirty="0">
                <a:solidFill>
                  <a:schemeClr val="bg1"/>
                </a:solidFill>
              </a:rPr>
              <a:t>Compliance Checker </a:t>
            </a:r>
          </a:p>
          <a:p>
            <a:pPr lvl="0"/>
            <a:r>
              <a:rPr lang="en-US" sz="1400" dirty="0">
                <a:solidFill>
                  <a:schemeClr val="bg1"/>
                </a:solidFill>
              </a:rPr>
              <a:t>(SCC)</a:t>
            </a:r>
          </a:p>
        </p:txBody>
      </p:sp>
      <p:sp>
        <p:nvSpPr>
          <p:cNvPr id="49" name="TextBox 48">
            <a:extLst>
              <a:ext uri="{FF2B5EF4-FFF2-40B4-BE49-F238E27FC236}">
                <a16:creationId xmlns:a16="http://schemas.microsoft.com/office/drawing/2014/main" id="{DB68208C-384C-489C-AE17-A360AA8D77FC}"/>
              </a:ext>
            </a:extLst>
          </p:cNvPr>
          <p:cNvSpPr txBox="1"/>
          <p:nvPr/>
        </p:nvSpPr>
        <p:spPr>
          <a:xfrm>
            <a:off x="2646286" y="5200112"/>
            <a:ext cx="1312830" cy="1323439"/>
          </a:xfrm>
          <a:prstGeom prst="rect">
            <a:avLst/>
          </a:prstGeom>
          <a:noFill/>
        </p:spPr>
        <p:txBody>
          <a:bodyPr wrap="square">
            <a:spAutoFit/>
          </a:bodyPr>
          <a:lstStyle/>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Assured</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Compliance</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Assessment </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Solution </a:t>
            </a:r>
          </a:p>
          <a:p>
            <a:pPr lvl="0"/>
            <a:r>
              <a:rPr lang="en-US" alt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(ACAS)</a:t>
            </a:r>
            <a:endParaRPr lang="en-US"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6" name="Google Shape;852;p27">
            <a:extLst>
              <a:ext uri="{FF2B5EF4-FFF2-40B4-BE49-F238E27FC236}">
                <a16:creationId xmlns:a16="http://schemas.microsoft.com/office/drawing/2014/main" id="{0E9F6919-0DB6-42E0-98B3-08D8C667DAF5}"/>
              </a:ext>
            </a:extLst>
          </p:cNvPr>
          <p:cNvSpPr txBox="1"/>
          <p:nvPr/>
        </p:nvSpPr>
        <p:spPr>
          <a:xfrm>
            <a:off x="5883298" y="1260968"/>
            <a:ext cx="3161132" cy="6001603"/>
          </a:xfrm>
          <a:prstGeom prst="rect">
            <a:avLst/>
          </a:prstGeom>
          <a:noFill/>
          <a:ln>
            <a:noFill/>
          </a:ln>
        </p:spPr>
        <p:txBody>
          <a:bodyPr spcFirstLastPara="1" wrap="square" lIns="91425" tIns="45700" rIns="91425" bIns="45700" anchor="t" anchorCtr="0">
            <a:spAutoFit/>
          </a:bodyPr>
          <a:lstStyle/>
          <a:p>
            <a:pPr marL="117475" marR="0" lvl="1" indent="-117475" algn="l" rtl="0">
              <a:spcBef>
                <a:spcPts val="0"/>
              </a:spcBef>
              <a:spcAft>
                <a:spcPts val="0"/>
              </a:spcAft>
              <a:buClr>
                <a:schemeClr val="folHlink"/>
              </a:buClr>
              <a:buSzPts val="1600"/>
              <a:buFont typeface="Noto Sans Symbols"/>
              <a:buChar char="▪"/>
            </a:pPr>
            <a:r>
              <a:rPr lang="en-US" sz="1600" b="0" i="0" u="none" strike="noStrike" cap="none" dirty="0">
                <a:solidFill>
                  <a:schemeClr val="dk1"/>
                </a:solidFill>
                <a:latin typeface="Tahoma"/>
                <a:ea typeface="Tahoma"/>
                <a:cs typeface="Tahoma"/>
                <a:sym typeface="Tahoma"/>
              </a:rPr>
              <a:t>Center for Internet Security (CIS) may address configuration baselines not in DISA STIGs, e.g., CIS benchmarks for SQL Server, MySQL, Oracle </a:t>
            </a:r>
            <a:endParaRPr dirty="0"/>
          </a:p>
          <a:p>
            <a:pPr marL="117475" marR="0" lvl="1" indent="-117475" algn="l" rtl="0">
              <a:spcBef>
                <a:spcPts val="0"/>
              </a:spcBef>
              <a:spcAft>
                <a:spcPts val="0"/>
              </a:spcAft>
              <a:buClr>
                <a:schemeClr val="folHlink"/>
              </a:buClr>
              <a:buSzPts val="1600"/>
              <a:buFont typeface="Noto Sans Symbols"/>
              <a:buChar char="▪"/>
            </a:pPr>
            <a:r>
              <a:rPr lang="en-US" sz="1600" b="0" i="0" u="none" strike="noStrike" cap="none" dirty="0">
                <a:solidFill>
                  <a:schemeClr val="dk1"/>
                </a:solidFill>
                <a:latin typeface="Tahoma"/>
                <a:ea typeface="Tahoma"/>
                <a:cs typeface="Tahoma"/>
                <a:sym typeface="Tahoma"/>
              </a:rPr>
              <a:t>Not to be confused with DISA STIGS: These may not map to a STIG – but better than no benchmark at all.</a:t>
            </a:r>
            <a:endParaRPr dirty="0"/>
          </a:p>
          <a:p>
            <a:pPr marL="117475" marR="0" lvl="1" indent="-117475" algn="l" rtl="0">
              <a:spcBef>
                <a:spcPts val="0"/>
              </a:spcBef>
              <a:spcAft>
                <a:spcPts val="0"/>
              </a:spcAft>
              <a:buClr>
                <a:schemeClr val="folHlink"/>
              </a:buClr>
              <a:buSzPts val="1600"/>
              <a:buFont typeface="Noto Sans Symbols"/>
              <a:buChar char="▪"/>
            </a:pPr>
            <a:r>
              <a:rPr lang="en-US" sz="1600" b="0" i="0" u="none" strike="noStrike" cap="none" dirty="0">
                <a:solidFill>
                  <a:schemeClr val="dk1"/>
                </a:solidFill>
                <a:latin typeface="Tahoma"/>
                <a:ea typeface="Tahoma"/>
                <a:cs typeface="Tahoma"/>
                <a:sym typeface="Tahoma"/>
              </a:rPr>
              <a:t>Can be applied manually - or automated with the CIS automated tool: Center for Internet Security – Compliance Assessment Tool (CIS-CAT)</a:t>
            </a:r>
            <a:endParaRPr dirty="0"/>
          </a:p>
          <a:p>
            <a:pPr marL="117475" marR="0" lvl="1" indent="-117475" algn="l" rtl="0">
              <a:spcBef>
                <a:spcPts val="0"/>
              </a:spcBef>
              <a:spcAft>
                <a:spcPts val="0"/>
              </a:spcAft>
              <a:buClr>
                <a:schemeClr val="folHlink"/>
              </a:buClr>
              <a:buSzPts val="1600"/>
              <a:buFont typeface="Noto Sans Symbols"/>
              <a:buChar char="▪"/>
            </a:pPr>
            <a:r>
              <a:rPr lang="en-US" sz="1600" b="0" i="0" u="none" strike="noStrike" cap="none" dirty="0">
                <a:solidFill>
                  <a:schemeClr val="dk1"/>
                </a:solidFill>
                <a:latin typeface="Tahoma"/>
                <a:ea typeface="Tahoma"/>
                <a:cs typeface="Tahoma"/>
                <a:sym typeface="Tahoma"/>
              </a:rPr>
              <a:t>Developed and distributed by CIS </a:t>
            </a:r>
            <a:endParaRPr dirty="0"/>
          </a:p>
          <a:p>
            <a:pPr marL="117475" marR="0" lvl="1" indent="-117475" algn="l" rtl="0">
              <a:spcBef>
                <a:spcPts val="0"/>
              </a:spcBef>
              <a:spcAft>
                <a:spcPts val="0"/>
              </a:spcAft>
              <a:buClr>
                <a:schemeClr val="folHlink"/>
              </a:buClr>
              <a:buSzPts val="1600"/>
              <a:buFont typeface="Noto Sans Symbols"/>
              <a:buChar char="▪"/>
            </a:pPr>
            <a:r>
              <a:rPr lang="en-US" sz="1600" b="0" i="0" u="none" strike="noStrike" cap="none" dirty="0">
                <a:solidFill>
                  <a:schemeClr val="dk1"/>
                </a:solidFill>
                <a:latin typeface="Tahoma"/>
                <a:ea typeface="Tahoma"/>
                <a:cs typeface="Tahoma"/>
                <a:sym typeface="Tahoma"/>
              </a:rPr>
              <a:t>CIS paid membership required for full license (free trial available)</a:t>
            </a:r>
            <a:endParaRPr dirty="0"/>
          </a:p>
          <a:p>
            <a:pPr lvl="1"/>
            <a:r>
              <a:rPr lang="en-US" sz="1600" b="0" i="0" u="sng" strike="noStrike" cap="none" dirty="0">
                <a:solidFill>
                  <a:schemeClr val="dk2"/>
                </a:solidFill>
                <a:latin typeface="Tahoma"/>
                <a:ea typeface="Tahoma"/>
                <a:cs typeface="Tahoma"/>
                <a:sym typeface="Tahoma"/>
                <a:hlinkClick r:id="rId3">
                  <a:extLst>
                    <a:ext uri="{A12FA001-AC4F-418D-AE19-62706E023703}">
                      <ahyp:hlinkClr xmlns:ahyp="http://schemas.microsoft.com/office/drawing/2018/hyperlinkcolor" val="tx"/>
                    </a:ext>
                  </a:extLst>
                </a:hlinkClick>
              </a:rPr>
              <a:t>http://benchmarks.cisecurity.org</a:t>
            </a:r>
            <a:endParaRPr lang="en-US" sz="1600" b="0" i="0" u="none" strike="noStrike" cap="none" dirty="0">
              <a:solidFill>
                <a:schemeClr val="dk2"/>
              </a:solidFill>
              <a:latin typeface="Tahoma"/>
              <a:ea typeface="Tahoma"/>
              <a:cs typeface="Tahoma"/>
              <a:sym typeface="Tahoma"/>
            </a:endParaRPr>
          </a:p>
          <a:p>
            <a:pPr marL="0" marR="0" lvl="1" indent="0" algn="l" rtl="0">
              <a:spcBef>
                <a:spcPts val="0"/>
              </a:spcBef>
              <a:spcAft>
                <a:spcPts val="0"/>
              </a:spcAft>
              <a:buNone/>
            </a:pPr>
            <a:endParaRPr sz="1600" b="0" i="0" u="none" strike="noStrike" cap="none" dirty="0">
              <a:solidFill>
                <a:schemeClr val="dk1"/>
              </a:solidFill>
              <a:latin typeface="Tahoma"/>
              <a:ea typeface="Tahoma"/>
              <a:cs typeface="Tahoma"/>
              <a:sym typeface="Tahoma"/>
            </a:endParaRPr>
          </a:p>
          <a:p>
            <a:pPr marL="285750" marR="0" lvl="0" indent="-184150" algn="l" rtl="0">
              <a:spcBef>
                <a:spcPts val="0"/>
              </a:spcBef>
              <a:spcAft>
                <a:spcPts val="0"/>
              </a:spcAft>
              <a:buClr>
                <a:schemeClr val="dk1"/>
              </a:buClr>
              <a:buSzPts val="1600"/>
              <a:buFont typeface="Arial"/>
              <a:buNone/>
            </a:pPr>
            <a:endParaRPr sz="1600" b="0" i="0" u="none" strike="noStrike" cap="none" dirty="0">
              <a:solidFill>
                <a:schemeClr val="dk1"/>
              </a:solidFill>
              <a:latin typeface="Tahoma"/>
              <a:ea typeface="Tahoma"/>
              <a:cs typeface="Tahoma"/>
              <a:sym typeface="Tahoma"/>
            </a:endParaRPr>
          </a:p>
          <a:p>
            <a:pPr marL="342900" marR="0" lvl="0" indent="-241300" algn="l" rtl="0">
              <a:spcBef>
                <a:spcPts val="0"/>
              </a:spcBef>
              <a:spcAft>
                <a:spcPts val="0"/>
              </a:spcAft>
              <a:buClr>
                <a:schemeClr val="dk1"/>
              </a:buClr>
              <a:buSzPts val="1600"/>
              <a:buFont typeface="Tahoma"/>
              <a:buNone/>
            </a:pPr>
            <a:endParaRPr sz="1600" b="0" i="0" u="none" strike="noStrike" cap="none" dirty="0">
              <a:solidFill>
                <a:schemeClr val="dk1"/>
              </a:solidFill>
              <a:latin typeface="Tahoma"/>
              <a:ea typeface="Tahoma"/>
              <a:cs typeface="Tahoma"/>
              <a:sym typeface="Tahoma"/>
            </a:endParaRPr>
          </a:p>
        </p:txBody>
      </p:sp>
    </p:spTree>
    <p:extLst>
      <p:ext uri="{BB962C8B-B14F-4D97-AF65-F5344CB8AC3E}">
        <p14:creationId xmlns:p14="http://schemas.microsoft.com/office/powerpoint/2010/main" val="905518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sp>
        <p:nvSpPr>
          <p:cNvPr id="841" name="Google Shape;841;p26"/>
          <p:cNvSpPr txBox="1">
            <a:spLocks noGrp="1"/>
          </p:cNvSpPr>
          <p:nvPr>
            <p:ph type="body" idx="1"/>
          </p:nvPr>
        </p:nvSpPr>
        <p:spPr>
          <a:xfrm>
            <a:off x="533400" y="1371600"/>
            <a:ext cx="5675313" cy="2649538"/>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DoD web application cybersecurity risk  monitoring/ reporting</a:t>
            </a:r>
            <a:endParaRPr dirty="0"/>
          </a:p>
          <a:p>
            <a:pPr marL="742950" lvl="1" indent="-285750" algn="l" rtl="0">
              <a:spcBef>
                <a:spcPts val="400"/>
              </a:spcBef>
              <a:spcAft>
                <a:spcPts val="0"/>
              </a:spcAft>
              <a:buSzPts val="1100"/>
              <a:buChar char="■"/>
            </a:pPr>
            <a:r>
              <a:rPr lang="en-US" dirty="0"/>
              <a:t>Controls that rely on automated tools</a:t>
            </a:r>
            <a:endParaRPr dirty="0"/>
          </a:p>
          <a:p>
            <a:pPr marL="742950" lvl="1" indent="-285750" algn="l" rtl="0">
              <a:spcBef>
                <a:spcPts val="400"/>
              </a:spcBef>
              <a:spcAft>
                <a:spcPts val="0"/>
              </a:spcAft>
              <a:buSzPts val="1100"/>
              <a:buChar char="■"/>
            </a:pPr>
            <a:r>
              <a:rPr lang="en-US" dirty="0"/>
              <a:t>Software inventory</a:t>
            </a:r>
            <a:endParaRPr dirty="0"/>
          </a:p>
          <a:p>
            <a:pPr marL="742950" lvl="1" indent="-285750" algn="l" rtl="0">
              <a:spcBef>
                <a:spcPts val="400"/>
              </a:spcBef>
              <a:spcAft>
                <a:spcPts val="0"/>
              </a:spcAft>
              <a:buSzPts val="1100"/>
              <a:buChar char="■"/>
            </a:pPr>
            <a:r>
              <a:rPr lang="en-US" dirty="0"/>
              <a:t>AV configuration</a:t>
            </a:r>
            <a:endParaRPr dirty="0"/>
          </a:p>
          <a:p>
            <a:pPr marL="742950" lvl="1" indent="-285750" algn="l" rtl="0">
              <a:spcBef>
                <a:spcPts val="400"/>
              </a:spcBef>
              <a:spcAft>
                <a:spcPts val="0"/>
              </a:spcAft>
              <a:buSzPts val="1100"/>
              <a:buChar char="■"/>
            </a:pPr>
            <a:r>
              <a:rPr lang="en-US" dirty="0"/>
              <a:t>STIG compliance</a:t>
            </a:r>
            <a:endParaRPr dirty="0"/>
          </a:p>
          <a:p>
            <a:pPr marL="742950" lvl="1" indent="-285750" algn="l" rtl="0">
              <a:spcBef>
                <a:spcPts val="400"/>
              </a:spcBef>
              <a:spcAft>
                <a:spcPts val="0"/>
              </a:spcAft>
              <a:buSzPts val="1100"/>
              <a:buChar char="■"/>
            </a:pPr>
            <a:r>
              <a:rPr lang="en-US" dirty="0"/>
              <a:t>IAVM (vulnerability &amp;  patch compliance) </a:t>
            </a:r>
            <a:endParaRPr dirty="0"/>
          </a:p>
        </p:txBody>
      </p:sp>
      <p:sp>
        <p:nvSpPr>
          <p:cNvPr id="842" name="Google Shape;842;p26"/>
          <p:cNvSpPr txBox="1">
            <a:spLocks noGrp="1"/>
          </p:cNvSpPr>
          <p:nvPr>
            <p:ph type="body" idx="2"/>
          </p:nvPr>
        </p:nvSpPr>
        <p:spPr>
          <a:xfrm>
            <a:off x="533400" y="4021138"/>
            <a:ext cx="7634288" cy="2151062"/>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Dashboards display quantitative security posture based on ESS (Endpoint Security Solutions) and ACAS data</a:t>
            </a:r>
            <a:endParaRPr dirty="0"/>
          </a:p>
          <a:p>
            <a:pPr marL="342900" lvl="0" indent="-266700" algn="l" rtl="0">
              <a:spcBef>
                <a:spcPts val="400"/>
              </a:spcBef>
              <a:spcAft>
                <a:spcPts val="0"/>
              </a:spcAft>
              <a:buSzPts val="1200"/>
              <a:buNone/>
            </a:pPr>
            <a:endParaRPr dirty="0"/>
          </a:p>
        </p:txBody>
      </p:sp>
      <p:sp>
        <p:nvSpPr>
          <p:cNvPr id="843" name="Google Shape;843;p2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DISA Continuous Monitoring and Risk Scoring Tool (CMRS)</a:t>
            </a:r>
            <a:endParaRPr dirty="0"/>
          </a:p>
        </p:txBody>
      </p:sp>
      <p:pic>
        <p:nvPicPr>
          <p:cNvPr id="844" name="Google Shape;844;p26"/>
          <p:cNvPicPr preferRelativeResize="0"/>
          <p:nvPr/>
        </p:nvPicPr>
        <p:blipFill rotWithShape="1">
          <a:blip r:embed="rId3">
            <a:alphaModFix/>
          </a:blip>
          <a:srcRect l="23750" t="5926" r="24167" b="11110"/>
          <a:stretch/>
        </p:blipFill>
        <p:spPr>
          <a:xfrm>
            <a:off x="6056311" y="1089181"/>
            <a:ext cx="3087689" cy="2765113"/>
          </a:xfrm>
          <a:prstGeom prst="ellipse">
            <a:avLst/>
          </a:prstGeom>
          <a:noFill/>
          <a:ln>
            <a:noFill/>
          </a:ln>
        </p:spPr>
      </p:pic>
      <p:sp>
        <p:nvSpPr>
          <p:cNvPr id="845" name="Google Shape;845;p26"/>
          <p:cNvSpPr/>
          <p:nvPr/>
        </p:nvSpPr>
        <p:spPr>
          <a:xfrm rot="-1020913">
            <a:off x="1239179" y="5267980"/>
            <a:ext cx="2041461" cy="923330"/>
          </a:xfrm>
          <a:prstGeom prst="rect">
            <a:avLst/>
          </a:prstGeom>
          <a:solidFill>
            <a:schemeClr val="dk1"/>
          </a:solidFill>
          <a:ln w="76200" cap="flat" cmpd="sng">
            <a:solidFill>
              <a:srgbClr val="15FF15"/>
            </a:solidFill>
            <a:prstDash val="solid"/>
            <a:round/>
            <a:headEnd type="none" w="sm" len="sm"/>
            <a:tailEnd type="none" w="sm" len="sm"/>
          </a:ln>
          <a:effectLst>
            <a:outerShdw blurRad="44450" dist="27940" dir="5400000" algn="ctr">
              <a:srgbClr val="000000">
                <a:alpha val="31764"/>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i="0" u="none" strike="noStrike" cap="none" dirty="0">
                <a:solidFill>
                  <a:schemeClr val="lt1"/>
                </a:solidFill>
                <a:latin typeface="Open Sans"/>
                <a:ea typeface="Open Sans"/>
                <a:cs typeface="Open Sans"/>
                <a:sym typeface="Open Sans"/>
              </a:rPr>
              <a:t>FYI only. CMRS may not be in common use</a:t>
            </a: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sp>
        <p:nvSpPr>
          <p:cNvPr id="893" name="Google Shape;893;p29"/>
          <p:cNvSpPr txBox="1">
            <a:spLocks noGrp="1"/>
          </p:cNvSpPr>
          <p:nvPr>
            <p:ph type="body" idx="1"/>
          </p:nvPr>
        </p:nvSpPr>
        <p:spPr>
          <a:xfrm>
            <a:off x="457200" y="1371600"/>
            <a:ext cx="8201025"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Understand what tools do and how to use them: </a:t>
            </a:r>
            <a:endParaRPr/>
          </a:p>
          <a:p>
            <a:pPr marL="742950" lvl="1" indent="-285750" algn="l" rtl="0">
              <a:spcBef>
                <a:spcPts val="400"/>
              </a:spcBef>
              <a:spcAft>
                <a:spcPts val="0"/>
              </a:spcAft>
              <a:buSzPts val="1100"/>
              <a:buChar char="■"/>
            </a:pPr>
            <a:r>
              <a:rPr lang="en-US"/>
              <a:t>Some need to be run during non-working hours </a:t>
            </a:r>
            <a:endParaRPr/>
          </a:p>
          <a:p>
            <a:pPr marL="742950" lvl="1" indent="-285750" algn="l" rtl="0">
              <a:spcBef>
                <a:spcPts val="400"/>
              </a:spcBef>
              <a:spcAft>
                <a:spcPts val="0"/>
              </a:spcAft>
              <a:buSzPts val="1100"/>
              <a:buChar char="■"/>
            </a:pPr>
            <a:r>
              <a:rPr lang="en-US"/>
              <a:t>Test tools before running on operational network</a:t>
            </a:r>
            <a:endParaRPr/>
          </a:p>
          <a:p>
            <a:pPr marL="742950" lvl="1" indent="-285750" algn="l" rtl="0">
              <a:spcBef>
                <a:spcPts val="400"/>
              </a:spcBef>
              <a:spcAft>
                <a:spcPts val="0"/>
              </a:spcAft>
              <a:buSzPts val="1100"/>
              <a:buChar char="■"/>
            </a:pPr>
            <a:r>
              <a:rPr lang="en-US"/>
              <a:t>Training is essential</a:t>
            </a:r>
            <a:endParaRPr/>
          </a:p>
          <a:p>
            <a:pPr marL="342900" lvl="0" indent="-342900" algn="l" rtl="0">
              <a:spcBef>
                <a:spcPts val="480"/>
              </a:spcBef>
              <a:spcAft>
                <a:spcPts val="0"/>
              </a:spcAft>
              <a:buSzPts val="1440"/>
              <a:buChar char="■"/>
            </a:pPr>
            <a:r>
              <a:rPr lang="en-US"/>
              <a:t>SecTools.org: Catalog and great information about various security tools</a:t>
            </a:r>
            <a:endParaRPr/>
          </a:p>
          <a:p>
            <a:pPr marL="342900" lvl="0" indent="-342900" algn="l" rtl="0">
              <a:spcBef>
                <a:spcPts val="480"/>
              </a:spcBef>
              <a:spcAft>
                <a:spcPts val="0"/>
              </a:spcAft>
              <a:buSzPts val="1440"/>
              <a:buChar char="■"/>
            </a:pPr>
            <a:r>
              <a:rPr lang="en-US"/>
              <a:t>Beware! Scanning tools can cause:</a:t>
            </a:r>
            <a:endParaRPr/>
          </a:p>
          <a:p>
            <a:pPr marL="742950" lvl="1" indent="-285750" algn="l" rtl="0">
              <a:spcBef>
                <a:spcPts val="400"/>
              </a:spcBef>
              <a:spcAft>
                <a:spcPts val="0"/>
              </a:spcAft>
              <a:buSzPts val="1100"/>
              <a:buChar char="■"/>
            </a:pPr>
            <a:r>
              <a:rPr lang="en-US"/>
              <a:t>Certain types of scanning activity may be prohibited on government networks without explicit permission</a:t>
            </a:r>
            <a:endParaRPr/>
          </a:p>
          <a:p>
            <a:pPr marL="742950" lvl="1" indent="-285750" algn="l" rtl="0">
              <a:spcBef>
                <a:spcPts val="400"/>
              </a:spcBef>
              <a:spcAft>
                <a:spcPts val="0"/>
              </a:spcAft>
              <a:buSzPts val="1100"/>
              <a:buChar char="■"/>
            </a:pPr>
            <a:r>
              <a:rPr lang="en-US"/>
              <a:t>Network performance degradation</a:t>
            </a:r>
            <a:endParaRPr/>
          </a:p>
          <a:p>
            <a:pPr marL="742950" lvl="1" indent="-285750" algn="l" rtl="0">
              <a:spcBef>
                <a:spcPts val="400"/>
              </a:spcBef>
              <a:spcAft>
                <a:spcPts val="0"/>
              </a:spcAft>
              <a:buSzPts val="1100"/>
              <a:buChar char="■"/>
            </a:pPr>
            <a:r>
              <a:rPr lang="en-US"/>
              <a:t>Outright failure (crashes) of operating systems or applications</a:t>
            </a:r>
            <a:endParaRPr/>
          </a:p>
          <a:p>
            <a:pPr marL="742950" lvl="1" indent="-215900" algn="l" rtl="0">
              <a:spcBef>
                <a:spcPts val="400"/>
              </a:spcBef>
              <a:spcAft>
                <a:spcPts val="0"/>
              </a:spcAft>
              <a:buSzPts val="1100"/>
              <a:buNone/>
            </a:pPr>
            <a:endParaRPr/>
          </a:p>
        </p:txBody>
      </p:sp>
      <p:sp>
        <p:nvSpPr>
          <p:cNvPr id="894" name="Google Shape;894;p2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Security Tools for IS Professionals</a:t>
            </a:r>
            <a:endParaRPr/>
          </a:p>
        </p:txBody>
      </p:sp>
      <p:sp>
        <p:nvSpPr>
          <p:cNvPr id="895" name="Google Shape;895;p29"/>
          <p:cNvSpPr txBox="1"/>
          <p:nvPr/>
        </p:nvSpPr>
        <p:spPr>
          <a:xfrm>
            <a:off x="3886200" y="6427788"/>
            <a:ext cx="354372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0" u="none" strike="noStrike" cap="none">
                <a:solidFill>
                  <a:schemeClr val="dk2"/>
                </a:solidFill>
                <a:latin typeface="Tahoma"/>
                <a:ea typeface="Tahoma"/>
                <a:cs typeface="Tahoma"/>
                <a:sym typeface="Tahoma"/>
              </a:rPr>
              <a:t>Security Tools Website: </a:t>
            </a:r>
            <a:r>
              <a:rPr lang="en-US" sz="1400" b="0" i="0" u="sng" strike="noStrike" cap="none">
                <a:solidFill>
                  <a:schemeClr val="dk2"/>
                </a:solidFill>
                <a:latin typeface="Tahoma"/>
                <a:ea typeface="Tahoma"/>
                <a:cs typeface="Tahoma"/>
                <a:sym typeface="Tahoma"/>
                <a:hlinkClick r:id="rId3">
                  <a:extLst>
                    <a:ext uri="{A12FA001-AC4F-418D-AE19-62706E023703}">
                      <ahyp:hlinkClr xmlns:ahyp="http://schemas.microsoft.com/office/drawing/2018/hyperlinkcolor" val="tx"/>
                    </a:ext>
                  </a:extLst>
                </a:hlinkClick>
              </a:rPr>
              <a:t>http://sectools.org</a:t>
            </a:r>
            <a:endParaRPr sz="1400" b="0" i="0" u="none" strike="noStrike" cap="none">
              <a:solidFill>
                <a:schemeClr val="dk2"/>
              </a:solidFill>
              <a:latin typeface="Tahoma"/>
              <a:ea typeface="Tahoma"/>
              <a:cs typeface="Tahoma"/>
              <a:sym typeface="Tahoma"/>
            </a:endParaRPr>
          </a:p>
          <a:p>
            <a:pPr marL="0" marR="0" lvl="0" indent="0" algn="l" rtl="0">
              <a:spcBef>
                <a:spcPts val="0"/>
              </a:spcBef>
              <a:spcAft>
                <a:spcPts val="0"/>
              </a:spcAft>
              <a:buNone/>
            </a:pPr>
            <a:endParaRPr sz="1400" b="0" i="0" u="none" strike="noStrike" cap="none">
              <a:solidFill>
                <a:schemeClr val="dk2"/>
              </a:solidFill>
              <a:latin typeface="Tahoma"/>
              <a:ea typeface="Tahoma"/>
              <a:cs typeface="Tahoma"/>
              <a:sym typeface="Tahoma"/>
            </a:endParaRPr>
          </a:p>
        </p:txBody>
      </p:sp>
      <p:sp>
        <p:nvSpPr>
          <p:cNvPr id="896" name="Google Shape;896;p29"/>
          <p:cNvSpPr txBox="1"/>
          <p:nvPr/>
        </p:nvSpPr>
        <p:spPr>
          <a:xfrm rot="-5400000">
            <a:off x="-1955006" y="3521869"/>
            <a:ext cx="4565650"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0" i="0" u="none" strike="noStrike" cap="small">
                <a:solidFill>
                  <a:schemeClr val="lt1"/>
                </a:solidFill>
                <a:latin typeface="Tahoma"/>
                <a:ea typeface="Tahoma"/>
                <a:cs typeface="Tahoma"/>
                <a:sym typeface="Tahoma"/>
              </a:rPr>
              <a:t>Implement – Standardization &amp; Automated Tools</a:t>
            </a:r>
            <a:endParaRPr/>
          </a:p>
        </p:txBody>
      </p:sp>
      <p:pic>
        <p:nvPicPr>
          <p:cNvPr id="897" name="Google Shape;897;p29" descr="C:\Users\Marilyn\AppData\Local\Microsoft\Windows\Temporary Internet Files\Content.IE5\Y2RZWJYG\MC900434750[1].png"/>
          <p:cNvPicPr preferRelativeResize="0"/>
          <p:nvPr/>
        </p:nvPicPr>
        <p:blipFill rotWithShape="1">
          <a:blip r:embed="rId4">
            <a:alphaModFix/>
          </a:blip>
          <a:srcRect/>
          <a:stretch/>
        </p:blipFill>
        <p:spPr>
          <a:xfrm>
            <a:off x="7440134" y="3690938"/>
            <a:ext cx="1527175" cy="15240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09"/>
        <p:cNvGrpSpPr/>
        <p:nvPr/>
      </p:nvGrpSpPr>
      <p:grpSpPr>
        <a:xfrm>
          <a:off x="0" y="0"/>
          <a:ext cx="0" cy="0"/>
          <a:chOff x="0" y="0"/>
          <a:chExt cx="0" cy="0"/>
        </a:xfrm>
      </p:grpSpPr>
      <p:sp>
        <p:nvSpPr>
          <p:cNvPr id="910" name="Google Shape;910;p31"/>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Resources Required</a:t>
            </a:r>
            <a:endParaRPr dirty="0"/>
          </a:p>
          <a:p>
            <a:pPr marL="742950" lvl="1" indent="-285750" algn="l" rtl="0">
              <a:spcBef>
                <a:spcPts val="480"/>
              </a:spcBef>
              <a:spcAft>
                <a:spcPts val="0"/>
              </a:spcAft>
              <a:buSzPts val="1320"/>
              <a:buChar char="■"/>
            </a:pPr>
            <a:r>
              <a:rPr lang="en-US" dirty="0"/>
              <a:t>Qualified Security and Operational Personnel to Implement and Document Selected Controls</a:t>
            </a:r>
          </a:p>
          <a:p>
            <a:pPr marL="742950" lvl="1" indent="-285750"/>
            <a:r>
              <a:rPr lang="en-US" dirty="0"/>
              <a:t>Involve qualified IS security engineers early.</a:t>
            </a:r>
          </a:p>
          <a:p>
            <a:pPr marL="742950" lvl="1" indent="-285750" algn="l" rtl="0">
              <a:spcBef>
                <a:spcPts val="480"/>
              </a:spcBef>
              <a:spcAft>
                <a:spcPts val="0"/>
              </a:spcAft>
              <a:buSzPts val="1320"/>
              <a:buChar char="■"/>
            </a:pPr>
            <a:r>
              <a:rPr lang="en-US" dirty="0"/>
              <a:t>Tool(s) to Document Implemented Controls (eMASS, etc.)</a:t>
            </a:r>
            <a:endParaRPr dirty="0"/>
          </a:p>
          <a:p>
            <a:pPr marL="342900" lvl="0" indent="-342900" algn="l" rtl="0">
              <a:spcBef>
                <a:spcPts val="480"/>
              </a:spcBef>
              <a:spcAft>
                <a:spcPts val="0"/>
              </a:spcAft>
              <a:buSzPts val="1440"/>
              <a:buChar char="■"/>
            </a:pPr>
            <a:r>
              <a:rPr lang="en-US" dirty="0"/>
              <a:t>Timeframe</a:t>
            </a:r>
            <a:endParaRPr dirty="0"/>
          </a:p>
          <a:p>
            <a:pPr marL="742950" lvl="1" indent="-285750" algn="l" rtl="0">
              <a:spcBef>
                <a:spcPts val="480"/>
              </a:spcBef>
              <a:spcAft>
                <a:spcPts val="0"/>
              </a:spcAft>
              <a:buSzPts val="1320"/>
              <a:buChar char="■"/>
            </a:pPr>
            <a:r>
              <a:rPr lang="en-US" dirty="0"/>
              <a:t>Weeks to Months dependent on Implementation and System Development Requirements &amp; Timelines</a:t>
            </a:r>
            <a:endParaRPr dirty="0"/>
          </a:p>
        </p:txBody>
      </p:sp>
      <p:sp>
        <p:nvSpPr>
          <p:cNvPr id="911" name="Google Shape;911;p3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RMF Project Planning</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8" name="Google Shape;868;p4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Select and Implementation Results/Artifacts</a:t>
            </a:r>
            <a:endParaRPr dirty="0"/>
          </a:p>
        </p:txBody>
      </p:sp>
      <p:sp>
        <p:nvSpPr>
          <p:cNvPr id="869" name="Google Shape;869;p40"/>
          <p:cNvSpPr txBox="1">
            <a:spLocks noGrp="1"/>
          </p:cNvSpPr>
          <p:nvPr>
            <p:ph type="body" idx="1"/>
          </p:nvPr>
        </p:nvSpPr>
        <p:spPr>
          <a:xfrm>
            <a:off x="646114" y="1219201"/>
            <a:ext cx="7434896"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System Baseline (list of controls based on C, I, A) – include CCIs</a:t>
            </a:r>
          </a:p>
          <a:p>
            <a:pPr marL="342900" lvl="0" indent="-342900" algn="l" rtl="0">
              <a:spcBef>
                <a:spcPts val="0"/>
              </a:spcBef>
              <a:spcAft>
                <a:spcPts val="0"/>
              </a:spcAft>
              <a:buSzPts val="1440"/>
              <a:buChar char="■"/>
            </a:pPr>
            <a:r>
              <a:rPr lang="en-US" dirty="0"/>
              <a:t>Common Control List – Inherited and Common Policy (Contract, MOA, MOU, SLA)</a:t>
            </a:r>
          </a:p>
          <a:p>
            <a:pPr marL="342900" lvl="0" indent="-342900" algn="l" rtl="0">
              <a:spcBef>
                <a:spcPts val="0"/>
              </a:spcBef>
              <a:spcAft>
                <a:spcPts val="0"/>
              </a:spcAft>
              <a:buSzPts val="1440"/>
              <a:buChar char="■"/>
            </a:pPr>
            <a:r>
              <a:rPr lang="en-US" dirty="0"/>
              <a:t>Security Control Implementation Plan</a:t>
            </a:r>
          </a:p>
          <a:p>
            <a:pPr marL="342900" lvl="0" indent="-342900" algn="l" rtl="0">
              <a:spcBef>
                <a:spcPts val="0"/>
              </a:spcBef>
              <a:spcAft>
                <a:spcPts val="0"/>
              </a:spcAft>
              <a:buSzPts val="1440"/>
              <a:buChar char="■"/>
            </a:pPr>
            <a:r>
              <a:rPr lang="en-US" dirty="0"/>
              <a:t>Security Control Policy/Procedures</a:t>
            </a:r>
          </a:p>
          <a:p>
            <a:pPr marL="342900" lvl="0" indent="-342900" algn="l" rtl="0">
              <a:spcBef>
                <a:spcPts val="0"/>
              </a:spcBef>
              <a:spcAft>
                <a:spcPts val="0"/>
              </a:spcAft>
              <a:buSzPts val="1440"/>
              <a:buChar char="■"/>
            </a:pPr>
            <a:r>
              <a:rPr lang="en-US" dirty="0"/>
              <a:t>Test Results (i.e., CCI self-assessments)</a:t>
            </a:r>
          </a:p>
          <a:p>
            <a:pPr marL="342900" lvl="0" indent="-342900" algn="l" rtl="0">
              <a:spcBef>
                <a:spcPts val="0"/>
              </a:spcBef>
              <a:spcAft>
                <a:spcPts val="0"/>
              </a:spcAft>
              <a:buSzPts val="1440"/>
              <a:buChar char="■"/>
            </a:pPr>
            <a:r>
              <a:rPr lang="en-US" dirty="0"/>
              <a:t>Contingency Plan/Disaster Recovery</a:t>
            </a:r>
          </a:p>
          <a:p>
            <a:pPr marL="342900" lvl="0" indent="-342900" algn="l" rtl="0">
              <a:spcBef>
                <a:spcPts val="0"/>
              </a:spcBef>
              <a:spcAft>
                <a:spcPts val="0"/>
              </a:spcAft>
              <a:buSzPts val="1440"/>
              <a:buChar char="■"/>
            </a:pPr>
            <a:r>
              <a:rPr lang="en-US" dirty="0"/>
              <a:t>Configuration Management Plan/CCB Charter</a:t>
            </a:r>
          </a:p>
          <a:p>
            <a:pPr marL="342900" lvl="0" indent="-342900" algn="l" rtl="0">
              <a:spcBef>
                <a:spcPts val="0"/>
              </a:spcBef>
              <a:spcAft>
                <a:spcPts val="0"/>
              </a:spcAft>
              <a:buSzPts val="1440"/>
              <a:buChar char="■"/>
            </a:pPr>
            <a:r>
              <a:rPr lang="en-US" dirty="0"/>
              <a:t>System Interconnection Agreements</a:t>
            </a:r>
          </a:p>
          <a:p>
            <a:pPr marL="342900" lvl="0" indent="-342900" algn="l" rtl="0">
              <a:spcBef>
                <a:spcPts val="0"/>
              </a:spcBef>
              <a:spcAft>
                <a:spcPts val="0"/>
              </a:spcAft>
              <a:buSzPts val="1440"/>
              <a:buChar char="■"/>
            </a:pPr>
            <a:r>
              <a:rPr lang="en-US" dirty="0"/>
              <a:t>System Security Configuration Documents</a:t>
            </a:r>
          </a:p>
          <a:p>
            <a:pPr marL="342900" lvl="0" indent="-342900" algn="l" rtl="0">
              <a:spcBef>
                <a:spcPts val="0"/>
              </a:spcBef>
              <a:spcAft>
                <a:spcPts val="0"/>
              </a:spcAft>
              <a:buSzPts val="1440"/>
              <a:buChar char="■"/>
            </a:pPr>
            <a:r>
              <a:rPr lang="en-US" dirty="0"/>
              <a:t>Incident Response Plan</a:t>
            </a:r>
            <a:endParaRPr dirty="0"/>
          </a:p>
        </p:txBody>
      </p:sp>
    </p:spTree>
    <p:extLst>
      <p:ext uri="{BB962C8B-B14F-4D97-AF65-F5344CB8AC3E}">
        <p14:creationId xmlns:p14="http://schemas.microsoft.com/office/powerpoint/2010/main" val="20617091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16"/>
        <p:cNvGrpSpPr/>
        <p:nvPr/>
      </p:nvGrpSpPr>
      <p:grpSpPr>
        <a:xfrm>
          <a:off x="0" y="0"/>
          <a:ext cx="0" cy="0"/>
          <a:chOff x="0" y="0"/>
          <a:chExt cx="0" cy="0"/>
        </a:xfrm>
      </p:grpSpPr>
      <p:graphicFrame>
        <p:nvGraphicFramePr>
          <p:cNvPr id="917" name="Google Shape;917;p32"/>
          <p:cNvGraphicFramePr/>
          <p:nvPr/>
        </p:nvGraphicFramePr>
        <p:xfrm>
          <a:off x="503238" y="1447800"/>
          <a:ext cx="8064525" cy="4514850"/>
        </p:xfrm>
        <a:graphic>
          <a:graphicData uri="http://schemas.openxmlformats.org/drawingml/2006/table">
            <a:tbl>
              <a:tblPr>
                <a:noFill/>
                <a:tableStyleId>{981B9F53-7D9F-405D-B387-50A1EC0944BD}</a:tableStyleId>
              </a:tblPr>
              <a:tblGrid>
                <a:gridCol w="3306450">
                  <a:extLst>
                    <a:ext uri="{9D8B030D-6E8A-4147-A177-3AD203B41FA5}">
                      <a16:colId xmlns:a16="http://schemas.microsoft.com/office/drawing/2014/main" val="20000"/>
                    </a:ext>
                  </a:extLst>
                </a:gridCol>
                <a:gridCol w="1774200">
                  <a:extLst>
                    <a:ext uri="{9D8B030D-6E8A-4147-A177-3AD203B41FA5}">
                      <a16:colId xmlns:a16="http://schemas.microsoft.com/office/drawing/2014/main" val="20001"/>
                    </a:ext>
                  </a:extLst>
                </a:gridCol>
                <a:gridCol w="2983875">
                  <a:extLst>
                    <a:ext uri="{9D8B030D-6E8A-4147-A177-3AD203B41FA5}">
                      <a16:colId xmlns:a16="http://schemas.microsoft.com/office/drawing/2014/main" val="20002"/>
                    </a:ext>
                  </a:extLst>
                </a:gridCol>
              </a:tblGrid>
              <a:tr h="609575">
                <a:tc gridSpan="3">
                  <a:txBody>
                    <a:bodyPr/>
                    <a:lstStyle/>
                    <a:p>
                      <a:pPr marL="0" marR="0" lvl="0" indent="0" algn="ctr" rtl="0">
                        <a:spcBef>
                          <a:spcPts val="0"/>
                        </a:spcBef>
                        <a:spcAft>
                          <a:spcPts val="0"/>
                        </a:spcAft>
                        <a:buNone/>
                      </a:pPr>
                      <a:r>
                        <a:rPr lang="en-US" sz="1800" u="none" strike="noStrike" cap="none">
                          <a:solidFill>
                            <a:schemeClr val="lt1"/>
                          </a:solidFill>
                        </a:rPr>
                        <a:t>Step 3: IMPLEMENT SECURITY CONTROLS</a:t>
                      </a:r>
                      <a:endParaRPr sz="1800" b="0" i="0" u="none" strike="noStrike" cap="none">
                        <a:solidFill>
                          <a:schemeClr val="lt1"/>
                        </a:solidFill>
                        <a:latin typeface="Tahoma"/>
                        <a:ea typeface="Tahoma"/>
                        <a:cs typeface="Tahoma"/>
                        <a:sym typeface="Tahoma"/>
                      </a:endParaRPr>
                    </a:p>
                  </a:txBody>
                  <a:tcPr marL="7625" marR="7625" marT="7625" marB="0" anchor="ctr">
                    <a:solidFill>
                      <a:schemeClr val="dk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949450">
                <a:tc>
                  <a:txBody>
                    <a:bodyPr/>
                    <a:lstStyle/>
                    <a:p>
                      <a:pPr marL="0" marR="0" lvl="0" indent="0" algn="ctr" rtl="0">
                        <a:spcBef>
                          <a:spcPts val="0"/>
                        </a:spcBef>
                        <a:spcAft>
                          <a:spcPts val="0"/>
                        </a:spcAft>
                        <a:buNone/>
                      </a:pPr>
                      <a:r>
                        <a:rPr lang="en-US" sz="1800" u="none" strike="noStrike" cap="none">
                          <a:solidFill>
                            <a:schemeClr val="lt1"/>
                          </a:solidFill>
                        </a:rPr>
                        <a:t>RMF Tasks </a:t>
                      </a:r>
                      <a:endParaRPr sz="1800" b="0" i="0" u="none" strike="noStrike" cap="none">
                        <a:solidFill>
                          <a:schemeClr val="lt1"/>
                        </a:solidFill>
                        <a:latin typeface="Tahoma"/>
                        <a:ea typeface="Tahoma"/>
                        <a:cs typeface="Tahoma"/>
                        <a:sym typeface="Tahoma"/>
                      </a:endParaRPr>
                    </a:p>
                  </a:txBody>
                  <a:tcPr marL="7625" marR="7625" marT="7625" marB="0" anchor="ctr">
                    <a:solidFill>
                      <a:srgbClr val="538CD5"/>
                    </a:solidFill>
                  </a:tcPr>
                </a:tc>
                <a:tc>
                  <a:txBody>
                    <a:bodyPr/>
                    <a:lstStyle/>
                    <a:p>
                      <a:pPr marL="0" marR="0" lvl="0" indent="0" algn="ctr" rtl="0">
                        <a:spcBef>
                          <a:spcPts val="0"/>
                        </a:spcBef>
                        <a:spcAft>
                          <a:spcPts val="0"/>
                        </a:spcAft>
                        <a:buNone/>
                      </a:pPr>
                      <a:r>
                        <a:rPr lang="en-US" sz="1800" u="none" strike="noStrike" cap="none">
                          <a:solidFill>
                            <a:schemeClr val="lt1"/>
                          </a:solidFill>
                        </a:rPr>
                        <a:t>Per DoD KS Primary Responsibility </a:t>
                      </a:r>
                      <a:endParaRPr sz="1800" b="0" i="0" u="none" strike="noStrike" cap="none">
                        <a:solidFill>
                          <a:schemeClr val="lt1"/>
                        </a:solidFill>
                        <a:latin typeface="Tahoma"/>
                        <a:ea typeface="Tahoma"/>
                        <a:cs typeface="Tahoma"/>
                        <a:sym typeface="Tahoma"/>
                      </a:endParaRPr>
                    </a:p>
                  </a:txBody>
                  <a:tcPr marL="7625" marR="7625" marT="7625" marB="0" anchor="ctr">
                    <a:solidFill>
                      <a:srgbClr val="538CD5"/>
                    </a:solidFill>
                  </a:tcPr>
                </a:tc>
                <a:tc>
                  <a:txBody>
                    <a:bodyPr/>
                    <a:lstStyle/>
                    <a:p>
                      <a:pPr marL="0" marR="0" lvl="0" indent="0" algn="ctr" rtl="0">
                        <a:spcBef>
                          <a:spcPts val="0"/>
                        </a:spcBef>
                        <a:spcAft>
                          <a:spcPts val="0"/>
                        </a:spcAft>
                        <a:buNone/>
                      </a:pPr>
                      <a:r>
                        <a:rPr lang="en-US" sz="1800" u="none" strike="noStrike" cap="none">
                          <a:solidFill>
                            <a:schemeClr val="lt1"/>
                          </a:solidFill>
                        </a:rPr>
                        <a:t>Per DoD KS </a:t>
                      </a:r>
                      <a:br>
                        <a:rPr lang="en-US" sz="1800" u="none" strike="noStrike" cap="none">
                          <a:solidFill>
                            <a:schemeClr val="lt1"/>
                          </a:solidFill>
                        </a:rPr>
                      </a:br>
                      <a:r>
                        <a:rPr lang="en-US" sz="1800" u="none" strike="noStrike" cap="none">
                          <a:solidFill>
                            <a:schemeClr val="lt1"/>
                          </a:solidFill>
                        </a:rPr>
                        <a:t>Stakeholders</a:t>
                      </a:r>
                      <a:endParaRPr sz="1800" b="0" i="0" u="none" strike="noStrike" cap="none">
                        <a:solidFill>
                          <a:schemeClr val="lt1"/>
                        </a:solidFill>
                        <a:latin typeface="Tahoma"/>
                        <a:ea typeface="Tahoma"/>
                        <a:cs typeface="Tahoma"/>
                        <a:sym typeface="Tahoma"/>
                      </a:endParaRPr>
                    </a:p>
                  </a:txBody>
                  <a:tcPr marL="7625" marR="7625" marT="7625" marB="0" anchor="ctr">
                    <a:solidFill>
                      <a:srgbClr val="538CD5"/>
                    </a:solidFill>
                  </a:tcPr>
                </a:tc>
                <a:extLst>
                  <a:ext uri="{0D108BD9-81ED-4DB2-BD59-A6C34878D82A}">
                    <a16:rowId xmlns:a16="http://schemas.microsoft.com/office/drawing/2014/main" val="10001"/>
                  </a:ext>
                </a:extLst>
              </a:tr>
              <a:tr h="1379225">
                <a:tc>
                  <a:txBody>
                    <a:bodyPr/>
                    <a:lstStyle/>
                    <a:p>
                      <a:pPr marL="120650" marR="0" lvl="0" indent="0" algn="l" rtl="0">
                        <a:spcBef>
                          <a:spcPts val="0"/>
                        </a:spcBef>
                        <a:spcAft>
                          <a:spcPts val="0"/>
                        </a:spcAft>
                        <a:buNone/>
                      </a:pPr>
                      <a:r>
                        <a:rPr lang="en-US" sz="1800" u="none" strike="noStrike" cap="none"/>
                        <a:t>Implement control solutions consistent with DoD Component Cybersecurity architectures</a:t>
                      </a:r>
                      <a:endParaRPr sz="1800" b="0" i="0" u="none" strike="noStrike" cap="none">
                        <a:solidFill>
                          <a:srgbClr val="000000"/>
                        </a:solidFill>
                        <a:latin typeface="Tahoma"/>
                        <a:ea typeface="Tahoma"/>
                        <a:cs typeface="Tahoma"/>
                        <a:sym typeface="Tahoma"/>
                      </a:endParaRPr>
                    </a:p>
                  </a:txBody>
                  <a:tcPr marL="7625" marR="7625" marT="7625" marB="0">
                    <a:solidFill>
                      <a:schemeClr val="lt2"/>
                    </a:solidFill>
                  </a:tcPr>
                </a:tc>
                <a:tc>
                  <a:txBody>
                    <a:bodyPr/>
                    <a:lstStyle/>
                    <a:p>
                      <a:pPr marL="168275" marR="0" lvl="0" indent="0" algn="l" rtl="0">
                        <a:spcBef>
                          <a:spcPts val="0"/>
                        </a:spcBef>
                        <a:spcAft>
                          <a:spcPts val="0"/>
                        </a:spcAft>
                        <a:buNone/>
                      </a:pPr>
                      <a:r>
                        <a:rPr lang="en-US" sz="1800" u="none" strike="noStrike" cap="none"/>
                        <a:t>ISO</a:t>
                      </a:r>
                      <a:br>
                        <a:rPr lang="en-US" sz="1800" u="none" strike="noStrike" cap="none"/>
                      </a:br>
                      <a:r>
                        <a:rPr lang="en-US" sz="1800" u="none" strike="noStrike" cap="none"/>
                        <a:t>PM/SM</a:t>
                      </a:r>
                      <a:br>
                        <a:rPr lang="en-US" sz="1800" u="none" strike="noStrike" cap="none"/>
                      </a:br>
                      <a:r>
                        <a:rPr lang="en-US" sz="1800" u="none" strike="noStrike" cap="none"/>
                        <a:t>System Security Engineer</a:t>
                      </a:r>
                      <a:endParaRPr sz="1800" b="0" i="0" u="none" strike="noStrike" cap="none">
                        <a:solidFill>
                          <a:srgbClr val="000000"/>
                        </a:solidFill>
                        <a:latin typeface="Tahoma"/>
                        <a:ea typeface="Tahoma"/>
                        <a:cs typeface="Tahoma"/>
                        <a:sym typeface="Tahoma"/>
                      </a:endParaRPr>
                    </a:p>
                  </a:txBody>
                  <a:tcPr marL="7625" marR="7625" marT="7625" marB="0">
                    <a:solidFill>
                      <a:schemeClr val="lt2"/>
                    </a:solidFill>
                  </a:tcPr>
                </a:tc>
                <a:tc>
                  <a:txBody>
                    <a:bodyPr/>
                    <a:lstStyle/>
                    <a:p>
                      <a:pPr marL="120650" marR="0" lvl="0" indent="0" algn="l" rtl="0">
                        <a:spcBef>
                          <a:spcPts val="0"/>
                        </a:spcBef>
                        <a:spcAft>
                          <a:spcPts val="0"/>
                        </a:spcAft>
                        <a:buNone/>
                      </a:pPr>
                      <a:r>
                        <a:rPr lang="en-US" sz="1800" u="none" strike="noStrike" cap="none"/>
                        <a:t>Common Control Provider (Owner)</a:t>
                      </a:r>
                      <a:br>
                        <a:rPr lang="en-US" sz="1800" u="none" strike="noStrike" cap="none"/>
                      </a:br>
                      <a:r>
                        <a:rPr lang="en-US" sz="1800" u="none" strike="noStrike" cap="none"/>
                        <a:t>IO</a:t>
                      </a:r>
                      <a:br>
                        <a:rPr lang="en-US" sz="1800" u="none" strike="noStrike" cap="none"/>
                      </a:br>
                      <a:r>
                        <a:rPr lang="en-US" sz="1800" u="none" strike="noStrike" cap="none"/>
                        <a:t>ISSM</a:t>
                      </a:r>
                      <a:endParaRPr sz="1800" b="0" i="0" u="none" strike="noStrike" cap="none">
                        <a:solidFill>
                          <a:srgbClr val="000000"/>
                        </a:solidFill>
                        <a:latin typeface="Tahoma"/>
                        <a:ea typeface="Tahoma"/>
                        <a:cs typeface="Tahoma"/>
                        <a:sym typeface="Tahoma"/>
                      </a:endParaRPr>
                    </a:p>
                  </a:txBody>
                  <a:tcPr marL="7625" marR="7625" marT="7625" marB="0">
                    <a:solidFill>
                      <a:schemeClr val="lt2"/>
                    </a:solidFill>
                  </a:tcPr>
                </a:tc>
                <a:extLst>
                  <a:ext uri="{0D108BD9-81ED-4DB2-BD59-A6C34878D82A}">
                    <a16:rowId xmlns:a16="http://schemas.microsoft.com/office/drawing/2014/main" val="10002"/>
                  </a:ext>
                </a:extLst>
              </a:tr>
              <a:tr h="1576600">
                <a:tc>
                  <a:txBody>
                    <a:bodyPr/>
                    <a:lstStyle/>
                    <a:p>
                      <a:pPr marL="120650" marR="0" lvl="0" indent="0" algn="l" rtl="0">
                        <a:spcBef>
                          <a:spcPts val="0"/>
                        </a:spcBef>
                        <a:spcAft>
                          <a:spcPts val="0"/>
                        </a:spcAft>
                        <a:buNone/>
                      </a:pPr>
                      <a:r>
                        <a:rPr lang="en-US" sz="1800" u="none" strike="noStrike" cap="none"/>
                        <a:t>Document security controls implementation in the security plan</a:t>
                      </a:r>
                      <a:endParaRPr sz="1800" b="0" i="0" u="none" strike="noStrike" cap="none">
                        <a:solidFill>
                          <a:srgbClr val="000000"/>
                        </a:solidFill>
                        <a:latin typeface="Tahoma"/>
                        <a:ea typeface="Tahoma"/>
                        <a:cs typeface="Tahoma"/>
                        <a:sym typeface="Tahoma"/>
                      </a:endParaRPr>
                    </a:p>
                  </a:txBody>
                  <a:tcPr marL="7625" marR="7625" marT="7625" marB="0">
                    <a:solidFill>
                      <a:schemeClr val="lt2"/>
                    </a:solidFill>
                  </a:tcPr>
                </a:tc>
                <a:tc>
                  <a:txBody>
                    <a:bodyPr/>
                    <a:lstStyle/>
                    <a:p>
                      <a:pPr marL="168275" marR="0" lvl="0" indent="0" algn="l" rtl="0">
                        <a:spcBef>
                          <a:spcPts val="0"/>
                        </a:spcBef>
                        <a:spcAft>
                          <a:spcPts val="0"/>
                        </a:spcAft>
                        <a:buNone/>
                      </a:pPr>
                      <a:r>
                        <a:rPr lang="en-US" sz="1800" u="none" strike="noStrike" cap="none"/>
                        <a:t>ISO</a:t>
                      </a:r>
                      <a:br>
                        <a:rPr lang="en-US" sz="1800" u="none" strike="noStrike" cap="none"/>
                      </a:br>
                      <a:r>
                        <a:rPr lang="en-US" sz="1800" u="none" strike="noStrike" cap="none"/>
                        <a:t>PM/SM</a:t>
                      </a:r>
                      <a:endParaRPr sz="1800" b="0" i="0" u="none" strike="noStrike" cap="none">
                        <a:solidFill>
                          <a:srgbClr val="000000"/>
                        </a:solidFill>
                        <a:latin typeface="Tahoma"/>
                        <a:ea typeface="Tahoma"/>
                        <a:cs typeface="Tahoma"/>
                        <a:sym typeface="Tahoma"/>
                      </a:endParaRPr>
                    </a:p>
                  </a:txBody>
                  <a:tcPr marL="7625" marR="7625" marT="7625" marB="0">
                    <a:solidFill>
                      <a:schemeClr val="lt2"/>
                    </a:solidFill>
                  </a:tcPr>
                </a:tc>
                <a:tc>
                  <a:txBody>
                    <a:bodyPr/>
                    <a:lstStyle/>
                    <a:p>
                      <a:pPr marL="120650" marR="0" lvl="0" indent="0" algn="l" rtl="0">
                        <a:spcBef>
                          <a:spcPts val="0"/>
                        </a:spcBef>
                        <a:spcAft>
                          <a:spcPts val="0"/>
                        </a:spcAft>
                        <a:buNone/>
                      </a:pPr>
                      <a:r>
                        <a:rPr lang="en-US" sz="1800" u="none" strike="noStrike" cap="none"/>
                        <a:t>Common Control Provider (Owner)</a:t>
                      </a:r>
                      <a:br>
                        <a:rPr lang="en-US" sz="1800" u="none" strike="noStrike" cap="none"/>
                      </a:br>
                      <a:r>
                        <a:rPr lang="en-US" sz="1800" u="none" strike="noStrike" cap="none"/>
                        <a:t>IO</a:t>
                      </a:r>
                      <a:br>
                        <a:rPr lang="en-US" sz="1800" u="none" strike="noStrike" cap="none"/>
                      </a:br>
                      <a:r>
                        <a:rPr lang="en-US" sz="1800" u="none" strike="noStrike" cap="none"/>
                        <a:t>ISSM</a:t>
                      </a:r>
                      <a:br>
                        <a:rPr lang="en-US" sz="1800" u="none" strike="noStrike" cap="none"/>
                      </a:br>
                      <a:r>
                        <a:rPr lang="en-US" sz="1800" u="none" strike="noStrike" cap="none"/>
                        <a:t>System Security Engineer</a:t>
                      </a:r>
                      <a:endParaRPr sz="1800" b="0" i="0" u="none" strike="noStrike" cap="none">
                        <a:solidFill>
                          <a:srgbClr val="000000"/>
                        </a:solidFill>
                        <a:latin typeface="Tahoma"/>
                        <a:ea typeface="Tahoma"/>
                        <a:cs typeface="Tahoma"/>
                        <a:sym typeface="Tahoma"/>
                      </a:endParaRPr>
                    </a:p>
                  </a:txBody>
                  <a:tcPr marL="7625" marR="7625" marT="7625" marB="0">
                    <a:solidFill>
                      <a:schemeClr val="lt2"/>
                    </a:solidFill>
                  </a:tcPr>
                </a:tc>
                <a:extLst>
                  <a:ext uri="{0D108BD9-81ED-4DB2-BD59-A6C34878D82A}">
                    <a16:rowId xmlns:a16="http://schemas.microsoft.com/office/drawing/2014/main" val="10003"/>
                  </a:ext>
                </a:extLst>
              </a:tr>
            </a:tbl>
          </a:graphicData>
        </a:graphic>
      </p:graphicFrame>
      <p:sp>
        <p:nvSpPr>
          <p:cNvPr id="918" name="Google Shape;918;p3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Implement Summary Tasks and Responsibilities</a:t>
            </a:r>
            <a:endParaRPr/>
          </a:p>
        </p:txBody>
      </p:sp>
      <p:sp>
        <p:nvSpPr>
          <p:cNvPr id="919" name="Google Shape;919;p32"/>
          <p:cNvSpPr txBox="1"/>
          <p:nvPr/>
        </p:nvSpPr>
        <p:spPr>
          <a:xfrm rot="-5400000">
            <a:off x="-519112" y="4692650"/>
            <a:ext cx="1722438" cy="33813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0" i="0" u="none" strike="noStrike" cap="small">
                <a:solidFill>
                  <a:srgbClr val="FFFFFF"/>
                </a:solidFill>
                <a:latin typeface="Tahoma"/>
                <a:ea typeface="Tahoma"/>
                <a:cs typeface="Tahoma"/>
                <a:sym typeface="Tahoma"/>
              </a:rPr>
              <a:t>Project Planning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Where We Are In the RMF for DoD Process </a:t>
            </a:r>
            <a:endParaRPr/>
          </a:p>
        </p:txBody>
      </p:sp>
      <p:sp>
        <p:nvSpPr>
          <p:cNvPr id="403" name="Google Shape;403;p3"/>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b="0" i="0" u="none" strike="noStrike" cap="none">
                <a:solidFill>
                  <a:schemeClr val="lt1"/>
                </a:solidFill>
                <a:latin typeface="Tahoma"/>
                <a:ea typeface="Tahoma"/>
                <a:cs typeface="Tahoma"/>
                <a:sym typeface="Tahoma"/>
              </a:rPr>
              <a:t>3</a:t>
            </a:fld>
            <a:endParaRPr sz="1200" b="0" i="0" u="none" strike="noStrike" cap="none">
              <a:solidFill>
                <a:schemeClr val="lt1"/>
              </a:solidFill>
              <a:latin typeface="Tahoma"/>
              <a:ea typeface="Tahoma"/>
              <a:cs typeface="Tahoma"/>
              <a:sym typeface="Tahoma"/>
            </a:endParaRPr>
          </a:p>
        </p:txBody>
      </p:sp>
      <p:pic>
        <p:nvPicPr>
          <p:cNvPr id="4" name="Picture 3" descr="A diagram of a system&#10;&#10;Description automatically generated">
            <a:extLst>
              <a:ext uri="{FF2B5EF4-FFF2-40B4-BE49-F238E27FC236}">
                <a16:creationId xmlns:a16="http://schemas.microsoft.com/office/drawing/2014/main" id="{6F9B8489-E450-BF51-2E96-84E06A0E188C}"/>
              </a:ext>
            </a:extLst>
          </p:cNvPr>
          <p:cNvPicPr>
            <a:picLocks noChangeAspect="1"/>
          </p:cNvPicPr>
          <p:nvPr/>
        </p:nvPicPr>
        <p:blipFill>
          <a:blip r:embed="rId3"/>
          <a:stretch>
            <a:fillRect/>
          </a:stretch>
        </p:blipFill>
        <p:spPr>
          <a:xfrm>
            <a:off x="876300" y="1289041"/>
            <a:ext cx="7125067" cy="4437935"/>
          </a:xfrm>
          <a:prstGeom prst="rect">
            <a:avLst/>
          </a:prstGeom>
        </p:spPr>
      </p:pic>
      <p:pic>
        <p:nvPicPr>
          <p:cNvPr id="6" name="Picture 5" descr="A blue and white tag with white text&#10;&#10;Description automatically generated">
            <a:extLst>
              <a:ext uri="{FF2B5EF4-FFF2-40B4-BE49-F238E27FC236}">
                <a16:creationId xmlns:a16="http://schemas.microsoft.com/office/drawing/2014/main" id="{F8B17EA7-9ED4-200D-E2AF-7B1E17316040}"/>
              </a:ext>
            </a:extLst>
          </p:cNvPr>
          <p:cNvPicPr>
            <a:picLocks noChangeAspect="1"/>
          </p:cNvPicPr>
          <p:nvPr/>
        </p:nvPicPr>
        <p:blipFill>
          <a:blip r:embed="rId4"/>
          <a:stretch>
            <a:fillRect/>
          </a:stretch>
        </p:blipFill>
        <p:spPr>
          <a:xfrm>
            <a:off x="3326131" y="3353827"/>
            <a:ext cx="4800599" cy="3056238"/>
          </a:xfrm>
          <a:prstGeom prst="rect">
            <a:avLst/>
          </a:prstGeom>
        </p:spPr>
      </p:pic>
      <p:sp>
        <p:nvSpPr>
          <p:cNvPr id="7" name="Google Shape;444;p3">
            <a:extLst>
              <a:ext uri="{FF2B5EF4-FFF2-40B4-BE49-F238E27FC236}">
                <a16:creationId xmlns:a16="http://schemas.microsoft.com/office/drawing/2014/main" id="{718DE7FB-AD70-E574-3581-2A01D12B483E}"/>
              </a:ext>
            </a:extLst>
          </p:cNvPr>
          <p:cNvSpPr/>
          <p:nvPr/>
        </p:nvSpPr>
        <p:spPr>
          <a:xfrm rot="20627687">
            <a:off x="1444355" y="5363272"/>
            <a:ext cx="2061005" cy="838200"/>
          </a:xfrm>
          <a:prstGeom prst="stripedRightArrow">
            <a:avLst>
              <a:gd name="adj1" fmla="val 50000"/>
              <a:gd name="adj2" fmla="val 50000"/>
            </a:avLst>
          </a:prstGeom>
          <a:solidFill>
            <a:srgbClr val="FF0000"/>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400"/>
              <a:buFont typeface="Tahoma"/>
              <a:buNone/>
            </a:pPr>
            <a:r>
              <a:rPr lang="en-US" sz="2400" b="0" i="0" u="none" strike="noStrike" cap="none" dirty="0">
                <a:solidFill>
                  <a:schemeClr val="lt1"/>
                </a:solidFill>
                <a:latin typeface="Tahoma"/>
                <a:ea typeface="Tahoma"/>
                <a:cs typeface="Tahoma"/>
                <a:sym typeface="Tahoma"/>
              </a:rPr>
              <a:t>Implement</a:t>
            </a:r>
            <a:endParaRPr dirty="0"/>
          </a:p>
        </p:txBody>
      </p:sp>
      <p:sp>
        <p:nvSpPr>
          <p:cNvPr id="8" name="TextBox 7">
            <a:extLst>
              <a:ext uri="{FF2B5EF4-FFF2-40B4-BE49-F238E27FC236}">
                <a16:creationId xmlns:a16="http://schemas.microsoft.com/office/drawing/2014/main" id="{EB78C3B0-42CA-D866-2F0C-8D3B9805444D}"/>
              </a:ext>
            </a:extLst>
          </p:cNvPr>
          <p:cNvSpPr txBox="1"/>
          <p:nvPr/>
        </p:nvSpPr>
        <p:spPr>
          <a:xfrm>
            <a:off x="1368336" y="6472412"/>
            <a:ext cx="4572000" cy="307777"/>
          </a:xfrm>
          <a:prstGeom prst="rect">
            <a:avLst/>
          </a:prstGeom>
          <a:noFill/>
        </p:spPr>
        <p:txBody>
          <a:bodyPr wrap="square">
            <a:spAutoFit/>
          </a:bodyPr>
          <a:lstStyle/>
          <a:p>
            <a:pPr algn="ctr"/>
            <a:r>
              <a:rPr lang="en-US" sz="1400" dirty="0"/>
              <a:t>Source: DoD Knowledge Service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Content Placeholder 5">
            <a:extLst>
              <a:ext uri="{FF2B5EF4-FFF2-40B4-BE49-F238E27FC236}">
                <a16:creationId xmlns:a16="http://schemas.microsoft.com/office/drawing/2014/main" id="{C0983F0D-BB30-449E-93C1-F5824F56E1B6}"/>
              </a:ext>
            </a:extLst>
          </p:cNvPr>
          <p:cNvSpPr>
            <a:spLocks noGrp="1"/>
          </p:cNvSpPr>
          <p:nvPr>
            <p:ph sz="half" idx="2"/>
            <p:custDataLst>
              <p:tags r:id="rId2"/>
            </p:custDataLst>
          </p:nvPr>
        </p:nvSpPr>
        <p:spPr>
          <a:xfrm>
            <a:off x="533400" y="1219200"/>
            <a:ext cx="6019800" cy="4932363"/>
          </a:xfrm>
        </p:spPr>
        <p:txBody>
          <a:bodyPr/>
          <a:lstStyle/>
          <a:p>
            <a:r>
              <a:rPr lang="en-US" altLang="en-US" dirty="0"/>
              <a:t>What are examples of when you might need to use standardized configurations (e.g., STIG, CIS Benchmarks, etc.)?</a:t>
            </a:r>
          </a:p>
          <a:p>
            <a:r>
              <a:rPr lang="en-US" altLang="en-US" dirty="0"/>
              <a:t>How do you think of standardized configurations in relation to SCAP?</a:t>
            </a:r>
          </a:p>
          <a:p>
            <a:r>
              <a:rPr lang="en-US" altLang="en-US" dirty="0"/>
              <a:t>How might various automated tools support RMF?</a:t>
            </a:r>
          </a:p>
          <a:p>
            <a:r>
              <a:rPr lang="en-US" altLang="en-US" dirty="0"/>
              <a:t>How does standardization support information security?</a:t>
            </a:r>
          </a:p>
        </p:txBody>
      </p:sp>
      <p:sp>
        <p:nvSpPr>
          <p:cNvPr id="302083" name="Title 11">
            <a:extLst>
              <a:ext uri="{FF2B5EF4-FFF2-40B4-BE49-F238E27FC236}">
                <a16:creationId xmlns:a16="http://schemas.microsoft.com/office/drawing/2014/main" id="{E05D69E0-9904-40F3-93AC-6001A81627C7}"/>
              </a:ext>
            </a:extLst>
          </p:cNvPr>
          <p:cNvSpPr>
            <a:spLocks noGrp="1"/>
          </p:cNvSpPr>
          <p:nvPr>
            <p:ph type="title"/>
            <p:custDataLst>
              <p:tags r:id="rId3"/>
            </p:custDataLst>
          </p:nvPr>
        </p:nvSpPr>
        <p:spPr>
          <a:xfrm>
            <a:off x="1219200" y="0"/>
            <a:ext cx="7597775" cy="922338"/>
          </a:xfrm>
        </p:spPr>
        <p:txBody>
          <a:bodyPr/>
          <a:lstStyle/>
          <a:p>
            <a:r>
              <a:rPr lang="en-US" altLang="en-US" dirty="0"/>
              <a:t>Review</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267200" y="0"/>
            <a:ext cx="4549775" cy="922338"/>
          </a:xfrm>
          <a:ln>
            <a:noFill/>
          </a:ln>
        </p:spPr>
        <p:txBody>
          <a:bodyPr/>
          <a:lstStyle/>
          <a:p>
            <a:r>
              <a:rPr lang="en-US" dirty="0"/>
              <a:t>Assess</a:t>
            </a:r>
          </a:p>
        </p:txBody>
      </p:sp>
      <p:graphicFrame>
        <p:nvGraphicFramePr>
          <p:cNvPr id="5" name="Diagram 4"/>
          <p:cNvGraphicFramePr/>
          <p:nvPr>
            <p:custDataLst>
              <p:tags r:id="rId2"/>
            </p:custDataLst>
            <p:extLst>
              <p:ext uri="{D42A27DB-BD31-4B8C-83A1-F6EECF244321}">
                <p14:modId xmlns:p14="http://schemas.microsoft.com/office/powerpoint/2010/main" val="2504486730"/>
              </p:ext>
            </p:extLst>
          </p:nvPr>
        </p:nvGraphicFramePr>
        <p:xfrm>
          <a:off x="17463" y="1295400"/>
          <a:ext cx="9126537" cy="2362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Content Placeholder 4"/>
          <p:cNvGraphicFramePr>
            <a:graphicFrameLocks/>
          </p:cNvGraphicFramePr>
          <p:nvPr>
            <p:custDataLst>
              <p:tags r:id="rId3"/>
            </p:custDataLst>
            <p:extLst>
              <p:ext uri="{D42A27DB-BD31-4B8C-83A1-F6EECF244321}">
                <p14:modId xmlns:p14="http://schemas.microsoft.com/office/powerpoint/2010/main" val="1135326104"/>
              </p:ext>
            </p:extLst>
          </p:nvPr>
        </p:nvGraphicFramePr>
        <p:xfrm>
          <a:off x="17464" y="2625970"/>
          <a:ext cx="9126536" cy="4353328"/>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3039072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54"/>
        <p:cNvGrpSpPr/>
        <p:nvPr/>
      </p:nvGrpSpPr>
      <p:grpSpPr>
        <a:xfrm>
          <a:off x="0" y="0"/>
          <a:ext cx="0" cy="0"/>
          <a:chOff x="0" y="0"/>
          <a:chExt cx="0" cy="0"/>
        </a:xfrm>
      </p:grpSpPr>
      <p:sp>
        <p:nvSpPr>
          <p:cNvPr id="955" name="Google Shape;955;p3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Where We Are In the RMF for DoD Process </a:t>
            </a:r>
            <a:endParaRPr/>
          </a:p>
        </p:txBody>
      </p:sp>
      <p:sp>
        <p:nvSpPr>
          <p:cNvPr id="956" name="Google Shape;956;p35"/>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b="0" i="0" u="none" strike="noStrike" cap="none">
                <a:solidFill>
                  <a:schemeClr val="lt1"/>
                </a:solidFill>
                <a:latin typeface="Tahoma"/>
                <a:ea typeface="Tahoma"/>
                <a:cs typeface="Tahoma"/>
                <a:sym typeface="Tahoma"/>
              </a:rPr>
              <a:t>32</a:t>
            </a:fld>
            <a:endParaRPr sz="1200" b="0" i="0" u="none" strike="noStrike" cap="none">
              <a:solidFill>
                <a:schemeClr val="lt1"/>
              </a:solidFill>
              <a:latin typeface="Tahoma"/>
              <a:ea typeface="Tahoma"/>
              <a:cs typeface="Tahoma"/>
              <a:sym typeface="Tahoma"/>
            </a:endParaRPr>
          </a:p>
        </p:txBody>
      </p:sp>
      <p:pic>
        <p:nvPicPr>
          <p:cNvPr id="4" name="Picture 3" descr="A diagram of a system&#10;&#10;Description automatically generated">
            <a:extLst>
              <a:ext uri="{FF2B5EF4-FFF2-40B4-BE49-F238E27FC236}">
                <a16:creationId xmlns:a16="http://schemas.microsoft.com/office/drawing/2014/main" id="{ACCC2DB4-AF85-8D1C-BBD1-A90BC4F45C64}"/>
              </a:ext>
            </a:extLst>
          </p:cNvPr>
          <p:cNvPicPr>
            <a:picLocks noChangeAspect="1"/>
          </p:cNvPicPr>
          <p:nvPr/>
        </p:nvPicPr>
        <p:blipFill>
          <a:blip r:embed="rId3"/>
          <a:stretch>
            <a:fillRect/>
          </a:stretch>
        </p:blipFill>
        <p:spPr>
          <a:xfrm>
            <a:off x="867071" y="1647729"/>
            <a:ext cx="6719977" cy="3562541"/>
          </a:xfrm>
          <a:prstGeom prst="rect">
            <a:avLst/>
          </a:prstGeom>
        </p:spPr>
      </p:pic>
      <p:pic>
        <p:nvPicPr>
          <p:cNvPr id="6" name="Picture 5" descr="A blue and white rectangular sign with white text&#10;&#10;Description automatically generated">
            <a:extLst>
              <a:ext uri="{FF2B5EF4-FFF2-40B4-BE49-F238E27FC236}">
                <a16:creationId xmlns:a16="http://schemas.microsoft.com/office/drawing/2014/main" id="{E04D307B-ED91-DDB4-671D-424D0A5C91B5}"/>
              </a:ext>
            </a:extLst>
          </p:cNvPr>
          <p:cNvPicPr>
            <a:picLocks noChangeAspect="1"/>
          </p:cNvPicPr>
          <p:nvPr/>
        </p:nvPicPr>
        <p:blipFill>
          <a:blip r:embed="rId4"/>
          <a:stretch>
            <a:fillRect/>
          </a:stretch>
        </p:blipFill>
        <p:spPr>
          <a:xfrm>
            <a:off x="2159978" y="3088780"/>
            <a:ext cx="4503987" cy="3288187"/>
          </a:xfrm>
          <a:prstGeom prst="rect">
            <a:avLst/>
          </a:prstGeom>
        </p:spPr>
      </p:pic>
      <p:sp>
        <p:nvSpPr>
          <p:cNvPr id="7" name="Google Shape;962;p35">
            <a:extLst>
              <a:ext uri="{FF2B5EF4-FFF2-40B4-BE49-F238E27FC236}">
                <a16:creationId xmlns:a16="http://schemas.microsoft.com/office/drawing/2014/main" id="{FA932907-A6A2-5888-D3D2-4766A5E14AB3}"/>
              </a:ext>
            </a:extLst>
          </p:cNvPr>
          <p:cNvSpPr/>
          <p:nvPr/>
        </p:nvSpPr>
        <p:spPr>
          <a:xfrm rot="20661062" flipH="1">
            <a:off x="6592931" y="4766477"/>
            <a:ext cx="1620485" cy="724596"/>
          </a:xfrm>
          <a:prstGeom prst="stripedRightArrow">
            <a:avLst>
              <a:gd name="adj1" fmla="val 78224"/>
              <a:gd name="adj2" fmla="val 50000"/>
            </a:avLst>
          </a:prstGeom>
          <a:solidFill>
            <a:srgbClr val="FF0000"/>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lt1"/>
                </a:solidFill>
                <a:latin typeface="Tahoma"/>
                <a:ea typeface="Tahoma"/>
                <a:cs typeface="Tahoma"/>
                <a:sym typeface="Tahoma"/>
              </a:rPr>
              <a:t>Assess</a:t>
            </a:r>
            <a:endParaRPr sz="2400" dirty="0"/>
          </a:p>
        </p:txBody>
      </p:sp>
      <p:sp>
        <p:nvSpPr>
          <p:cNvPr id="9" name="TextBox 8">
            <a:extLst>
              <a:ext uri="{FF2B5EF4-FFF2-40B4-BE49-F238E27FC236}">
                <a16:creationId xmlns:a16="http://schemas.microsoft.com/office/drawing/2014/main" id="{83D1228A-04B6-281A-1E79-3F4731386932}"/>
              </a:ext>
            </a:extLst>
          </p:cNvPr>
          <p:cNvSpPr txBox="1"/>
          <p:nvPr/>
        </p:nvSpPr>
        <p:spPr>
          <a:xfrm>
            <a:off x="1116624" y="6515267"/>
            <a:ext cx="4577860" cy="307777"/>
          </a:xfrm>
          <a:prstGeom prst="rect">
            <a:avLst/>
          </a:prstGeom>
          <a:noFill/>
        </p:spPr>
        <p:txBody>
          <a:bodyPr wrap="square">
            <a:spAutoFit/>
          </a:bodyPr>
          <a:lstStyle/>
          <a:p>
            <a:pPr algn="ctr"/>
            <a:r>
              <a:rPr lang="en-US" sz="1400" dirty="0"/>
              <a:t>Source: DoD Knowledge Service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Google Shape;980;p37"/>
          <p:cNvSpPr txBox="1">
            <a:spLocks noGrp="1"/>
          </p:cNvSpPr>
          <p:nvPr>
            <p:ph type="body" idx="1"/>
          </p:nvPr>
        </p:nvSpPr>
        <p:spPr>
          <a:xfrm>
            <a:off x="457200" y="1371600"/>
            <a:ext cx="8201025"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Defines type of assessment and procedures</a:t>
            </a:r>
            <a:endParaRPr/>
          </a:p>
          <a:p>
            <a:pPr marL="342900" lvl="0" indent="-342900" algn="l" rtl="0">
              <a:spcBef>
                <a:spcPts val="480"/>
              </a:spcBef>
              <a:spcAft>
                <a:spcPts val="0"/>
              </a:spcAft>
              <a:buSzPts val="1440"/>
              <a:buChar char="■"/>
            </a:pPr>
            <a:r>
              <a:rPr lang="en-US"/>
              <a:t>Determines extent control requirements are met:</a:t>
            </a:r>
            <a:endParaRPr/>
          </a:p>
          <a:p>
            <a:pPr marL="742950" lvl="1" indent="-285750" algn="l" rtl="0">
              <a:spcBef>
                <a:spcPts val="400"/>
              </a:spcBef>
              <a:spcAft>
                <a:spcPts val="0"/>
              </a:spcAft>
              <a:buSzPts val="1100"/>
              <a:buChar char="■"/>
            </a:pPr>
            <a:r>
              <a:rPr lang="en-US"/>
              <a:t>Correctly implemented?</a:t>
            </a:r>
            <a:endParaRPr/>
          </a:p>
          <a:p>
            <a:pPr marL="742950" lvl="1" indent="-285750" algn="l" rtl="0">
              <a:spcBef>
                <a:spcPts val="400"/>
              </a:spcBef>
              <a:spcAft>
                <a:spcPts val="0"/>
              </a:spcAft>
              <a:buSzPts val="1100"/>
              <a:buChar char="■"/>
            </a:pPr>
            <a:r>
              <a:rPr lang="en-US"/>
              <a:t>Operating as intended? </a:t>
            </a:r>
            <a:endParaRPr/>
          </a:p>
          <a:p>
            <a:pPr marL="742950" lvl="1" indent="-285750" algn="l" rtl="0">
              <a:spcBef>
                <a:spcPts val="400"/>
              </a:spcBef>
              <a:spcAft>
                <a:spcPts val="0"/>
              </a:spcAft>
              <a:buSzPts val="1100"/>
              <a:buChar char="■"/>
            </a:pPr>
            <a:r>
              <a:rPr lang="en-US"/>
              <a:t>Producing desired outcome?</a:t>
            </a:r>
            <a:endParaRPr/>
          </a:p>
          <a:p>
            <a:pPr marL="342900" lvl="0" indent="-342900" algn="l" rtl="0">
              <a:spcBef>
                <a:spcPts val="480"/>
              </a:spcBef>
              <a:spcAft>
                <a:spcPts val="0"/>
              </a:spcAft>
              <a:buSzPts val="1440"/>
              <a:buChar char="■"/>
            </a:pPr>
            <a:r>
              <a:rPr lang="en-US"/>
              <a:t>SCA develops plan</a:t>
            </a:r>
            <a:endParaRPr/>
          </a:p>
          <a:p>
            <a:pPr marL="742950" lvl="1" indent="-285750" algn="l" rtl="0">
              <a:spcBef>
                <a:spcPts val="400"/>
              </a:spcBef>
              <a:spcAft>
                <a:spcPts val="0"/>
              </a:spcAft>
              <a:buSzPts val="1100"/>
              <a:buChar char="■"/>
            </a:pPr>
            <a:r>
              <a:rPr lang="en-US"/>
              <a:t>Identifies assessors</a:t>
            </a:r>
            <a:endParaRPr/>
          </a:p>
          <a:p>
            <a:pPr marL="742950" lvl="1" indent="-285750" algn="l" rtl="0">
              <a:spcBef>
                <a:spcPts val="400"/>
              </a:spcBef>
              <a:spcAft>
                <a:spcPts val="0"/>
              </a:spcAft>
              <a:buSzPts val="1100"/>
              <a:buChar char="■"/>
            </a:pPr>
            <a:r>
              <a:rPr lang="en-US"/>
              <a:t>Ensures activities are documented in:</a:t>
            </a:r>
            <a:endParaRPr/>
          </a:p>
          <a:p>
            <a:pPr marL="1143000" lvl="2" indent="-228600" algn="l" rtl="0">
              <a:spcBef>
                <a:spcPts val="400"/>
              </a:spcBef>
              <a:spcAft>
                <a:spcPts val="0"/>
              </a:spcAft>
              <a:buSzPts val="1000"/>
              <a:buChar char="■"/>
            </a:pPr>
            <a:r>
              <a:rPr lang="en-US"/>
              <a:t>the security assessment plan and </a:t>
            </a:r>
            <a:endParaRPr/>
          </a:p>
          <a:p>
            <a:pPr marL="1143000" lvl="2" indent="-228600" algn="l" rtl="0">
              <a:spcBef>
                <a:spcPts val="400"/>
              </a:spcBef>
              <a:spcAft>
                <a:spcPts val="0"/>
              </a:spcAft>
              <a:buSzPts val="1000"/>
              <a:buChar char="■"/>
            </a:pPr>
            <a:r>
              <a:rPr lang="en-US"/>
              <a:t>the program T&amp;E (test and evaluation) documentation </a:t>
            </a:r>
            <a:endParaRPr/>
          </a:p>
          <a:p>
            <a:pPr marL="742950" lvl="1" indent="-285750" algn="l" rtl="0">
              <a:spcBef>
                <a:spcPts val="400"/>
              </a:spcBef>
              <a:spcAft>
                <a:spcPts val="0"/>
              </a:spcAft>
              <a:buSzPts val="1100"/>
              <a:buChar char="■"/>
            </a:pPr>
            <a:r>
              <a:rPr lang="en-US"/>
              <a:t>Helps maximize effectiveness, reuse, and efficiency</a:t>
            </a:r>
            <a:endParaRPr/>
          </a:p>
          <a:p>
            <a:pPr marL="342900" lvl="0" indent="-342900" algn="l" rtl="0">
              <a:spcBef>
                <a:spcPts val="480"/>
              </a:spcBef>
              <a:spcAft>
                <a:spcPts val="0"/>
              </a:spcAft>
              <a:buSzPts val="1440"/>
              <a:buChar char="■"/>
            </a:pPr>
            <a:r>
              <a:rPr lang="en-US"/>
              <a:t>Assessment methods: Examine, Interview, Test</a:t>
            </a:r>
            <a:endParaRPr/>
          </a:p>
          <a:p>
            <a:pPr marL="342900" lvl="0" indent="-251459" algn="l" rtl="0">
              <a:spcBef>
                <a:spcPts val="480"/>
              </a:spcBef>
              <a:spcAft>
                <a:spcPts val="0"/>
              </a:spcAft>
              <a:buSzPts val="1440"/>
              <a:buNone/>
            </a:pPr>
            <a:endParaRPr/>
          </a:p>
          <a:p>
            <a:pPr marL="742950" lvl="1" indent="-215900" algn="l" rtl="0">
              <a:spcBef>
                <a:spcPts val="400"/>
              </a:spcBef>
              <a:spcAft>
                <a:spcPts val="0"/>
              </a:spcAft>
              <a:buSzPts val="1100"/>
              <a:buNone/>
            </a:pPr>
            <a:endParaRPr/>
          </a:p>
          <a:p>
            <a:pPr marL="342900" lvl="0" indent="-251459" algn="l" rtl="0">
              <a:spcBef>
                <a:spcPts val="480"/>
              </a:spcBef>
              <a:spcAft>
                <a:spcPts val="0"/>
              </a:spcAft>
              <a:buSzPts val="1440"/>
              <a:buNone/>
            </a:pPr>
            <a:endParaRPr/>
          </a:p>
        </p:txBody>
      </p:sp>
      <p:sp>
        <p:nvSpPr>
          <p:cNvPr id="981" name="Google Shape;981;p3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Security Assessment Plan</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Content Placeholder 5">
            <a:extLst>
              <a:ext uri="{FF2B5EF4-FFF2-40B4-BE49-F238E27FC236}">
                <a16:creationId xmlns:a16="http://schemas.microsoft.com/office/drawing/2014/main" id="{7DBCF92F-2D05-4D6D-A1EC-1C4CF0753D6C}"/>
              </a:ext>
            </a:extLst>
          </p:cNvPr>
          <p:cNvSpPr>
            <a:spLocks noGrp="1"/>
          </p:cNvSpPr>
          <p:nvPr>
            <p:ph idx="1"/>
            <p:custDataLst>
              <p:tags r:id="rId2"/>
            </p:custDataLst>
          </p:nvPr>
        </p:nvSpPr>
        <p:spPr>
          <a:xfrm>
            <a:off x="487363" y="1295400"/>
            <a:ext cx="8329612" cy="5181600"/>
          </a:xfrm>
        </p:spPr>
        <p:txBody>
          <a:bodyPr/>
          <a:lstStyle/>
          <a:p>
            <a:r>
              <a:rPr lang="en-US" altLang="en-US" dirty="0"/>
              <a:t>SCA must be qualified to:</a:t>
            </a:r>
          </a:p>
          <a:p>
            <a:pPr lvl="1"/>
            <a:r>
              <a:rPr lang="en-US" altLang="en-US" dirty="0"/>
              <a:t>Follow security assessment plan to assess stated procedures</a:t>
            </a:r>
          </a:p>
          <a:p>
            <a:pPr lvl="1"/>
            <a:r>
              <a:rPr lang="en-US" altLang="en-US" dirty="0"/>
              <a:t>Provide specific recommendations on how to correct weaknesses/deficiencies to reduce or eliminate vulnerabilities:</a:t>
            </a:r>
          </a:p>
          <a:p>
            <a:pPr lvl="1"/>
            <a:r>
              <a:rPr lang="en-US" altLang="en-US" dirty="0"/>
              <a:t>Use technical skills to evaluate system-specific, hybrid, and common controls, including: </a:t>
            </a:r>
          </a:p>
          <a:p>
            <a:pPr lvl="2"/>
            <a:r>
              <a:rPr lang="en-US" altLang="en-US" sz="2000" dirty="0"/>
              <a:t>Hardware, software, and firmware knowledge</a:t>
            </a:r>
          </a:p>
          <a:p>
            <a:r>
              <a:rPr lang="en-US" altLang="en-US" dirty="0"/>
              <a:t>Independent – no conflict of interest regarding:</a:t>
            </a:r>
          </a:p>
          <a:p>
            <a:pPr lvl="1"/>
            <a:r>
              <a:rPr lang="en-US" altLang="en-US" dirty="0"/>
              <a:t>IS development, operation, and/or management</a:t>
            </a:r>
          </a:p>
        </p:txBody>
      </p:sp>
      <p:sp>
        <p:nvSpPr>
          <p:cNvPr id="92163" name="Title 4">
            <a:extLst>
              <a:ext uri="{FF2B5EF4-FFF2-40B4-BE49-F238E27FC236}">
                <a16:creationId xmlns:a16="http://schemas.microsoft.com/office/drawing/2014/main" id="{8B5E9791-FEF7-4A09-A854-4D7537629CDB}"/>
              </a:ext>
            </a:extLst>
          </p:cNvPr>
          <p:cNvSpPr>
            <a:spLocks noGrp="1"/>
          </p:cNvSpPr>
          <p:nvPr>
            <p:ph type="title"/>
            <p:custDataLst>
              <p:tags r:id="rId3"/>
            </p:custDataLst>
          </p:nvPr>
        </p:nvSpPr>
        <p:spPr>
          <a:xfrm>
            <a:off x="1219200" y="0"/>
            <a:ext cx="7597775" cy="922338"/>
          </a:xfrm>
        </p:spPr>
        <p:txBody>
          <a:bodyPr/>
          <a:lstStyle/>
          <a:p>
            <a:br>
              <a:rPr lang="en-US" altLang="en-US" dirty="0"/>
            </a:br>
            <a:r>
              <a:rPr lang="en-US" altLang="en-US" dirty="0"/>
              <a:t>Security Control Assessor - Qualifications</a:t>
            </a:r>
          </a:p>
        </p:txBody>
      </p:sp>
    </p:spTree>
    <p:custDataLst>
      <p:tags r:id="rId1"/>
    </p:custDataLst>
    <p:extLst>
      <p:ext uri="{BB962C8B-B14F-4D97-AF65-F5344CB8AC3E}">
        <p14:creationId xmlns:p14="http://schemas.microsoft.com/office/powerpoint/2010/main" val="30326783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86"/>
        <p:cNvGrpSpPr/>
        <p:nvPr/>
      </p:nvGrpSpPr>
      <p:grpSpPr>
        <a:xfrm>
          <a:off x="0" y="0"/>
          <a:ext cx="0" cy="0"/>
          <a:chOff x="0" y="0"/>
          <a:chExt cx="0" cy="0"/>
        </a:xfrm>
      </p:grpSpPr>
      <p:sp>
        <p:nvSpPr>
          <p:cNvPr id="987" name="Google Shape;987;p38"/>
          <p:cNvSpPr txBox="1">
            <a:spLocks noGrp="1"/>
          </p:cNvSpPr>
          <p:nvPr>
            <p:ph type="body" idx="1"/>
          </p:nvPr>
        </p:nvSpPr>
        <p:spPr>
          <a:xfrm>
            <a:off x="457200" y="1371600"/>
            <a:ext cx="8201025"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Assessment objectives:</a:t>
            </a:r>
            <a:endParaRPr dirty="0"/>
          </a:p>
          <a:p>
            <a:pPr marL="742950" lvl="1" indent="-285750" algn="l" rtl="0">
              <a:spcBef>
                <a:spcPts val="400"/>
              </a:spcBef>
              <a:spcAft>
                <a:spcPts val="0"/>
              </a:spcAft>
              <a:buSzPts val="1100"/>
              <a:buChar char="■"/>
            </a:pPr>
            <a:r>
              <a:rPr lang="en-US" dirty="0"/>
              <a:t>Contain associated methods and objects</a:t>
            </a:r>
            <a:endParaRPr dirty="0"/>
          </a:p>
          <a:p>
            <a:pPr marL="742950" lvl="1" indent="-285750" algn="l" rtl="0">
              <a:spcBef>
                <a:spcPts val="400"/>
              </a:spcBef>
              <a:spcAft>
                <a:spcPts val="0"/>
              </a:spcAft>
              <a:buSzPts val="1100"/>
              <a:buChar char="■"/>
            </a:pPr>
            <a:r>
              <a:rPr lang="en-US" dirty="0"/>
              <a:t>Includes determination statements specific to the control </a:t>
            </a:r>
            <a:endParaRPr dirty="0"/>
          </a:p>
          <a:p>
            <a:pPr marL="342900" lvl="0" indent="-342900" algn="l" rtl="0">
              <a:spcBef>
                <a:spcPts val="480"/>
              </a:spcBef>
              <a:spcAft>
                <a:spcPts val="0"/>
              </a:spcAft>
              <a:buSzPts val="1440"/>
              <a:buChar char="■"/>
            </a:pPr>
            <a:r>
              <a:rPr lang="en-US" dirty="0"/>
              <a:t>Attributes to look for: </a:t>
            </a:r>
            <a:endParaRPr dirty="0"/>
          </a:p>
          <a:p>
            <a:pPr marL="742950" lvl="1" indent="-285750" algn="l" rtl="0">
              <a:spcBef>
                <a:spcPts val="400"/>
              </a:spcBef>
              <a:spcAft>
                <a:spcPts val="0"/>
              </a:spcAft>
              <a:buSzPts val="1100"/>
              <a:buChar char="■"/>
            </a:pPr>
            <a:r>
              <a:rPr lang="en-US" dirty="0"/>
              <a:t>Depth (Basic, Focused, Comprehensive) </a:t>
            </a:r>
            <a:endParaRPr dirty="0"/>
          </a:p>
          <a:p>
            <a:pPr marL="742950" lvl="1" indent="-285750" algn="l" rtl="0">
              <a:spcBef>
                <a:spcPts val="400"/>
              </a:spcBef>
              <a:spcAft>
                <a:spcPts val="0"/>
              </a:spcAft>
              <a:buSzPts val="1100"/>
              <a:buChar char="■"/>
            </a:pPr>
            <a:r>
              <a:rPr lang="en-US" dirty="0"/>
              <a:t>Coverage (Basic, Focused, Comprehensive) </a:t>
            </a:r>
            <a:endParaRPr dirty="0"/>
          </a:p>
          <a:p>
            <a:pPr marL="742950" lvl="1" indent="-285750" algn="l" rtl="0">
              <a:spcBef>
                <a:spcPts val="400"/>
              </a:spcBef>
              <a:spcAft>
                <a:spcPts val="0"/>
              </a:spcAft>
              <a:buSzPts val="1100"/>
              <a:buChar char="■"/>
            </a:pPr>
            <a:r>
              <a:rPr lang="en-US" dirty="0"/>
              <a:t>Determined by Assurance Requirements </a:t>
            </a:r>
            <a:endParaRPr dirty="0"/>
          </a:p>
          <a:p>
            <a:pPr marL="742950" lvl="1" indent="-285750" algn="l" rtl="0">
              <a:spcBef>
                <a:spcPts val="400"/>
              </a:spcBef>
              <a:spcAft>
                <a:spcPts val="0"/>
              </a:spcAft>
              <a:buSzPts val="1100"/>
              <a:buChar char="■"/>
            </a:pPr>
            <a:r>
              <a:rPr lang="en-US" dirty="0"/>
              <a:t>Defined by Organization </a:t>
            </a:r>
            <a:endParaRPr dirty="0"/>
          </a:p>
          <a:p>
            <a:pPr marL="342900" lvl="0" indent="-342900" algn="l" rtl="0">
              <a:spcBef>
                <a:spcPts val="480"/>
              </a:spcBef>
              <a:spcAft>
                <a:spcPts val="0"/>
              </a:spcAft>
              <a:buSzPts val="1440"/>
              <a:buChar char="■"/>
            </a:pPr>
            <a:r>
              <a:rPr lang="en-US" dirty="0"/>
              <a:t>Assess, document and record compliance results per relevant:</a:t>
            </a:r>
            <a:endParaRPr dirty="0"/>
          </a:p>
          <a:p>
            <a:pPr marL="742950" lvl="1" indent="-285750"/>
            <a:r>
              <a:rPr lang="en-US" altLang="en-US" dirty="0"/>
              <a:t>Configuration standards (e.g., STIG, SRG, Benchmarks, etc.)</a:t>
            </a:r>
          </a:p>
          <a:p>
            <a:pPr marL="742950" lvl="1" indent="-285750" algn="l" rtl="0">
              <a:spcBef>
                <a:spcPts val="400"/>
              </a:spcBef>
              <a:spcAft>
                <a:spcPts val="0"/>
              </a:spcAft>
              <a:buSzPts val="1100"/>
              <a:buChar char="■"/>
            </a:pPr>
            <a:r>
              <a:rPr lang="en-US" dirty="0"/>
              <a:t>Agency Guidance</a:t>
            </a:r>
            <a:endParaRPr dirty="0"/>
          </a:p>
        </p:txBody>
      </p:sp>
      <p:sp>
        <p:nvSpPr>
          <p:cNvPr id="988" name="Google Shape;988;p3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Assessment Procedures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34"/>
        <p:cNvGrpSpPr/>
        <p:nvPr/>
      </p:nvGrpSpPr>
      <p:grpSpPr>
        <a:xfrm>
          <a:off x="0" y="0"/>
          <a:ext cx="0" cy="0"/>
          <a:chOff x="0" y="0"/>
          <a:chExt cx="0" cy="0"/>
        </a:xfrm>
      </p:grpSpPr>
      <p:sp>
        <p:nvSpPr>
          <p:cNvPr id="1035" name="Google Shape;1035;p4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Assessment Plan – Example Items</a:t>
            </a:r>
            <a:endParaRPr/>
          </a:p>
        </p:txBody>
      </p:sp>
      <p:sp>
        <p:nvSpPr>
          <p:cNvPr id="1036" name="Google Shape;1036;p41"/>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Scope: System Name/Title	</a:t>
            </a:r>
            <a:endParaRPr/>
          </a:p>
          <a:p>
            <a:pPr marL="342900" lvl="0" indent="-342900" algn="l" rtl="0">
              <a:spcBef>
                <a:spcPts val="400"/>
              </a:spcBef>
              <a:spcAft>
                <a:spcPts val="0"/>
              </a:spcAft>
              <a:buSzPts val="1200"/>
              <a:buChar char="■"/>
            </a:pPr>
            <a:r>
              <a:rPr lang="en-US"/>
              <a:t>What will be tested, e.g.:</a:t>
            </a:r>
            <a:endParaRPr/>
          </a:p>
          <a:p>
            <a:pPr marL="742950" lvl="1" indent="-285750" algn="l" rtl="0">
              <a:spcBef>
                <a:spcPts val="400"/>
              </a:spcBef>
              <a:spcAft>
                <a:spcPts val="0"/>
              </a:spcAft>
              <a:buSzPts val="1100"/>
              <a:buChar char="■"/>
            </a:pPr>
            <a:r>
              <a:rPr lang="en-US"/>
              <a:t>IP Addresses 	</a:t>
            </a:r>
            <a:endParaRPr/>
          </a:p>
          <a:p>
            <a:pPr marL="742950" lvl="1" indent="-285750" algn="l" rtl="0">
              <a:spcBef>
                <a:spcPts val="400"/>
              </a:spcBef>
              <a:spcAft>
                <a:spcPts val="0"/>
              </a:spcAft>
              <a:buSzPts val="1100"/>
              <a:buChar char="■"/>
            </a:pPr>
            <a:r>
              <a:rPr lang="en-US"/>
              <a:t>Web Applications 	</a:t>
            </a:r>
            <a:endParaRPr/>
          </a:p>
          <a:p>
            <a:pPr marL="742950" lvl="1" indent="-285750" algn="l" rtl="0">
              <a:spcBef>
                <a:spcPts val="400"/>
              </a:spcBef>
              <a:spcAft>
                <a:spcPts val="0"/>
              </a:spcAft>
              <a:buSzPts val="1100"/>
              <a:buChar char="■"/>
            </a:pPr>
            <a:r>
              <a:rPr lang="en-US"/>
              <a:t>Databases 	</a:t>
            </a:r>
            <a:endParaRPr/>
          </a:p>
          <a:p>
            <a:pPr marL="742950" lvl="1" indent="-285750" algn="l" rtl="0">
              <a:spcBef>
                <a:spcPts val="400"/>
              </a:spcBef>
              <a:spcAft>
                <a:spcPts val="0"/>
              </a:spcAft>
              <a:buSzPts val="1100"/>
              <a:buChar char="■"/>
            </a:pPr>
            <a:r>
              <a:rPr lang="en-US"/>
              <a:t>Roles Slated </a:t>
            </a:r>
            <a:endParaRPr/>
          </a:p>
          <a:p>
            <a:pPr marL="342900" lvl="0" indent="-342900" algn="l" rtl="0">
              <a:spcBef>
                <a:spcPts val="400"/>
              </a:spcBef>
              <a:spcAft>
                <a:spcPts val="0"/>
              </a:spcAft>
              <a:buSzPts val="1200"/>
              <a:buChar char="■"/>
            </a:pPr>
            <a:r>
              <a:rPr lang="en-US"/>
              <a:t>Assumptions</a:t>
            </a:r>
            <a:endParaRPr/>
          </a:p>
          <a:p>
            <a:pPr marL="742950" lvl="1" indent="-285750" algn="l" rtl="0">
              <a:spcBef>
                <a:spcPts val="400"/>
              </a:spcBef>
              <a:spcAft>
                <a:spcPts val="0"/>
              </a:spcAft>
              <a:buSzPts val="1100"/>
              <a:buChar char="■"/>
            </a:pPr>
            <a:r>
              <a:rPr lang="en-US"/>
              <a:t>System access</a:t>
            </a:r>
            <a:endParaRPr/>
          </a:p>
          <a:p>
            <a:pPr marL="742950" lvl="1" indent="-285750" algn="l" rtl="0">
              <a:spcBef>
                <a:spcPts val="400"/>
              </a:spcBef>
              <a:spcAft>
                <a:spcPts val="0"/>
              </a:spcAft>
              <a:buSzPts val="1100"/>
              <a:buChar char="■"/>
            </a:pPr>
            <a:r>
              <a:rPr lang="en-US"/>
              <a:t>Employee availability</a:t>
            </a:r>
            <a:endParaRPr/>
          </a:p>
          <a:p>
            <a:pPr marL="742950" lvl="1" indent="-285750" algn="l" rtl="0">
              <a:spcBef>
                <a:spcPts val="400"/>
              </a:spcBef>
              <a:spcAft>
                <a:spcPts val="0"/>
              </a:spcAft>
              <a:buSzPts val="1100"/>
              <a:buChar char="■"/>
            </a:pPr>
            <a:r>
              <a:rPr lang="en-US"/>
              <a:t>Hours</a:t>
            </a:r>
            <a:endParaRPr/>
          </a:p>
        </p:txBody>
      </p:sp>
      <p:sp>
        <p:nvSpPr>
          <p:cNvPr id="1037" name="Google Shape;1037;p41"/>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Methodology</a:t>
            </a:r>
            <a:endParaRPr/>
          </a:p>
          <a:p>
            <a:pPr marL="742950" lvl="1" indent="-285750" algn="l" rtl="0">
              <a:spcBef>
                <a:spcPts val="400"/>
              </a:spcBef>
              <a:spcAft>
                <a:spcPts val="0"/>
              </a:spcAft>
              <a:buSzPts val="1100"/>
              <a:buChar char="■"/>
            </a:pPr>
            <a:r>
              <a:rPr lang="en-US"/>
              <a:t>Documentation to be reviewed, travel</a:t>
            </a:r>
            <a:endParaRPr/>
          </a:p>
          <a:p>
            <a:pPr marL="342900" lvl="0" indent="-342900" algn="l" rtl="0">
              <a:spcBef>
                <a:spcPts val="400"/>
              </a:spcBef>
              <a:spcAft>
                <a:spcPts val="0"/>
              </a:spcAft>
              <a:buSzPts val="1200"/>
              <a:buChar char="■"/>
            </a:pPr>
            <a:r>
              <a:rPr lang="en-US"/>
              <a:t>Test plan, e.g. </a:t>
            </a:r>
            <a:endParaRPr/>
          </a:p>
          <a:p>
            <a:pPr marL="742950" lvl="1" indent="-285750" algn="l" rtl="0">
              <a:spcBef>
                <a:spcPts val="400"/>
              </a:spcBef>
              <a:spcAft>
                <a:spcPts val="0"/>
              </a:spcAft>
              <a:buSzPts val="1100"/>
              <a:buChar char="■"/>
            </a:pPr>
            <a:r>
              <a:rPr lang="en-US"/>
              <a:t>Assessment Team	</a:t>
            </a:r>
            <a:endParaRPr/>
          </a:p>
          <a:p>
            <a:pPr marL="742950" lvl="1" indent="-285750" algn="l" rtl="0">
              <a:spcBef>
                <a:spcPts val="400"/>
              </a:spcBef>
              <a:spcAft>
                <a:spcPts val="0"/>
              </a:spcAft>
              <a:buSzPts val="1100"/>
              <a:buChar char="■"/>
            </a:pPr>
            <a:r>
              <a:rPr lang="en-US"/>
              <a:t>Automated Tools</a:t>
            </a:r>
            <a:endParaRPr/>
          </a:p>
          <a:p>
            <a:pPr marL="742950" lvl="1" indent="-285750" algn="l" rtl="0">
              <a:spcBef>
                <a:spcPts val="400"/>
              </a:spcBef>
              <a:spcAft>
                <a:spcPts val="0"/>
              </a:spcAft>
              <a:buSzPts val="1100"/>
              <a:buChar char="■"/>
            </a:pPr>
            <a:r>
              <a:rPr lang="en-US"/>
              <a:t>Manual Methods</a:t>
            </a:r>
            <a:endParaRPr/>
          </a:p>
          <a:p>
            <a:pPr marL="342900" lvl="0" indent="-342900" algn="l" rtl="0">
              <a:spcBef>
                <a:spcPts val="400"/>
              </a:spcBef>
              <a:spcAft>
                <a:spcPts val="0"/>
              </a:spcAft>
              <a:buSzPts val="1200"/>
              <a:buChar char="■"/>
            </a:pPr>
            <a:r>
              <a:rPr lang="en-US"/>
              <a:t>Rules of engagement</a:t>
            </a:r>
            <a:endParaRPr/>
          </a:p>
          <a:p>
            <a:pPr marL="342900" lvl="0" indent="-342900" algn="l" rtl="0">
              <a:spcBef>
                <a:spcPts val="400"/>
              </a:spcBef>
              <a:spcAft>
                <a:spcPts val="0"/>
              </a:spcAft>
              <a:buSzPts val="1200"/>
              <a:buChar char="■"/>
            </a:pPr>
            <a:r>
              <a:rPr lang="en-US"/>
              <a:t>Disclosures</a:t>
            </a:r>
            <a:endParaRPr/>
          </a:p>
          <a:p>
            <a:pPr marL="342900" lvl="0" indent="-342900" algn="l" rtl="0">
              <a:spcBef>
                <a:spcPts val="400"/>
              </a:spcBef>
              <a:spcAft>
                <a:spcPts val="0"/>
              </a:spcAft>
              <a:buSzPts val="1200"/>
              <a:buChar char="■"/>
            </a:pPr>
            <a:r>
              <a:rPr lang="en-US"/>
              <a:t>Security testing  inclusions/exclusions</a:t>
            </a:r>
            <a:endParaRPr/>
          </a:p>
          <a:p>
            <a:pPr marL="342900" lvl="0" indent="-342900" algn="l" rtl="0">
              <a:spcBef>
                <a:spcPts val="400"/>
              </a:spcBef>
              <a:spcAft>
                <a:spcPts val="0"/>
              </a:spcAft>
              <a:buSzPts val="1200"/>
              <a:buChar char="■"/>
            </a:pPr>
            <a:r>
              <a:rPr lang="en-US"/>
              <a:t>How test results will be communicated</a:t>
            </a:r>
            <a:endParaRPr/>
          </a:p>
          <a:p>
            <a:pPr marL="342900" lvl="0" indent="-266700" algn="l" rtl="0">
              <a:spcBef>
                <a:spcPts val="400"/>
              </a:spcBef>
              <a:spcAft>
                <a:spcPts val="0"/>
              </a:spcAft>
              <a:buSzPts val="1200"/>
              <a:buNone/>
            </a:pP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993"/>
        <p:cNvGrpSpPr/>
        <p:nvPr/>
      </p:nvGrpSpPr>
      <p:grpSpPr>
        <a:xfrm>
          <a:off x="0" y="0"/>
          <a:ext cx="0" cy="0"/>
          <a:chOff x="0" y="0"/>
          <a:chExt cx="0" cy="0"/>
        </a:xfrm>
      </p:grpSpPr>
      <p:sp>
        <p:nvSpPr>
          <p:cNvPr id="995" name="Google Shape;995;p39"/>
          <p:cNvSpPr txBox="1">
            <a:spLocks noGrp="1"/>
          </p:cNvSpPr>
          <p:nvPr>
            <p:ph type="body" idx="1"/>
          </p:nvPr>
        </p:nvSpPr>
        <p:spPr>
          <a:xfrm>
            <a:off x="533399" y="1066800"/>
            <a:ext cx="8201025" cy="4760913"/>
          </a:xfrm>
          <a:prstGeom prst="rect">
            <a:avLst/>
          </a:prstGeom>
          <a:noFill/>
          <a:ln>
            <a:noFill/>
          </a:ln>
        </p:spPr>
        <p:txBody>
          <a:bodyPr spcFirstLastPara="1" wrap="square" lIns="91425" tIns="45700" rIns="91425" bIns="45700" anchor="t" anchorCtr="0">
            <a:noAutofit/>
          </a:bodyPr>
          <a:lstStyle/>
          <a:p>
            <a:r>
              <a:rPr lang="en-US" dirty="0"/>
              <a:t>CP-02(a)(01) “A contingency plan for the system is developed that identifies essential mission and business functions and associated contingency requirements.”  </a:t>
            </a:r>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pPr marL="160020" indent="0">
              <a:buNone/>
            </a:pPr>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0000"/>
                </a:solidFill>
                <a:latin typeface="Calibri" panose="020F0502020204030204" pitchFamily="34" charset="0"/>
              </a:rPr>
              <a:t>a </a:t>
            </a:r>
            <a:r>
              <a:rPr lang="en-US" sz="1800" b="0" i="0" u="none" strike="noStrike" baseline="0" dirty="0" err="1">
                <a:solidFill>
                  <a:srgbClr val="000000"/>
                </a:solidFill>
                <a:latin typeface="Calibri" panose="020F0502020204030204" pitchFamily="34" charset="0"/>
              </a:rPr>
              <a:t>conngency</a:t>
            </a:r>
            <a:r>
              <a:rPr lang="en-US" sz="1800" b="0" i="0" u="none" strike="noStrike" baseline="0" dirty="0">
                <a:solidFill>
                  <a:srgbClr val="000000"/>
                </a:solidFill>
                <a:latin typeface="Calibri" panose="020F0502020204030204" pitchFamily="34" charset="0"/>
              </a:rPr>
              <a:t> plan for the system is developed that </a:t>
            </a:r>
            <a:r>
              <a:rPr lang="en-US" sz="1800" b="0" i="0" u="none" strike="noStrike" baseline="0" dirty="0" err="1">
                <a:solidFill>
                  <a:srgbClr val="000000"/>
                </a:solidFill>
                <a:latin typeface="Calibri" panose="020F0502020204030204" pitchFamily="34" charset="0"/>
              </a:rPr>
              <a:t>idenfies</a:t>
            </a:r>
            <a:r>
              <a:rPr lang="en-US" sz="1800" b="0" i="0" u="none" strike="noStrike" baseline="0" dirty="0">
                <a:solidFill>
                  <a:srgbClr val="000000"/>
                </a:solidFill>
                <a:latin typeface="Calibri" panose="020F0502020204030204" pitchFamily="34" charset="0"/>
              </a:rPr>
              <a:t> </a:t>
            </a:r>
            <a:r>
              <a:rPr lang="en-US" sz="1800" b="0" i="0" u="none" strike="noStrike" baseline="0" dirty="0" err="1">
                <a:solidFill>
                  <a:srgbClr val="000000"/>
                </a:solidFill>
                <a:latin typeface="Calibri" panose="020F0502020204030204" pitchFamily="34" charset="0"/>
              </a:rPr>
              <a:t>essenal</a:t>
            </a:r>
            <a:r>
              <a:rPr lang="en-US" sz="1800" b="0" i="0" u="none" strike="noStrike" baseline="0" dirty="0">
                <a:solidFill>
                  <a:srgbClr val="000000"/>
                </a:solidFill>
                <a:latin typeface="Calibri" panose="020F0502020204030204" pitchFamily="34" charset="0"/>
              </a:rPr>
              <a:t> mission and business </a:t>
            </a:r>
            <a:r>
              <a:rPr lang="en-US" sz="1800" b="0" i="0" u="none" strike="noStrike" baseline="0" dirty="0" err="1">
                <a:solidFill>
                  <a:srgbClr val="000000"/>
                </a:solidFill>
                <a:latin typeface="Calibri" panose="020F0502020204030204" pitchFamily="34" charset="0"/>
              </a:rPr>
              <a:t>funcons</a:t>
            </a:r>
            <a:r>
              <a:rPr lang="en-US" sz="1800" b="0" i="0" u="none" strike="noStrike" baseline="0" dirty="0">
                <a:solidFill>
                  <a:srgbClr val="000000"/>
                </a:solidFill>
                <a:latin typeface="Calibri" panose="020F0502020204030204" pitchFamily="34" charset="0"/>
              </a:rPr>
              <a:t> and associated </a:t>
            </a:r>
            <a:r>
              <a:rPr lang="en-US" sz="1800" b="0" i="0" u="none" strike="noStrike" baseline="0" dirty="0" err="1">
                <a:solidFill>
                  <a:srgbClr val="000000"/>
                </a:solidFill>
                <a:latin typeface="Calibri" panose="020F0502020204030204" pitchFamily="34" charset="0"/>
              </a:rPr>
              <a:t>conngency</a:t>
            </a:r>
            <a:r>
              <a:rPr lang="en-US" sz="1800" b="0" i="0" u="none" strike="noStrike" baseline="0" dirty="0">
                <a:solidFill>
                  <a:srgbClr val="000000"/>
                </a:solidFill>
                <a:latin typeface="Calibri" panose="020F0502020204030204" pitchFamily="34" charset="0"/>
              </a:rPr>
              <a:t> requirements;</a:t>
            </a:r>
            <a:endParaRPr dirty="0"/>
          </a:p>
        </p:txBody>
      </p:sp>
      <p:sp>
        <p:nvSpPr>
          <p:cNvPr id="996" name="Google Shape;996;p3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Assessment Procedures</a:t>
            </a:r>
            <a:br>
              <a:rPr lang="en-US" dirty="0"/>
            </a:br>
            <a:r>
              <a:rPr lang="en-US" dirty="0"/>
              <a:t>Example CP-2 (800-53A R5) </a:t>
            </a:r>
            <a:endParaRPr dirty="0"/>
          </a:p>
        </p:txBody>
      </p:sp>
      <p:grpSp>
        <p:nvGrpSpPr>
          <p:cNvPr id="997" name="Google Shape;997;p39"/>
          <p:cNvGrpSpPr/>
          <p:nvPr/>
        </p:nvGrpSpPr>
        <p:grpSpPr>
          <a:xfrm>
            <a:off x="211730" y="2066459"/>
            <a:ext cx="8771898" cy="4079068"/>
            <a:chOff x="279596" y="9057"/>
            <a:chExt cx="8771898" cy="4079068"/>
          </a:xfrm>
        </p:grpSpPr>
        <p:sp>
          <p:nvSpPr>
            <p:cNvPr id="998" name="Google Shape;998;p39"/>
            <p:cNvSpPr/>
            <p:nvPr/>
          </p:nvSpPr>
          <p:spPr>
            <a:xfrm rot="10800000">
              <a:off x="667402" y="9057"/>
              <a:ext cx="8362438" cy="1384213"/>
            </a:xfrm>
            <a:prstGeom prst="homePlate">
              <a:avLst>
                <a:gd name="adj" fmla="val 50000"/>
              </a:avLst>
            </a:prstGeom>
            <a:solidFill>
              <a:schemeClr val="lt1"/>
            </a:solid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39"/>
            <p:cNvSpPr txBox="1"/>
            <p:nvPr/>
          </p:nvSpPr>
          <p:spPr>
            <a:xfrm>
              <a:off x="1013455" y="9057"/>
              <a:ext cx="8016385" cy="1384213"/>
            </a:xfrm>
            <a:prstGeom prst="rect">
              <a:avLst/>
            </a:prstGeom>
            <a:noFill/>
            <a:ln>
              <a:noFill/>
            </a:ln>
          </p:spPr>
          <p:txBody>
            <a:bodyPr spcFirstLastPara="1" wrap="square" lIns="311250" tIns="53325" rIns="99550" bIns="53325" anchor="ctr" anchorCtr="0">
              <a:noAutofit/>
            </a:bodyPr>
            <a:lstStyle/>
            <a:p>
              <a:pPr marL="233363" marR="0" lvl="0" indent="-233363" algn="l" rtl="0">
                <a:lnSpc>
                  <a:spcPct val="90000"/>
                </a:lnSpc>
                <a:spcBef>
                  <a:spcPts val="0"/>
                </a:spcBef>
                <a:spcAft>
                  <a:spcPts val="0"/>
                </a:spcAft>
                <a:buClr>
                  <a:schemeClr val="dk1"/>
                </a:buClr>
                <a:buSzPts val="1400"/>
                <a:buFont typeface="Tahoma"/>
                <a:buNone/>
              </a:pPr>
              <a:r>
                <a:rPr lang="en-US" sz="1400" b="1" i="0" u="none" strike="noStrike" cap="none" dirty="0">
                  <a:solidFill>
                    <a:schemeClr val="dk1"/>
                  </a:solidFill>
                  <a:latin typeface="Tahoma"/>
                  <a:ea typeface="Tahoma"/>
                  <a:cs typeface="Tahoma"/>
                  <a:sym typeface="Tahoma"/>
                </a:rPr>
                <a:t>EXAMINE</a:t>
              </a:r>
              <a:r>
                <a:rPr lang="en-US" sz="1400" b="0" i="0" u="none" strike="noStrike" cap="none" dirty="0">
                  <a:solidFill>
                    <a:schemeClr val="dk1"/>
                  </a:solidFill>
                  <a:latin typeface="Tahoma"/>
                  <a:ea typeface="Tahoma"/>
                  <a:cs typeface="Tahoma"/>
                  <a:sym typeface="Tahoma"/>
                </a:rPr>
                <a:t> Contingency planning policy; procedures addressing contingency operations for the system; contingency plan; evidence of contingency plan reviews and updates; system security plan; other relevant documents or records.</a:t>
              </a:r>
              <a:endParaRPr dirty="0"/>
            </a:p>
          </p:txBody>
        </p:sp>
        <p:sp>
          <p:nvSpPr>
            <p:cNvPr id="1000" name="Google Shape;1000;p39"/>
            <p:cNvSpPr/>
            <p:nvPr/>
          </p:nvSpPr>
          <p:spPr>
            <a:xfrm>
              <a:off x="362709" y="222899"/>
              <a:ext cx="1181713" cy="937879"/>
            </a:xfrm>
            <a:prstGeom prst="ellipse">
              <a:avLst/>
            </a:prstGeom>
            <a:blipFill rotWithShape="1">
              <a:blip r:embed="rId3">
                <a:alphaModFix/>
              </a:blip>
              <a:stretch>
                <a:fillRect/>
              </a:stretch>
            </a:blip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39"/>
            <p:cNvSpPr/>
            <p:nvPr/>
          </p:nvSpPr>
          <p:spPr>
            <a:xfrm rot="10800000">
              <a:off x="667402" y="1603977"/>
              <a:ext cx="8362438" cy="1057763"/>
            </a:xfrm>
            <a:prstGeom prst="homePlate">
              <a:avLst>
                <a:gd name="adj" fmla="val 50000"/>
              </a:avLst>
            </a:prstGeom>
            <a:solidFill>
              <a:schemeClr val="lt1"/>
            </a:solid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39"/>
            <p:cNvSpPr txBox="1"/>
            <p:nvPr/>
          </p:nvSpPr>
          <p:spPr>
            <a:xfrm>
              <a:off x="931843" y="1603977"/>
              <a:ext cx="8097997" cy="1057763"/>
            </a:xfrm>
            <a:prstGeom prst="rect">
              <a:avLst/>
            </a:prstGeom>
            <a:noFill/>
            <a:ln>
              <a:noFill/>
            </a:ln>
          </p:spPr>
          <p:txBody>
            <a:bodyPr spcFirstLastPara="1" wrap="square" lIns="311250" tIns="53325" rIns="99550" bIns="53325" anchor="ctr" anchorCtr="0">
              <a:noAutofit/>
            </a:bodyPr>
            <a:lstStyle/>
            <a:p>
              <a:pPr marL="282575" marR="0" lvl="0" indent="-282575" algn="l" rtl="0">
                <a:lnSpc>
                  <a:spcPct val="90000"/>
                </a:lnSpc>
                <a:spcBef>
                  <a:spcPts val="0"/>
                </a:spcBef>
                <a:spcAft>
                  <a:spcPts val="0"/>
                </a:spcAft>
                <a:buClr>
                  <a:schemeClr val="dk1"/>
                </a:buClr>
                <a:buSzPts val="1400"/>
                <a:buFont typeface="Tahoma"/>
                <a:buNone/>
              </a:pPr>
              <a:r>
                <a:rPr lang="en-US" sz="1400" b="1" i="0" u="none" strike="noStrike" cap="none" dirty="0">
                  <a:solidFill>
                    <a:schemeClr val="dk1"/>
                  </a:solidFill>
                  <a:latin typeface="Tahoma"/>
                  <a:ea typeface="Tahoma"/>
                  <a:cs typeface="Tahoma"/>
                  <a:sym typeface="Tahoma"/>
                </a:rPr>
                <a:t>INTERVIEW</a:t>
              </a:r>
              <a:r>
                <a:rPr lang="en-US" sz="1400" b="0" i="0" u="none" strike="noStrike" cap="none" dirty="0">
                  <a:solidFill>
                    <a:schemeClr val="dk1"/>
                  </a:solidFill>
                  <a:latin typeface="Tahoma"/>
                  <a:ea typeface="Tahoma"/>
                  <a:cs typeface="Tahoma"/>
                  <a:sym typeface="Tahoma"/>
                </a:rPr>
                <a:t> Organizational personnel with contingency planning and plan implementation responsibilities; organizational personnel with incident handling responsibilities; organizational personnel with knowledge of requirements for mission and business functions; organizational personnel with information security responsibilities.</a:t>
              </a:r>
              <a:endParaRPr sz="1400" b="0" i="0" u="none" strike="noStrike" cap="none" dirty="0">
                <a:solidFill>
                  <a:schemeClr val="dk1"/>
                </a:solidFill>
                <a:latin typeface="Tahoma"/>
                <a:ea typeface="Tahoma"/>
                <a:cs typeface="Tahoma"/>
                <a:sym typeface="Tahoma"/>
              </a:endParaRPr>
            </a:p>
          </p:txBody>
        </p:sp>
        <p:sp>
          <p:nvSpPr>
            <p:cNvPr id="1003" name="Google Shape;1003;p39"/>
            <p:cNvSpPr/>
            <p:nvPr/>
          </p:nvSpPr>
          <p:spPr>
            <a:xfrm>
              <a:off x="328156" y="1711085"/>
              <a:ext cx="1129747" cy="907907"/>
            </a:xfrm>
            <a:prstGeom prst="ellipse">
              <a:avLst/>
            </a:prstGeom>
            <a:blipFill rotWithShape="1">
              <a:blip r:embed="rId4">
                <a:alphaModFix/>
              </a:blip>
              <a:stretch>
                <a:fillRect/>
              </a:stretch>
            </a:blip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39"/>
            <p:cNvSpPr/>
            <p:nvPr/>
          </p:nvSpPr>
          <p:spPr>
            <a:xfrm rot="10800000">
              <a:off x="667402" y="2864140"/>
              <a:ext cx="8362438" cy="1210972"/>
            </a:xfrm>
            <a:prstGeom prst="homePlate">
              <a:avLst>
                <a:gd name="adj" fmla="val 50000"/>
              </a:avLst>
            </a:prstGeom>
            <a:solidFill>
              <a:schemeClr val="lt1"/>
            </a:solid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39"/>
            <p:cNvSpPr txBox="1"/>
            <p:nvPr/>
          </p:nvSpPr>
          <p:spPr>
            <a:xfrm>
              <a:off x="991799" y="2877153"/>
              <a:ext cx="8059695" cy="1210972"/>
            </a:xfrm>
            <a:prstGeom prst="rect">
              <a:avLst/>
            </a:prstGeom>
            <a:noFill/>
            <a:ln>
              <a:noFill/>
            </a:ln>
          </p:spPr>
          <p:txBody>
            <a:bodyPr spcFirstLastPara="1" wrap="square" lIns="311250" tIns="53325" rIns="99550" bIns="53325" anchor="ctr" anchorCtr="0">
              <a:noAutofit/>
            </a:bodyPr>
            <a:lstStyle/>
            <a:p>
              <a:pPr marL="233363" marR="0" lvl="0" indent="-233363" algn="l" rtl="0">
                <a:lnSpc>
                  <a:spcPct val="90000"/>
                </a:lnSpc>
                <a:spcBef>
                  <a:spcPts val="0"/>
                </a:spcBef>
                <a:spcAft>
                  <a:spcPts val="0"/>
                </a:spcAft>
                <a:buClr>
                  <a:schemeClr val="dk1"/>
                </a:buClr>
                <a:buSzPts val="1400"/>
                <a:buFont typeface="Tahoma"/>
                <a:buNone/>
              </a:pPr>
              <a:r>
                <a:rPr lang="en-US" sz="1400" b="1" i="0" u="none" strike="noStrike" cap="none" dirty="0">
                  <a:solidFill>
                    <a:schemeClr val="dk1"/>
                  </a:solidFill>
                  <a:latin typeface="Tahoma"/>
                  <a:ea typeface="Tahoma"/>
                  <a:cs typeface="Tahoma"/>
                  <a:sym typeface="Tahoma"/>
                </a:rPr>
                <a:t>TEST </a:t>
              </a:r>
              <a:r>
                <a:rPr lang="en-US" sz="1400" b="0" i="0" u="none" strike="noStrike" cap="none" dirty="0">
                  <a:solidFill>
                    <a:schemeClr val="dk1"/>
                  </a:solidFill>
                  <a:latin typeface="Tahoma"/>
                  <a:ea typeface="Tahoma"/>
                  <a:cs typeface="Tahoma"/>
                  <a:sym typeface="Tahoma"/>
                </a:rPr>
                <a:t>Organizational processes for contingency plan development, review, update, and protection; mechanisms for developing, reviewing, updating, and/or protecting the contingency plan.</a:t>
              </a:r>
              <a:endParaRPr sz="1400" b="0" i="0" u="none" strike="noStrike" cap="none" dirty="0">
                <a:solidFill>
                  <a:schemeClr val="dk1"/>
                </a:solidFill>
                <a:latin typeface="Tahoma"/>
                <a:ea typeface="Tahoma"/>
                <a:cs typeface="Tahoma"/>
                <a:sym typeface="Tahoma"/>
              </a:endParaRPr>
            </a:p>
          </p:txBody>
        </p:sp>
        <p:sp>
          <p:nvSpPr>
            <p:cNvPr id="1006" name="Google Shape;1006;p39"/>
            <p:cNvSpPr/>
            <p:nvPr/>
          </p:nvSpPr>
          <p:spPr>
            <a:xfrm>
              <a:off x="279596" y="3029845"/>
              <a:ext cx="1178304" cy="852878"/>
            </a:xfrm>
            <a:prstGeom prst="ellipse">
              <a:avLst/>
            </a:prstGeom>
            <a:blipFill rotWithShape="1">
              <a:blip r:embed="rId5">
                <a:alphaModFix/>
              </a:blip>
              <a:stretch>
                <a:fillRect/>
              </a:stretch>
            </a:blip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11"/>
        <p:cNvGrpSpPr/>
        <p:nvPr/>
      </p:nvGrpSpPr>
      <p:grpSpPr>
        <a:xfrm>
          <a:off x="0" y="0"/>
          <a:ext cx="0" cy="0"/>
          <a:chOff x="0" y="0"/>
          <a:chExt cx="0" cy="0"/>
        </a:xfrm>
      </p:grpSpPr>
      <p:sp>
        <p:nvSpPr>
          <p:cNvPr id="1012" name="Google Shape;1012;p4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Organization Preparation for the Assessment</a:t>
            </a:r>
            <a:endParaRPr dirty="0"/>
          </a:p>
        </p:txBody>
      </p:sp>
      <p:sp>
        <p:nvSpPr>
          <p:cNvPr id="1013" name="Google Shape;1013;p40"/>
          <p:cNvSpPr txBox="1">
            <a:spLocks noGrp="1"/>
          </p:cNvSpPr>
          <p:nvPr>
            <p:ph type="body" idx="4294967295"/>
          </p:nvPr>
        </p:nvSpPr>
        <p:spPr>
          <a:xfrm>
            <a:off x="942975" y="1384300"/>
            <a:ext cx="8201025" cy="4760913"/>
          </a:xfrm>
          <a:prstGeom prst="rect">
            <a:avLst/>
          </a:prstGeom>
          <a:noFill/>
          <a:ln>
            <a:noFill/>
          </a:ln>
        </p:spPr>
        <p:txBody>
          <a:bodyPr spcFirstLastPara="1" wrap="square" lIns="91425" tIns="45700" rIns="91425" bIns="45700" anchor="t" anchorCtr="0">
            <a:noAutofit/>
          </a:bodyPr>
          <a:lstStyle/>
          <a:p>
            <a:pPr marL="342900" lvl="0" indent="-251459" algn="l" rtl="0">
              <a:spcBef>
                <a:spcPts val="0"/>
              </a:spcBef>
              <a:spcAft>
                <a:spcPts val="0"/>
              </a:spcAft>
              <a:buSzPts val="1440"/>
              <a:buNone/>
            </a:pPr>
            <a:endParaRPr dirty="0"/>
          </a:p>
          <a:p>
            <a:pPr marL="742950" lvl="1" indent="-215900" algn="l" rtl="0">
              <a:spcBef>
                <a:spcPts val="400"/>
              </a:spcBef>
              <a:spcAft>
                <a:spcPts val="0"/>
              </a:spcAft>
              <a:buSzPts val="1100"/>
              <a:buNone/>
            </a:pPr>
            <a:endParaRPr dirty="0"/>
          </a:p>
          <a:p>
            <a:pPr marL="742950" lvl="1" indent="-215900" algn="l" rtl="0">
              <a:spcBef>
                <a:spcPts val="400"/>
              </a:spcBef>
              <a:spcAft>
                <a:spcPts val="0"/>
              </a:spcAft>
              <a:buSzPts val="1100"/>
              <a:buNone/>
            </a:pPr>
            <a:endParaRPr dirty="0"/>
          </a:p>
        </p:txBody>
      </p:sp>
      <p:grpSp>
        <p:nvGrpSpPr>
          <p:cNvPr id="1014" name="Google Shape;1014;p40"/>
          <p:cNvGrpSpPr/>
          <p:nvPr/>
        </p:nvGrpSpPr>
        <p:grpSpPr>
          <a:xfrm>
            <a:off x="1771" y="1371600"/>
            <a:ext cx="9064257" cy="5486400"/>
            <a:chOff x="1771" y="0"/>
            <a:chExt cx="9064257" cy="5486400"/>
          </a:xfrm>
        </p:grpSpPr>
        <p:sp>
          <p:nvSpPr>
            <p:cNvPr id="1015" name="Google Shape;1015;p40"/>
            <p:cNvSpPr/>
            <p:nvPr/>
          </p:nvSpPr>
          <p:spPr>
            <a:xfrm>
              <a:off x="680084" y="0"/>
              <a:ext cx="7707630" cy="5486400"/>
            </a:xfrm>
            <a:prstGeom prst="rightArrow">
              <a:avLst>
                <a:gd name="adj1" fmla="val 50000"/>
                <a:gd name="adj2" fmla="val 50000"/>
              </a:avLst>
            </a:prstGeom>
            <a:solidFill>
              <a:srgbClr val="B7C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40"/>
            <p:cNvSpPr/>
            <p:nvPr/>
          </p:nvSpPr>
          <p:spPr>
            <a:xfrm>
              <a:off x="1771" y="1645920"/>
              <a:ext cx="1133032" cy="2194560"/>
            </a:xfrm>
            <a:prstGeom prst="roundRect">
              <a:avLst>
                <a:gd name="adj" fmla="val 16667"/>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40"/>
            <p:cNvSpPr txBox="1"/>
            <p:nvPr/>
          </p:nvSpPr>
          <p:spPr>
            <a:xfrm>
              <a:off x="57080" y="1701230"/>
              <a:ext cx="1077721" cy="208394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b="0" i="0" u="none" strike="noStrike" cap="none" dirty="0">
                  <a:solidFill>
                    <a:schemeClr val="lt1"/>
                  </a:solidFill>
                  <a:latin typeface="Tahoma"/>
                  <a:ea typeface="Tahoma"/>
                  <a:cs typeface="Tahoma"/>
                  <a:sym typeface="Tahoma"/>
                </a:rPr>
                <a:t>Review the SAP and prepare organization for upcoming assessment</a:t>
              </a:r>
              <a:endParaRPr sz="1400" b="0" i="0" u="none" strike="noStrike" cap="none" dirty="0">
                <a:solidFill>
                  <a:schemeClr val="lt1"/>
                </a:solidFill>
                <a:latin typeface="Tahoma"/>
                <a:ea typeface="Tahoma"/>
                <a:cs typeface="Tahoma"/>
                <a:sym typeface="Tahoma"/>
              </a:endParaRPr>
            </a:p>
          </p:txBody>
        </p:sp>
        <p:sp>
          <p:nvSpPr>
            <p:cNvPr id="1018" name="Google Shape;1018;p40"/>
            <p:cNvSpPr/>
            <p:nvPr/>
          </p:nvSpPr>
          <p:spPr>
            <a:xfrm>
              <a:off x="1323641" y="1645920"/>
              <a:ext cx="1133032" cy="2194560"/>
            </a:xfrm>
            <a:prstGeom prst="roundRect">
              <a:avLst>
                <a:gd name="adj" fmla="val 16667"/>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40"/>
            <p:cNvSpPr txBox="1"/>
            <p:nvPr/>
          </p:nvSpPr>
          <p:spPr>
            <a:xfrm>
              <a:off x="1378951" y="1701230"/>
              <a:ext cx="1022412" cy="208394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b="0" i="0" u="none" strike="noStrike" cap="none" dirty="0">
                  <a:solidFill>
                    <a:schemeClr val="lt1"/>
                  </a:solidFill>
                  <a:latin typeface="Tahoma"/>
                  <a:ea typeface="Tahoma"/>
                  <a:cs typeface="Tahoma"/>
                  <a:sym typeface="Tahoma"/>
                </a:rPr>
                <a:t>Provide the SSP and other docs to the Security Controls Assessor (SCA)</a:t>
              </a:r>
              <a:endParaRPr dirty="0"/>
            </a:p>
          </p:txBody>
        </p:sp>
        <p:sp>
          <p:nvSpPr>
            <p:cNvPr id="1020" name="Google Shape;1020;p40"/>
            <p:cNvSpPr/>
            <p:nvPr/>
          </p:nvSpPr>
          <p:spPr>
            <a:xfrm>
              <a:off x="2645512" y="1645920"/>
              <a:ext cx="1133032" cy="2194560"/>
            </a:xfrm>
            <a:prstGeom prst="roundRect">
              <a:avLst>
                <a:gd name="adj" fmla="val 16667"/>
              </a:avLst>
            </a:prstGeom>
            <a:solidFill>
              <a:schemeClr val="accent4"/>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40"/>
            <p:cNvSpPr txBox="1"/>
            <p:nvPr/>
          </p:nvSpPr>
          <p:spPr>
            <a:xfrm>
              <a:off x="2700822" y="1701230"/>
              <a:ext cx="1022412" cy="208394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Arrange any required funding for the assessment</a:t>
              </a:r>
              <a:endParaRPr/>
            </a:p>
          </p:txBody>
        </p:sp>
        <p:sp>
          <p:nvSpPr>
            <p:cNvPr id="1022" name="Google Shape;1022;p40"/>
            <p:cNvSpPr/>
            <p:nvPr/>
          </p:nvSpPr>
          <p:spPr>
            <a:xfrm>
              <a:off x="3967383" y="1645920"/>
              <a:ext cx="1133032" cy="2194560"/>
            </a:xfrm>
            <a:prstGeom prst="roundRect">
              <a:avLst>
                <a:gd name="adj" fmla="val 16667"/>
              </a:avLst>
            </a:prstGeom>
            <a:solidFill>
              <a:srgbClr val="49ACC5"/>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40"/>
            <p:cNvSpPr txBox="1"/>
            <p:nvPr/>
          </p:nvSpPr>
          <p:spPr>
            <a:xfrm>
              <a:off x="4022693" y="1701230"/>
              <a:ext cx="1022412" cy="208394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Arrange logistics and support for assessment</a:t>
              </a:r>
              <a:endParaRPr/>
            </a:p>
          </p:txBody>
        </p:sp>
        <p:sp>
          <p:nvSpPr>
            <p:cNvPr id="1024" name="Google Shape;1024;p40"/>
            <p:cNvSpPr/>
            <p:nvPr/>
          </p:nvSpPr>
          <p:spPr>
            <a:xfrm>
              <a:off x="5289254" y="1645920"/>
              <a:ext cx="1133032" cy="2194560"/>
            </a:xfrm>
            <a:prstGeom prst="roundRect">
              <a:avLst>
                <a:gd name="adj" fmla="val 16667"/>
              </a:avLst>
            </a:prstGeom>
            <a:solidFill>
              <a:srgbClr val="F7954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40"/>
            <p:cNvSpPr txBox="1"/>
            <p:nvPr/>
          </p:nvSpPr>
          <p:spPr>
            <a:xfrm>
              <a:off x="5344564" y="1701230"/>
              <a:ext cx="1022412" cy="208394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b="0" i="0" u="none" strike="noStrike" cap="none" dirty="0">
                  <a:solidFill>
                    <a:schemeClr val="lt1"/>
                  </a:solidFill>
                  <a:latin typeface="Tahoma"/>
                  <a:ea typeface="Tahoma"/>
                  <a:cs typeface="Tahoma"/>
                  <a:sym typeface="Tahoma"/>
                </a:rPr>
                <a:t>Plan meetings and interviews to support assessment</a:t>
              </a:r>
              <a:endParaRPr dirty="0"/>
            </a:p>
          </p:txBody>
        </p:sp>
        <p:sp>
          <p:nvSpPr>
            <p:cNvPr id="1026" name="Google Shape;1026;p40"/>
            <p:cNvSpPr/>
            <p:nvPr/>
          </p:nvSpPr>
          <p:spPr>
            <a:xfrm>
              <a:off x="6611125" y="1645920"/>
              <a:ext cx="1133032" cy="2194560"/>
            </a:xfrm>
            <a:prstGeom prst="roundRect">
              <a:avLst>
                <a:gd name="adj" fmla="val 16667"/>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40"/>
            <p:cNvSpPr txBox="1"/>
            <p:nvPr/>
          </p:nvSpPr>
          <p:spPr>
            <a:xfrm>
              <a:off x="6666435" y="1701230"/>
              <a:ext cx="1022412" cy="208394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b="0" i="0" u="none" strike="noStrike" cap="none" dirty="0">
                  <a:solidFill>
                    <a:schemeClr val="lt1"/>
                  </a:solidFill>
                  <a:latin typeface="Tahoma"/>
                  <a:ea typeface="Tahoma"/>
                  <a:cs typeface="Tahoma"/>
                  <a:sym typeface="Tahoma"/>
                </a:rPr>
                <a:t>Obtain test tools if required</a:t>
              </a:r>
              <a:endParaRPr dirty="0"/>
            </a:p>
          </p:txBody>
        </p:sp>
        <p:sp>
          <p:nvSpPr>
            <p:cNvPr id="1028" name="Google Shape;1028;p40"/>
            <p:cNvSpPr/>
            <p:nvPr/>
          </p:nvSpPr>
          <p:spPr>
            <a:xfrm>
              <a:off x="7932996" y="1645920"/>
              <a:ext cx="1133032" cy="2194560"/>
            </a:xfrm>
            <a:prstGeom prst="roundRect">
              <a:avLst>
                <a:gd name="adj" fmla="val 16667"/>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40"/>
            <p:cNvSpPr txBox="1"/>
            <p:nvPr/>
          </p:nvSpPr>
          <p:spPr>
            <a:xfrm>
              <a:off x="7988306" y="1701230"/>
              <a:ext cx="1022412" cy="208394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Identify examples of system pre-testing in accordance with assessor’s test plan, using same tools</a:t>
              </a: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42"/>
        <p:cNvGrpSpPr/>
        <p:nvPr/>
      </p:nvGrpSpPr>
      <p:grpSpPr>
        <a:xfrm>
          <a:off x="0" y="0"/>
          <a:ext cx="0" cy="0"/>
          <a:chOff x="0" y="0"/>
          <a:chExt cx="0" cy="0"/>
        </a:xfrm>
      </p:grpSpPr>
      <p:sp>
        <p:nvSpPr>
          <p:cNvPr id="1043" name="Google Shape;1043;p42"/>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Controls that may be assessed prior to all controls being fully implemented</a:t>
            </a:r>
            <a:endParaRPr dirty="0"/>
          </a:p>
          <a:p>
            <a:pPr marL="342900" lvl="0" indent="-342900" algn="l" rtl="0">
              <a:spcBef>
                <a:spcPts val="480"/>
              </a:spcBef>
              <a:spcAft>
                <a:spcPts val="0"/>
              </a:spcAft>
              <a:buSzPts val="1440"/>
              <a:buChar char="■"/>
            </a:pPr>
            <a:r>
              <a:rPr lang="en-US" dirty="0"/>
              <a:t>Examples </a:t>
            </a:r>
            <a:endParaRPr dirty="0"/>
          </a:p>
          <a:p>
            <a:pPr marL="742950" lvl="1" indent="-285750" algn="l" rtl="0">
              <a:spcBef>
                <a:spcPts val="480"/>
              </a:spcBef>
              <a:spcAft>
                <a:spcPts val="0"/>
              </a:spcAft>
              <a:buSzPts val="1320"/>
              <a:buChar char="■"/>
            </a:pPr>
            <a:r>
              <a:rPr lang="en-US" dirty="0"/>
              <a:t>Policy, procedures, and plans assessed prior to  hardware/software technical security controls</a:t>
            </a:r>
            <a:endParaRPr dirty="0"/>
          </a:p>
          <a:p>
            <a:pPr marL="742950" lvl="1" indent="-285750" algn="l" rtl="0">
              <a:spcBef>
                <a:spcPts val="480"/>
              </a:spcBef>
              <a:spcAft>
                <a:spcPts val="0"/>
              </a:spcAft>
              <a:buSzPts val="1320"/>
              <a:buChar char="■"/>
            </a:pPr>
            <a:r>
              <a:rPr lang="en-US" dirty="0"/>
              <a:t>Common controls (i.e., security controls inherited by the information system) assessed prior to the system security controls</a:t>
            </a:r>
          </a:p>
          <a:p>
            <a:pPr marL="742950" lvl="1" indent="-285750" algn="l" rtl="0">
              <a:spcBef>
                <a:spcPts val="480"/>
              </a:spcBef>
              <a:spcAft>
                <a:spcPts val="0"/>
              </a:spcAft>
              <a:buSzPts val="1320"/>
              <a:buChar char="■"/>
            </a:pPr>
            <a:r>
              <a:rPr lang="en-US" dirty="0"/>
              <a:t>Site Assistance Visits from organizational personnel</a:t>
            </a:r>
            <a:endParaRPr dirty="0"/>
          </a:p>
        </p:txBody>
      </p:sp>
      <p:sp>
        <p:nvSpPr>
          <p:cNvPr id="1044" name="Google Shape;1044;p4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Incremental Assessment(s)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4"/>
          <p:cNvSpPr txBox="1">
            <a:spLocks noGrp="1"/>
          </p:cNvSpPr>
          <p:nvPr>
            <p:ph type="body" idx="1"/>
          </p:nvPr>
        </p:nvSpPr>
        <p:spPr>
          <a:xfrm>
            <a:off x="139941" y="970359"/>
            <a:ext cx="4356847" cy="6185647"/>
          </a:xfrm>
          <a:prstGeom prst="rect">
            <a:avLst/>
          </a:prstGeom>
          <a:noFill/>
          <a:ln>
            <a:noFill/>
          </a:ln>
        </p:spPr>
        <p:txBody>
          <a:bodyPr spcFirstLastPara="1" wrap="square" lIns="91425" tIns="45700" rIns="91425" bIns="45700" anchor="t" anchorCtr="0">
            <a:noAutofit/>
          </a:bodyPr>
          <a:lstStyle/>
          <a:p>
            <a:r>
              <a:rPr lang="en-US" altLang="en-US" sz="2000" dirty="0"/>
              <a:t>Implement controls using DoD Knowledge Service, Federal and Agency architectures and standards:</a:t>
            </a:r>
          </a:p>
          <a:p>
            <a:pPr lvl="1"/>
            <a:r>
              <a:rPr lang="en-US" altLang="en-US" sz="1800" dirty="0"/>
              <a:t>Security engineering principles;</a:t>
            </a:r>
          </a:p>
          <a:p>
            <a:pPr lvl="1"/>
            <a:r>
              <a:rPr lang="en-US" altLang="en-US" sz="1800" dirty="0"/>
              <a:t>System and software engineering methodologies; and </a:t>
            </a:r>
          </a:p>
          <a:p>
            <a:pPr lvl="1"/>
            <a:r>
              <a:rPr lang="en-US" altLang="en-US" sz="1800" dirty="0"/>
              <a:t>Secure coding techniques;</a:t>
            </a:r>
          </a:p>
          <a:p>
            <a:r>
              <a:rPr lang="en-US" altLang="en-US" sz="2000" dirty="0"/>
              <a:t>System engineering process includes:</a:t>
            </a:r>
          </a:p>
          <a:p>
            <a:pPr lvl="1"/>
            <a:r>
              <a:rPr lang="en-US" altLang="en-US" sz="1800" dirty="0"/>
              <a:t>Describe cybersecurity requirements </a:t>
            </a:r>
          </a:p>
          <a:p>
            <a:pPr lvl="1"/>
            <a:r>
              <a:rPr lang="en-US" altLang="en-US" sz="1800" dirty="0"/>
              <a:t>Identify Risk Management considerations</a:t>
            </a:r>
          </a:p>
          <a:p>
            <a:r>
              <a:rPr lang="en-US" altLang="en-US" sz="2000" dirty="0"/>
              <a:t>Establish and implement mandatory configuration settings</a:t>
            </a:r>
          </a:p>
        </p:txBody>
      </p:sp>
      <p:sp>
        <p:nvSpPr>
          <p:cNvPr id="416" name="Google Shape;416;p4"/>
          <p:cNvSpPr txBox="1">
            <a:spLocks noGrp="1"/>
          </p:cNvSpPr>
          <p:nvPr>
            <p:ph type="title"/>
          </p:nvPr>
        </p:nvSpPr>
        <p:spPr>
          <a:xfrm>
            <a:off x="1219200" y="0"/>
            <a:ext cx="7477125" cy="9144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dirty="0"/>
            </a:br>
            <a:r>
              <a:rPr lang="en-US" dirty="0"/>
              <a:t>Security Engineering Guidance</a:t>
            </a:r>
            <a:endParaRPr dirty="0"/>
          </a:p>
        </p:txBody>
      </p:sp>
      <p:grpSp>
        <p:nvGrpSpPr>
          <p:cNvPr id="417" name="Google Shape;417;p4"/>
          <p:cNvGrpSpPr/>
          <p:nvPr/>
        </p:nvGrpSpPr>
        <p:grpSpPr>
          <a:xfrm>
            <a:off x="4320977" y="1681164"/>
            <a:ext cx="4746822" cy="4719637"/>
            <a:chOff x="129977" y="0"/>
            <a:chExt cx="4746822" cy="4719637"/>
          </a:xfrm>
        </p:grpSpPr>
        <p:sp>
          <p:nvSpPr>
            <p:cNvPr id="418" name="Google Shape;418;p4"/>
            <p:cNvSpPr/>
            <p:nvPr/>
          </p:nvSpPr>
          <p:spPr>
            <a:xfrm>
              <a:off x="129977" y="0"/>
              <a:ext cx="4240695" cy="4719637"/>
            </a:xfrm>
            <a:prstGeom prst="triangle">
              <a:avLst>
                <a:gd name="adj" fmla="val 50000"/>
              </a:avLst>
            </a:prstGeom>
            <a:solidFill>
              <a:srgbClr val="8C3735"/>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4"/>
            <p:cNvSpPr/>
            <p:nvPr/>
          </p:nvSpPr>
          <p:spPr>
            <a:xfrm>
              <a:off x="2120347" y="472424"/>
              <a:ext cx="2756452" cy="479338"/>
            </a:xfrm>
            <a:prstGeom prst="roundRect">
              <a:avLst>
                <a:gd name="adj" fmla="val 16667"/>
              </a:avLst>
            </a:prstGeom>
            <a:solidFill>
              <a:schemeClr val="lt1">
                <a:alpha val="89803"/>
              </a:schemeClr>
            </a:solidFill>
            <a:ln w="9525" cap="flat" cmpd="sng">
              <a:solidFill>
                <a:srgbClr val="8C3735"/>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4"/>
            <p:cNvSpPr txBox="1"/>
            <p:nvPr/>
          </p:nvSpPr>
          <p:spPr>
            <a:xfrm>
              <a:off x="2143746" y="495823"/>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1" i="0" u="none" strike="noStrike" cap="none" dirty="0">
                  <a:solidFill>
                    <a:schemeClr val="dk1"/>
                  </a:solidFill>
                  <a:latin typeface="Tahoma"/>
                  <a:ea typeface="Tahoma"/>
                  <a:cs typeface="Tahoma"/>
                  <a:sym typeface="Tahoma"/>
                </a:rPr>
                <a:t>Security Engineering Guidance</a:t>
              </a:r>
              <a:endParaRPr dirty="0"/>
            </a:p>
          </p:txBody>
        </p:sp>
        <p:sp>
          <p:nvSpPr>
            <p:cNvPr id="421" name="Google Shape;421;p4"/>
            <p:cNvSpPr/>
            <p:nvPr/>
          </p:nvSpPr>
          <p:spPr>
            <a:xfrm>
              <a:off x="2120347" y="1011680"/>
              <a:ext cx="2756452" cy="479338"/>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4"/>
            <p:cNvSpPr txBox="1"/>
            <p:nvPr/>
          </p:nvSpPr>
          <p:spPr>
            <a:xfrm>
              <a:off x="2143746" y="1035079"/>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Tabletop Review</a:t>
              </a:r>
              <a:endParaRPr/>
            </a:p>
          </p:txBody>
        </p:sp>
        <p:sp>
          <p:nvSpPr>
            <p:cNvPr id="423" name="Google Shape;423;p4"/>
            <p:cNvSpPr/>
            <p:nvPr/>
          </p:nvSpPr>
          <p:spPr>
            <a:xfrm>
              <a:off x="2120347" y="1550935"/>
              <a:ext cx="2756452" cy="479338"/>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4"/>
            <p:cNvSpPr txBox="1"/>
            <p:nvPr/>
          </p:nvSpPr>
          <p:spPr>
            <a:xfrm>
              <a:off x="2143746" y="1574334"/>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Developmental Implementation</a:t>
              </a:r>
              <a:endParaRPr/>
            </a:p>
          </p:txBody>
        </p:sp>
        <p:sp>
          <p:nvSpPr>
            <p:cNvPr id="425" name="Google Shape;425;p4"/>
            <p:cNvSpPr/>
            <p:nvPr/>
          </p:nvSpPr>
          <p:spPr>
            <a:xfrm>
              <a:off x="2120347" y="2090190"/>
              <a:ext cx="2756452" cy="479338"/>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4"/>
            <p:cNvSpPr txBox="1"/>
            <p:nvPr/>
          </p:nvSpPr>
          <p:spPr>
            <a:xfrm>
              <a:off x="2143746" y="2113589"/>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Security Engineering Plan Risk Management Considerations</a:t>
              </a:r>
              <a:endParaRPr/>
            </a:p>
          </p:txBody>
        </p:sp>
        <p:sp>
          <p:nvSpPr>
            <p:cNvPr id="427" name="Google Shape;427;p4"/>
            <p:cNvSpPr/>
            <p:nvPr/>
          </p:nvSpPr>
          <p:spPr>
            <a:xfrm>
              <a:off x="2120347" y="2629446"/>
              <a:ext cx="2756452" cy="479338"/>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4"/>
            <p:cNvSpPr txBox="1"/>
            <p:nvPr/>
          </p:nvSpPr>
          <p:spPr>
            <a:xfrm>
              <a:off x="2143746" y="2652845"/>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Writing Implementation Statements</a:t>
              </a:r>
              <a:endParaRPr/>
            </a:p>
          </p:txBody>
        </p:sp>
        <p:sp>
          <p:nvSpPr>
            <p:cNvPr id="429" name="Google Shape;429;p4"/>
            <p:cNvSpPr/>
            <p:nvPr/>
          </p:nvSpPr>
          <p:spPr>
            <a:xfrm>
              <a:off x="2120347" y="3805238"/>
              <a:ext cx="2756452" cy="479338"/>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4"/>
            <p:cNvSpPr txBox="1"/>
            <p:nvPr/>
          </p:nvSpPr>
          <p:spPr>
            <a:xfrm>
              <a:off x="2143746" y="3828637"/>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Conducting a Self-Assessment</a:t>
              </a:r>
              <a:endParaRPr sz="1200" b="0" i="0" u="none" strike="noStrike" cap="none">
                <a:solidFill>
                  <a:schemeClr val="dk1"/>
                </a:solidFill>
                <a:latin typeface="Tahoma"/>
                <a:ea typeface="Tahoma"/>
                <a:cs typeface="Tahoma"/>
                <a:sym typeface="Tahoma"/>
              </a:endParaRPr>
            </a:p>
          </p:txBody>
        </p:sp>
        <p:sp>
          <p:nvSpPr>
            <p:cNvPr id="431" name="Google Shape;431;p4"/>
            <p:cNvSpPr/>
            <p:nvPr/>
          </p:nvSpPr>
          <p:spPr>
            <a:xfrm>
              <a:off x="2120347" y="3195635"/>
              <a:ext cx="2756452" cy="479338"/>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4"/>
            <p:cNvSpPr txBox="1"/>
            <p:nvPr/>
          </p:nvSpPr>
          <p:spPr>
            <a:xfrm>
              <a:off x="2143746" y="3219034"/>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Documenting the Implementation Plan</a:t>
              </a:r>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49"/>
        <p:cNvGrpSpPr/>
        <p:nvPr/>
      </p:nvGrpSpPr>
      <p:grpSpPr>
        <a:xfrm>
          <a:off x="0" y="0"/>
          <a:ext cx="0" cy="0"/>
          <a:chOff x="0" y="0"/>
          <a:chExt cx="0" cy="0"/>
        </a:xfrm>
      </p:grpSpPr>
      <p:sp>
        <p:nvSpPr>
          <p:cNvPr id="1050" name="Google Shape;1050;p43"/>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Techniques for control self-assessment:</a:t>
            </a:r>
            <a:endParaRPr/>
          </a:p>
          <a:p>
            <a:pPr marL="742950" lvl="1" indent="-285750" algn="l" rtl="0">
              <a:spcBef>
                <a:spcPts val="480"/>
              </a:spcBef>
              <a:spcAft>
                <a:spcPts val="0"/>
              </a:spcAft>
              <a:buSzPts val="1320"/>
              <a:buChar char="■"/>
            </a:pPr>
            <a:r>
              <a:rPr lang="en-US"/>
              <a:t>Internal Control Questionnaire (ICQ) self-audit</a:t>
            </a:r>
            <a:endParaRPr/>
          </a:p>
          <a:p>
            <a:pPr marL="742950" lvl="1" indent="-285750" algn="l" rtl="0">
              <a:spcBef>
                <a:spcPts val="480"/>
              </a:spcBef>
              <a:spcAft>
                <a:spcPts val="0"/>
              </a:spcAft>
              <a:buSzPts val="1320"/>
              <a:buChar char="■"/>
            </a:pPr>
            <a:r>
              <a:rPr lang="en-US"/>
              <a:t>Customized questionnaires</a:t>
            </a:r>
            <a:endParaRPr/>
          </a:p>
          <a:p>
            <a:pPr marL="742950" lvl="1" indent="-285750" algn="l" rtl="0">
              <a:spcBef>
                <a:spcPts val="480"/>
              </a:spcBef>
              <a:spcAft>
                <a:spcPts val="0"/>
              </a:spcAft>
              <a:buSzPts val="1320"/>
              <a:buChar char="■"/>
            </a:pPr>
            <a:r>
              <a:rPr lang="en-US"/>
              <a:t>Control guides</a:t>
            </a:r>
            <a:endParaRPr/>
          </a:p>
          <a:p>
            <a:pPr marL="742950" lvl="1" indent="-285750" algn="l" rtl="0">
              <a:spcBef>
                <a:spcPts val="480"/>
              </a:spcBef>
              <a:spcAft>
                <a:spcPts val="0"/>
              </a:spcAft>
              <a:buSzPts val="1320"/>
              <a:buChar char="■"/>
            </a:pPr>
            <a:r>
              <a:rPr lang="en-US"/>
              <a:t>Interviews</a:t>
            </a:r>
            <a:endParaRPr/>
          </a:p>
          <a:p>
            <a:pPr marL="457200" lvl="1" indent="0" algn="l" rtl="0">
              <a:spcBef>
                <a:spcPts val="480"/>
              </a:spcBef>
              <a:spcAft>
                <a:spcPts val="0"/>
              </a:spcAft>
              <a:buSzPts val="1320"/>
              <a:buNone/>
            </a:pPr>
            <a:endParaRPr/>
          </a:p>
          <a:p>
            <a:pPr marL="342900" lvl="0" indent="-342900" algn="l" rtl="0">
              <a:spcBef>
                <a:spcPts val="480"/>
              </a:spcBef>
              <a:spcAft>
                <a:spcPts val="0"/>
              </a:spcAft>
              <a:buSzPts val="1440"/>
              <a:buChar char="■"/>
            </a:pPr>
            <a:r>
              <a:rPr lang="en-US"/>
              <a:t>In DoD, system owners ensure that all Control Correlation Identifiers (CCIs) are completed via self-assessment prior to the Independent Assessment</a:t>
            </a:r>
            <a:endParaRPr/>
          </a:p>
          <a:p>
            <a:pPr marL="457200" lvl="1" indent="0" algn="l" rtl="0">
              <a:spcBef>
                <a:spcPts val="480"/>
              </a:spcBef>
              <a:spcAft>
                <a:spcPts val="0"/>
              </a:spcAft>
              <a:buSzPts val="1320"/>
              <a:buNone/>
            </a:pPr>
            <a:endParaRPr/>
          </a:p>
        </p:txBody>
      </p:sp>
      <p:sp>
        <p:nvSpPr>
          <p:cNvPr id="1051" name="Google Shape;1051;p4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Self-Assessment Techniques</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56"/>
        <p:cNvGrpSpPr/>
        <p:nvPr/>
      </p:nvGrpSpPr>
      <p:grpSpPr>
        <a:xfrm>
          <a:off x="0" y="0"/>
          <a:ext cx="0" cy="0"/>
          <a:chOff x="0" y="0"/>
          <a:chExt cx="0" cy="0"/>
        </a:xfrm>
      </p:grpSpPr>
      <p:sp>
        <p:nvSpPr>
          <p:cNvPr id="1057" name="Google Shape;1057;p44"/>
          <p:cNvSpPr txBox="1">
            <a:spLocks noGrp="1"/>
          </p:cNvSpPr>
          <p:nvPr>
            <p:ph type="body" idx="1"/>
          </p:nvPr>
        </p:nvSpPr>
        <p:spPr>
          <a:xfrm>
            <a:off x="471487" y="1219200"/>
            <a:ext cx="8201025" cy="5486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SCAs will maximize reuse of existing assessment (i.e., a leveraged authorization, Type Authorization) and T&amp;E documentation</a:t>
            </a:r>
            <a:endParaRPr dirty="0"/>
          </a:p>
          <a:p>
            <a:pPr marL="342900" lvl="0" indent="-342900" algn="l" rtl="0">
              <a:spcBef>
                <a:spcPts val="480"/>
              </a:spcBef>
              <a:spcAft>
                <a:spcPts val="0"/>
              </a:spcAft>
              <a:buSzPts val="1440"/>
              <a:buChar char="■"/>
            </a:pPr>
            <a:r>
              <a:rPr lang="en-US" dirty="0"/>
              <a:t>Greatest potential for reuse:</a:t>
            </a:r>
            <a:endParaRPr dirty="0"/>
          </a:p>
          <a:p>
            <a:pPr marL="742950" lvl="1" indent="-285750" algn="l" rtl="0">
              <a:spcBef>
                <a:spcPts val="400"/>
              </a:spcBef>
              <a:spcAft>
                <a:spcPts val="0"/>
              </a:spcAft>
              <a:buSzPts val="1100"/>
              <a:buChar char="■"/>
            </a:pPr>
            <a:r>
              <a:rPr lang="en-US" dirty="0"/>
              <a:t>Type Authorization: Single package for identical copies of system deployed in different environments.</a:t>
            </a:r>
            <a:endParaRPr dirty="0"/>
          </a:p>
          <a:p>
            <a:pPr marL="742950" lvl="1" indent="-285750" algn="l" rtl="0">
              <a:spcBef>
                <a:spcPts val="400"/>
              </a:spcBef>
              <a:spcAft>
                <a:spcPts val="0"/>
              </a:spcAft>
              <a:buSzPts val="1100"/>
              <a:buChar char="■"/>
            </a:pPr>
            <a:r>
              <a:rPr lang="en-US" dirty="0"/>
              <a:t>Leveraged authorization: reuse of an existing authorization from another system, e.g., another federal agency or DoD component, or a commercial entity authorized by the government such as the cloud</a:t>
            </a:r>
            <a:endParaRPr dirty="0"/>
          </a:p>
          <a:p>
            <a:pPr marL="342900" lvl="0" indent="-251459" algn="l" rtl="0">
              <a:spcBef>
                <a:spcPts val="480"/>
              </a:spcBef>
              <a:spcAft>
                <a:spcPts val="0"/>
              </a:spcAft>
              <a:buSzPts val="1440"/>
              <a:buNone/>
            </a:pPr>
            <a:endParaRPr dirty="0"/>
          </a:p>
        </p:txBody>
      </p:sp>
      <p:sp>
        <p:nvSpPr>
          <p:cNvPr id="1058" name="Google Shape;1058;p4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Existing Assessment(s)</a:t>
            </a:r>
            <a:endParaRP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63"/>
        <p:cNvGrpSpPr/>
        <p:nvPr/>
      </p:nvGrpSpPr>
      <p:grpSpPr>
        <a:xfrm>
          <a:off x="0" y="0"/>
          <a:ext cx="0" cy="0"/>
          <a:chOff x="0" y="0"/>
          <a:chExt cx="0" cy="0"/>
        </a:xfrm>
      </p:grpSpPr>
      <p:sp>
        <p:nvSpPr>
          <p:cNvPr id="1064" name="Google Shape;1064;p45"/>
          <p:cNvSpPr txBox="1">
            <a:spLocks noGrp="1"/>
          </p:cNvSpPr>
          <p:nvPr>
            <p:ph type="body" idx="1"/>
          </p:nvPr>
        </p:nvSpPr>
        <p:spPr>
          <a:xfrm>
            <a:off x="457200" y="1371600"/>
            <a:ext cx="8201025"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When controls are provided by an external provider, the organization ensures assessors have:</a:t>
            </a:r>
            <a:endParaRPr/>
          </a:p>
          <a:p>
            <a:pPr marL="742950" lvl="1" indent="-285750" algn="l" rtl="0">
              <a:spcBef>
                <a:spcPts val="400"/>
              </a:spcBef>
              <a:spcAft>
                <a:spcPts val="0"/>
              </a:spcAft>
              <a:buSzPts val="1100"/>
              <a:buChar char="■"/>
            </a:pPr>
            <a:r>
              <a:rPr lang="en-US"/>
              <a:t>access to the information system and environment of operation where the controls are employed</a:t>
            </a:r>
            <a:endParaRPr/>
          </a:p>
          <a:p>
            <a:pPr marL="742950" lvl="1" indent="-285750" algn="l" rtl="0">
              <a:spcBef>
                <a:spcPts val="400"/>
              </a:spcBef>
              <a:spcAft>
                <a:spcPts val="0"/>
              </a:spcAft>
              <a:buSzPts val="1100"/>
              <a:buChar char="■"/>
            </a:pPr>
            <a:r>
              <a:rPr lang="en-US"/>
              <a:t>appropriate information needed in order to carry out the assessment</a:t>
            </a:r>
            <a:endParaRPr/>
          </a:p>
          <a:p>
            <a:pPr marL="342900" lvl="0" indent="-342900" algn="l" rtl="0">
              <a:spcBef>
                <a:spcPts val="480"/>
              </a:spcBef>
              <a:spcAft>
                <a:spcPts val="0"/>
              </a:spcAft>
              <a:buSzPts val="1440"/>
              <a:buChar char="■"/>
            </a:pPr>
            <a:r>
              <a:rPr lang="en-US"/>
              <a:t>If possible, provide/reuse existing assessments conducted by the external provider</a:t>
            </a:r>
            <a:endParaRPr/>
          </a:p>
          <a:p>
            <a:pPr marL="342900" lvl="0" indent="-251459" algn="l" rtl="0">
              <a:spcBef>
                <a:spcPts val="480"/>
              </a:spcBef>
              <a:spcAft>
                <a:spcPts val="0"/>
              </a:spcAft>
              <a:buSzPts val="1440"/>
              <a:buNone/>
            </a:pPr>
            <a:endParaRPr/>
          </a:p>
        </p:txBody>
      </p:sp>
      <p:sp>
        <p:nvSpPr>
          <p:cNvPr id="1065" name="Google Shape;1065;p4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Assessments of External Provider Controls</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81"/>
        <p:cNvGrpSpPr/>
        <p:nvPr/>
      </p:nvGrpSpPr>
      <p:grpSpPr>
        <a:xfrm>
          <a:off x="0" y="0"/>
          <a:ext cx="0" cy="0"/>
          <a:chOff x="0" y="0"/>
          <a:chExt cx="0" cy="0"/>
        </a:xfrm>
      </p:grpSpPr>
      <p:sp>
        <p:nvSpPr>
          <p:cNvPr id="1082" name="Google Shape;1082;p4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eMASS Control Details -&gt; Assessment Procedure</a:t>
            </a:r>
            <a:endParaRPr/>
          </a:p>
        </p:txBody>
      </p:sp>
      <p:pic>
        <p:nvPicPr>
          <p:cNvPr id="1083" name="Google Shape;1083;p47"/>
          <p:cNvPicPr preferRelativeResize="0"/>
          <p:nvPr/>
        </p:nvPicPr>
        <p:blipFill rotWithShape="1">
          <a:blip r:embed="rId3">
            <a:alphaModFix/>
          </a:blip>
          <a:srcRect/>
          <a:stretch/>
        </p:blipFill>
        <p:spPr>
          <a:xfrm>
            <a:off x="712177" y="1242711"/>
            <a:ext cx="6783388" cy="1654175"/>
          </a:xfrm>
          <a:prstGeom prst="rect">
            <a:avLst/>
          </a:prstGeom>
          <a:noFill/>
          <a:ln w="76200" cap="flat" cmpd="sng">
            <a:solidFill>
              <a:srgbClr val="3333FF"/>
            </a:solidFill>
            <a:prstDash val="solid"/>
            <a:miter lim="800000"/>
            <a:headEnd type="none" w="sm" len="sm"/>
            <a:tailEnd type="none" w="sm" len="sm"/>
          </a:ln>
        </p:spPr>
      </p:pic>
      <p:sp>
        <p:nvSpPr>
          <p:cNvPr id="1084" name="Google Shape;1084;p47"/>
          <p:cNvSpPr/>
          <p:nvPr/>
        </p:nvSpPr>
        <p:spPr>
          <a:xfrm>
            <a:off x="4364038" y="2471353"/>
            <a:ext cx="4452937" cy="923925"/>
          </a:xfrm>
          <a:prstGeom prst="rect">
            <a:avLst/>
          </a:prstGeom>
          <a:solidFill>
            <a:srgbClr val="3333FF"/>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1800"/>
              <a:buFont typeface="Noto Sans Symbols"/>
              <a:buNone/>
            </a:pPr>
            <a:r>
              <a:rPr lang="en-US" sz="1800" b="0" i="0" u="none" strike="noStrike" cap="none" dirty="0">
                <a:solidFill>
                  <a:schemeClr val="lt1"/>
                </a:solidFill>
                <a:latin typeface="Arial"/>
                <a:ea typeface="Arial"/>
                <a:cs typeface="Arial"/>
                <a:sym typeface="Arial"/>
              </a:rPr>
              <a:t>From the “Controls/Listing” view, expand the desired Security Control and click on the hyperlinked Assessment Procedure</a:t>
            </a:r>
            <a:endParaRPr sz="1800" b="0" i="0" u="none" strike="noStrike" cap="none" dirty="0">
              <a:solidFill>
                <a:schemeClr val="lt1"/>
              </a:solidFill>
              <a:latin typeface="Tahoma"/>
              <a:ea typeface="Tahoma"/>
              <a:cs typeface="Tahoma"/>
              <a:sym typeface="Tahoma"/>
            </a:endParaRPr>
          </a:p>
        </p:txBody>
      </p:sp>
      <p:sp>
        <p:nvSpPr>
          <p:cNvPr id="1086" name="Google Shape;1086;p47"/>
          <p:cNvSpPr/>
          <p:nvPr/>
        </p:nvSpPr>
        <p:spPr>
          <a:xfrm>
            <a:off x="968155" y="6248389"/>
            <a:ext cx="7428088" cy="646290"/>
          </a:xfrm>
          <a:prstGeom prst="rect">
            <a:avLst/>
          </a:prstGeom>
          <a:solidFill>
            <a:srgbClr val="669900"/>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1800"/>
              <a:buFont typeface="Noto Sans Symbols"/>
              <a:buNone/>
            </a:pPr>
            <a:r>
              <a:rPr lang="en-US" sz="1800" b="0" i="0" u="none" strike="noStrike" cap="none" dirty="0">
                <a:solidFill>
                  <a:schemeClr val="lt1"/>
                </a:solidFill>
                <a:latin typeface="Arial"/>
                <a:ea typeface="Arial"/>
                <a:cs typeface="Arial"/>
                <a:sym typeface="Arial"/>
              </a:rPr>
              <a:t>A history of all the Test Results entered for a given AP are displayed at the bottom of “Assessment Procedure Details” page.</a:t>
            </a:r>
            <a:endParaRPr sz="1800" b="0" i="0" u="none" strike="noStrike" cap="none" dirty="0">
              <a:solidFill>
                <a:schemeClr val="lt1"/>
              </a:solidFill>
              <a:latin typeface="Tahoma"/>
              <a:ea typeface="Tahoma"/>
              <a:cs typeface="Tahoma"/>
              <a:sym typeface="Tahoma"/>
            </a:endParaRPr>
          </a:p>
        </p:txBody>
      </p:sp>
      <p:pic>
        <p:nvPicPr>
          <p:cNvPr id="3" name="Picture 2" descr="A screenshot of a computer&#10;&#10;Description automatically generated">
            <a:extLst>
              <a:ext uri="{FF2B5EF4-FFF2-40B4-BE49-F238E27FC236}">
                <a16:creationId xmlns:a16="http://schemas.microsoft.com/office/drawing/2014/main" id="{2F5B0E29-4CBB-1DBC-65D8-E1F7B9A01F33}"/>
              </a:ext>
            </a:extLst>
          </p:cNvPr>
          <p:cNvPicPr>
            <a:picLocks noChangeAspect="1"/>
          </p:cNvPicPr>
          <p:nvPr/>
        </p:nvPicPr>
        <p:blipFill>
          <a:blip r:embed="rId4">
            <a:duotone>
              <a:prstClr val="black"/>
              <a:schemeClr val="accent1">
                <a:tint val="45000"/>
                <a:satMod val="400000"/>
              </a:schemeClr>
            </a:duotone>
            <a:alphaModFix amt="87000"/>
            <a:extLst>
              <a:ext uri="{BEBA8EAE-BF5A-486C-A8C5-ECC9F3942E4B}">
                <a14:imgProps xmlns:a14="http://schemas.microsoft.com/office/drawing/2010/main">
                  <a14:imgLayer r:embed="rId5">
                    <a14:imgEffect>
                      <a14:sharpenSoften amount="50000"/>
                    </a14:imgEffect>
                    <a14:imgEffect>
                      <a14:colorTemperature colorTemp="6504"/>
                    </a14:imgEffect>
                    <a14:imgEffect>
                      <a14:saturation sat="400000"/>
                    </a14:imgEffect>
                    <a14:imgEffect>
                      <a14:brightnessContrast bright="-20000" contrast="40000"/>
                    </a14:imgEffect>
                  </a14:imgLayer>
                </a14:imgProps>
              </a:ext>
            </a:extLst>
          </a:blip>
          <a:stretch>
            <a:fillRect/>
          </a:stretch>
        </p:blipFill>
        <p:spPr>
          <a:xfrm>
            <a:off x="331832" y="3434900"/>
            <a:ext cx="8064411" cy="2773867"/>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91"/>
        <p:cNvGrpSpPr/>
        <p:nvPr/>
      </p:nvGrpSpPr>
      <p:grpSpPr>
        <a:xfrm>
          <a:off x="0" y="0"/>
          <a:ext cx="0" cy="0"/>
          <a:chOff x="0" y="0"/>
          <a:chExt cx="0" cy="0"/>
        </a:xfrm>
      </p:grpSpPr>
      <p:sp>
        <p:nvSpPr>
          <p:cNvPr id="1092" name="Google Shape;1092;p4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Control Correlation Identifier (CCI)</a:t>
            </a:r>
            <a:endParaRPr dirty="0"/>
          </a:p>
        </p:txBody>
      </p:sp>
      <p:grpSp>
        <p:nvGrpSpPr>
          <p:cNvPr id="1093" name="Google Shape;1093;p48"/>
          <p:cNvGrpSpPr/>
          <p:nvPr/>
        </p:nvGrpSpPr>
        <p:grpSpPr>
          <a:xfrm>
            <a:off x="153479" y="1265225"/>
            <a:ext cx="8837041" cy="5470549"/>
            <a:chOff x="1079" y="198425"/>
            <a:chExt cx="8837041" cy="5470549"/>
          </a:xfrm>
        </p:grpSpPr>
        <p:sp>
          <p:nvSpPr>
            <p:cNvPr id="1094" name="Google Shape;1094;p48"/>
            <p:cNvSpPr/>
            <p:nvPr/>
          </p:nvSpPr>
          <p:spPr>
            <a:xfrm>
              <a:off x="1079" y="198425"/>
              <a:ext cx="4208115" cy="2524869"/>
            </a:xfrm>
            <a:prstGeom prst="rect">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48"/>
            <p:cNvSpPr txBox="1"/>
            <p:nvPr/>
          </p:nvSpPr>
          <p:spPr>
            <a:xfrm>
              <a:off x="1079" y="198425"/>
              <a:ext cx="4208115" cy="2524869"/>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chemeClr val="lt1"/>
                </a:buClr>
                <a:buSzPts val="1800"/>
                <a:buFont typeface="Tahoma"/>
                <a:buNone/>
              </a:pPr>
              <a:r>
                <a:rPr lang="en-US" sz="1800" b="1" i="0" u="none" strike="noStrike" cap="none" dirty="0">
                  <a:solidFill>
                    <a:schemeClr val="lt1"/>
                  </a:solidFill>
                  <a:latin typeface="Tahoma"/>
                  <a:ea typeface="Tahoma"/>
                  <a:cs typeface="Tahoma"/>
                  <a:sym typeface="Tahoma"/>
                </a:rPr>
                <a:t>Basic element of IA policy or standard:  </a:t>
              </a:r>
              <a:endParaRPr sz="1800" b="1" i="0" u="none" strike="noStrike" cap="none" dirty="0">
                <a:solidFill>
                  <a:schemeClr val="lt1"/>
                </a:solidFill>
                <a:latin typeface="Tahoma"/>
                <a:ea typeface="Tahoma"/>
                <a:cs typeface="Tahoma"/>
                <a:sym typeface="Tahoma"/>
              </a:endParaRPr>
            </a:p>
            <a:p>
              <a:pPr marL="114300" marR="0" lvl="1" indent="-114300" algn="l" rtl="0">
                <a:lnSpc>
                  <a:spcPct val="90000"/>
                </a:lnSpc>
                <a:spcBef>
                  <a:spcPts val="630"/>
                </a:spcBef>
                <a:spcAft>
                  <a:spcPts val="0"/>
                </a:spcAft>
                <a:buClr>
                  <a:schemeClr val="lt1"/>
                </a:buClr>
                <a:buSzPts val="1400"/>
                <a:buFont typeface="Tahoma"/>
                <a:buChar char="•"/>
              </a:pPr>
              <a:r>
                <a:rPr lang="en-US" sz="1400" b="0" i="0" u="none" strike="noStrike" cap="none" dirty="0">
                  <a:solidFill>
                    <a:schemeClr val="lt1"/>
                  </a:solidFill>
                  <a:latin typeface="Tahoma"/>
                  <a:ea typeface="Tahoma"/>
                  <a:cs typeface="Tahoma"/>
                  <a:sym typeface="Tahoma"/>
                </a:rPr>
                <a:t>Deconstructs NIST SP 800-53 R5 IA Controls or  IA industry best practices into single, actionable statements</a:t>
              </a:r>
              <a:endParaRPr dirty="0"/>
            </a:p>
            <a:p>
              <a:pPr marL="114300" marR="0" lvl="1" indent="-114300" algn="l" rtl="0">
                <a:lnSpc>
                  <a:spcPct val="90000"/>
                </a:lnSpc>
                <a:spcBef>
                  <a:spcPts val="210"/>
                </a:spcBef>
                <a:spcAft>
                  <a:spcPts val="0"/>
                </a:spcAft>
                <a:buClr>
                  <a:schemeClr val="lt1"/>
                </a:buClr>
                <a:buSzPts val="1400"/>
                <a:buFont typeface="Tahoma"/>
                <a:buChar char="•"/>
              </a:pPr>
              <a:r>
                <a:rPr lang="en-US" sz="1400" b="0" i="0" u="none" strike="noStrike" cap="none" dirty="0">
                  <a:solidFill>
                    <a:schemeClr val="lt1"/>
                  </a:solidFill>
                  <a:latin typeface="Tahoma"/>
                  <a:ea typeface="Tahoma"/>
                  <a:cs typeface="Tahoma"/>
                  <a:sym typeface="Tahoma"/>
                </a:rPr>
                <a:t>Written neutrally so not to imply requirement specifics. </a:t>
              </a:r>
              <a:endParaRPr dirty="0"/>
            </a:p>
            <a:p>
              <a:pPr marL="114300" marR="0" lvl="1" indent="-114300" algn="l" rtl="0">
                <a:lnSpc>
                  <a:spcPct val="90000"/>
                </a:lnSpc>
                <a:spcBef>
                  <a:spcPts val="210"/>
                </a:spcBef>
                <a:spcAft>
                  <a:spcPts val="0"/>
                </a:spcAft>
                <a:buClr>
                  <a:schemeClr val="lt1"/>
                </a:buClr>
                <a:buSzPts val="1400"/>
                <a:buFont typeface="Tahoma"/>
                <a:buChar char="•"/>
              </a:pPr>
              <a:r>
                <a:rPr lang="en-US" sz="1400" b="0" i="0" u="none" strike="noStrike" cap="none" dirty="0">
                  <a:solidFill>
                    <a:schemeClr val="lt1"/>
                  </a:solidFill>
                  <a:latin typeface="Tahoma"/>
                  <a:ea typeface="Tahoma"/>
                  <a:cs typeface="Tahoma"/>
                  <a:sym typeface="Tahoma"/>
                </a:rPr>
                <a:t>Not specific to a product or a Common Platform Enumeration (CPE).</a:t>
              </a:r>
              <a:endParaRPr dirty="0"/>
            </a:p>
          </p:txBody>
        </p:sp>
        <p:sp>
          <p:nvSpPr>
            <p:cNvPr id="1096" name="Google Shape;1096;p48"/>
            <p:cNvSpPr/>
            <p:nvPr/>
          </p:nvSpPr>
          <p:spPr>
            <a:xfrm>
              <a:off x="4630005" y="198425"/>
              <a:ext cx="4208115" cy="2524869"/>
            </a:xfrm>
            <a:prstGeom prst="rect">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48"/>
            <p:cNvSpPr txBox="1"/>
            <p:nvPr/>
          </p:nvSpPr>
          <p:spPr>
            <a:xfrm>
              <a:off x="4630005" y="198425"/>
              <a:ext cx="4208115" cy="2524869"/>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chemeClr val="lt1"/>
                </a:buClr>
                <a:buSzPts val="1800"/>
                <a:buFont typeface="Tahoma"/>
                <a:buNone/>
              </a:pPr>
              <a:r>
                <a:rPr lang="en-US" sz="1800" b="1" i="0" u="none" strike="noStrike" cap="none">
                  <a:solidFill>
                    <a:schemeClr val="lt1"/>
                  </a:solidFill>
                  <a:latin typeface="Tahoma"/>
                  <a:ea typeface="Tahoma"/>
                  <a:cs typeface="Tahoma"/>
                  <a:sym typeface="Tahoma"/>
                </a:rPr>
                <a:t>Enables tracing of security requirements:</a:t>
              </a:r>
              <a:endParaRPr sz="1800" b="0" i="0" u="none" strike="noStrike" cap="none">
                <a:solidFill>
                  <a:schemeClr val="lt1"/>
                </a:solidFill>
                <a:latin typeface="Tahoma"/>
                <a:ea typeface="Tahoma"/>
                <a:cs typeface="Tahoma"/>
                <a:sym typeface="Tahoma"/>
              </a:endParaRPr>
            </a:p>
            <a:p>
              <a:pPr marL="114300" marR="0" lvl="1" indent="-114300" algn="l" rtl="0">
                <a:lnSpc>
                  <a:spcPct val="90000"/>
                </a:lnSpc>
                <a:spcBef>
                  <a:spcPts val="630"/>
                </a:spcBef>
                <a:spcAft>
                  <a:spcPts val="0"/>
                </a:spcAft>
                <a:buClr>
                  <a:schemeClr val="lt1"/>
                </a:buClr>
                <a:buSzPts val="1400"/>
                <a:buFont typeface="Tahoma"/>
                <a:buChar char="•"/>
              </a:pPr>
              <a:r>
                <a:rPr lang="en-US" sz="1400" b="0" i="0" u="none" strike="noStrike" cap="none">
                  <a:solidFill>
                    <a:schemeClr val="lt1"/>
                  </a:solidFill>
                  <a:latin typeface="Tahoma"/>
                  <a:ea typeface="Tahoma"/>
                  <a:cs typeface="Tahoma"/>
                  <a:sym typeface="Tahoma"/>
                </a:rPr>
                <a:t>From origin (e.g. regulations, IA frameworks) to their low-level implementation. </a:t>
              </a:r>
              <a:endParaRPr/>
            </a:p>
            <a:p>
              <a:pPr marL="114300" marR="0" lvl="1" indent="-114300" algn="l" rtl="0">
                <a:lnSpc>
                  <a:spcPct val="90000"/>
                </a:lnSpc>
                <a:spcBef>
                  <a:spcPts val="210"/>
                </a:spcBef>
                <a:spcAft>
                  <a:spcPts val="0"/>
                </a:spcAft>
                <a:buClr>
                  <a:schemeClr val="lt1"/>
                </a:buClr>
                <a:buSzPts val="1400"/>
                <a:buFont typeface="Tahoma"/>
                <a:buChar char="•"/>
              </a:pPr>
              <a:r>
                <a:rPr lang="en-US" sz="1400" b="0" i="0" u="none" strike="noStrike" cap="none">
                  <a:solidFill>
                    <a:schemeClr val="lt1"/>
                  </a:solidFill>
                  <a:latin typeface="Tahoma"/>
                  <a:ea typeface="Tahoma"/>
                  <a:cs typeface="Tahoma"/>
                  <a:sym typeface="Tahoma"/>
                </a:rPr>
                <a:t>Links requirements to policy – reduces ambiguity</a:t>
              </a:r>
              <a:endParaRPr sz="1400" b="0" i="0" u="none" strike="noStrike" cap="none">
                <a:solidFill>
                  <a:schemeClr val="lt1"/>
                </a:solidFill>
                <a:latin typeface="Tahoma"/>
                <a:ea typeface="Tahoma"/>
                <a:cs typeface="Tahoma"/>
                <a:sym typeface="Tahoma"/>
              </a:endParaRPr>
            </a:p>
            <a:p>
              <a:pPr marL="114300" marR="0" lvl="1" indent="-114300" algn="l" rtl="0">
                <a:lnSpc>
                  <a:spcPct val="90000"/>
                </a:lnSpc>
                <a:spcBef>
                  <a:spcPts val="210"/>
                </a:spcBef>
                <a:spcAft>
                  <a:spcPts val="0"/>
                </a:spcAft>
                <a:buClr>
                  <a:schemeClr val="lt1"/>
                </a:buClr>
                <a:buSzPts val="1400"/>
                <a:buFont typeface="Tahoma"/>
                <a:buChar char="•"/>
              </a:pPr>
              <a:r>
                <a:rPr lang="en-US" sz="1400" b="0" i="0" u="none" strike="noStrike" cap="none">
                  <a:solidFill>
                    <a:schemeClr val="lt1"/>
                  </a:solidFill>
                  <a:latin typeface="Tahoma"/>
                  <a:ea typeface="Tahoma"/>
                  <a:cs typeface="Tahoma"/>
                  <a:sym typeface="Tahoma"/>
                </a:rPr>
                <a:t>Allows organizations to demonstrate compliance to multiple IA compliance frameworks. </a:t>
              </a:r>
              <a:endParaRPr/>
            </a:p>
            <a:p>
              <a:pPr marL="114300" marR="0" lvl="1" indent="-114300" algn="l" rtl="0">
                <a:lnSpc>
                  <a:spcPct val="90000"/>
                </a:lnSpc>
                <a:spcBef>
                  <a:spcPts val="210"/>
                </a:spcBef>
                <a:spcAft>
                  <a:spcPts val="0"/>
                </a:spcAft>
                <a:buClr>
                  <a:schemeClr val="lt1"/>
                </a:buClr>
                <a:buSzPts val="1400"/>
                <a:buFont typeface="Tahoma"/>
                <a:buChar char="•"/>
              </a:pPr>
              <a:r>
                <a:rPr lang="en-US" sz="1400" b="0" i="0" u="none" strike="noStrike" cap="none">
                  <a:solidFill>
                    <a:schemeClr val="lt1"/>
                  </a:solidFill>
                  <a:latin typeface="Tahoma"/>
                  <a:ea typeface="Tahoma"/>
                  <a:cs typeface="Tahoma"/>
                  <a:sym typeface="Tahoma"/>
                </a:rPr>
                <a:t>Provides a way to objectively rollup and related compliance assessment results across disparate technologies.</a:t>
              </a:r>
              <a:endParaRPr/>
            </a:p>
          </p:txBody>
        </p:sp>
        <p:sp>
          <p:nvSpPr>
            <p:cNvPr id="1098" name="Google Shape;1098;p48"/>
            <p:cNvSpPr/>
            <p:nvPr/>
          </p:nvSpPr>
          <p:spPr>
            <a:xfrm>
              <a:off x="1079" y="3144105"/>
              <a:ext cx="4208115" cy="2524869"/>
            </a:xfrm>
            <a:prstGeom prst="rect">
              <a:avLst/>
            </a:prstGeom>
            <a:solidFill>
              <a:schemeClr val="accent4"/>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48"/>
            <p:cNvSpPr txBox="1"/>
            <p:nvPr/>
          </p:nvSpPr>
          <p:spPr>
            <a:xfrm>
              <a:off x="1079" y="3144105"/>
              <a:ext cx="4208115" cy="2524869"/>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chemeClr val="lt1"/>
                </a:buClr>
                <a:buSzPts val="1800"/>
                <a:buFont typeface="Tahoma"/>
                <a:buNone/>
              </a:pPr>
              <a:r>
                <a:rPr lang="en-US" sz="1800" b="1" i="0" u="none" strike="noStrike" cap="none">
                  <a:solidFill>
                    <a:schemeClr val="lt1"/>
                  </a:solidFill>
                  <a:latin typeface="Tahoma"/>
                  <a:ea typeface="Tahoma"/>
                  <a:cs typeface="Tahoma"/>
                  <a:sym typeface="Tahoma"/>
                </a:rPr>
                <a:t>CCI List:</a:t>
              </a:r>
              <a:endParaRPr/>
            </a:p>
            <a:p>
              <a:pPr marL="114300" marR="0" lvl="1" indent="-114300" algn="l" rtl="0">
                <a:lnSpc>
                  <a:spcPct val="90000"/>
                </a:lnSpc>
                <a:spcBef>
                  <a:spcPts val="630"/>
                </a:spcBef>
                <a:spcAft>
                  <a:spcPts val="0"/>
                </a:spcAft>
                <a:buClr>
                  <a:schemeClr val="lt1"/>
                </a:buClr>
                <a:buSzPts val="1400"/>
                <a:buFont typeface="Tahoma"/>
                <a:buChar char="•"/>
              </a:pPr>
              <a:r>
                <a:rPr lang="en-US" sz="1400" b="0" i="0" u="none" strike="noStrike" cap="none">
                  <a:solidFill>
                    <a:schemeClr val="lt1"/>
                  </a:solidFill>
                  <a:latin typeface="Tahoma"/>
                  <a:ea typeface="Tahoma"/>
                  <a:cs typeface="Tahoma"/>
                  <a:sym typeface="Tahoma"/>
                </a:rPr>
                <a:t>Collection of CCI Items, which express common IA practices or controls at the federal level</a:t>
              </a:r>
              <a:endParaRPr/>
            </a:p>
          </p:txBody>
        </p:sp>
        <p:sp>
          <p:nvSpPr>
            <p:cNvPr id="1100" name="Google Shape;1100;p48"/>
            <p:cNvSpPr/>
            <p:nvPr/>
          </p:nvSpPr>
          <p:spPr>
            <a:xfrm>
              <a:off x="4630005" y="3144105"/>
              <a:ext cx="4208115" cy="2524869"/>
            </a:xfrm>
            <a:prstGeom prst="rect">
              <a:avLst/>
            </a:prstGeom>
            <a:solidFill>
              <a:srgbClr val="49ACC5"/>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48"/>
            <p:cNvSpPr txBox="1"/>
            <p:nvPr/>
          </p:nvSpPr>
          <p:spPr>
            <a:xfrm>
              <a:off x="4630005" y="3144105"/>
              <a:ext cx="4208115" cy="2524869"/>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chemeClr val="lt1"/>
                </a:buClr>
                <a:buSzPts val="1800"/>
                <a:buFont typeface="Tahoma"/>
                <a:buNone/>
              </a:pPr>
              <a:r>
                <a:rPr lang="en-US" sz="1800" b="1" i="0" u="none" strike="noStrike" cap="none" dirty="0">
                  <a:solidFill>
                    <a:schemeClr val="lt1"/>
                  </a:solidFill>
                  <a:latin typeface="Tahoma"/>
                  <a:ea typeface="Tahoma"/>
                  <a:cs typeface="Tahoma"/>
                  <a:sym typeface="Tahoma"/>
                </a:rPr>
                <a:t>CCI data specification:</a:t>
              </a:r>
              <a:endParaRPr dirty="0"/>
            </a:p>
            <a:p>
              <a:pPr marL="114300" marR="0" lvl="1" indent="-114300" algn="l" rtl="0">
                <a:lnSpc>
                  <a:spcPct val="90000"/>
                </a:lnSpc>
                <a:spcBef>
                  <a:spcPts val="630"/>
                </a:spcBef>
                <a:spcAft>
                  <a:spcPts val="0"/>
                </a:spcAft>
                <a:buClr>
                  <a:schemeClr val="lt1"/>
                </a:buClr>
                <a:buSzPts val="1400"/>
                <a:buFont typeface="Tahoma"/>
                <a:buChar char="•"/>
              </a:pPr>
              <a:r>
                <a:rPr lang="en-US" sz="1400" b="0" i="0" u="none" strike="noStrike" cap="none" dirty="0">
                  <a:solidFill>
                    <a:schemeClr val="lt1"/>
                  </a:solidFill>
                  <a:latin typeface="Tahoma"/>
                  <a:ea typeface="Tahoma"/>
                  <a:cs typeface="Tahoma"/>
                  <a:sym typeface="Tahoma"/>
                </a:rPr>
                <a:t>Proposed to work with NIST Security Content Automation Protocol  (SCAP)</a:t>
              </a:r>
              <a:endParaRPr dirty="0"/>
            </a:p>
            <a:p>
              <a:pPr marL="114300" marR="0" lvl="1" indent="-114300" algn="l" rtl="0">
                <a:lnSpc>
                  <a:spcPct val="90000"/>
                </a:lnSpc>
                <a:spcBef>
                  <a:spcPts val="210"/>
                </a:spcBef>
                <a:spcAft>
                  <a:spcPts val="0"/>
                </a:spcAft>
                <a:buClr>
                  <a:schemeClr val="lt1"/>
                </a:buClr>
                <a:buSzPts val="1400"/>
                <a:buFont typeface="Tahoma"/>
                <a:buChar char="•"/>
              </a:pPr>
              <a:r>
                <a:rPr lang="en-US" sz="1400" b="0" i="0" u="none" strike="noStrike" cap="none" dirty="0">
                  <a:solidFill>
                    <a:schemeClr val="lt1"/>
                  </a:solidFill>
                  <a:latin typeface="Tahoma"/>
                  <a:ea typeface="Tahoma"/>
                  <a:cs typeface="Tahoma"/>
                  <a:sym typeface="Tahoma"/>
                </a:rPr>
                <a:t>Should not require changes to SCAP tools</a:t>
              </a:r>
              <a:endParaRPr dirty="0"/>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106"/>
        <p:cNvGrpSpPr/>
        <p:nvPr/>
      </p:nvGrpSpPr>
      <p:grpSpPr>
        <a:xfrm>
          <a:off x="0" y="0"/>
          <a:ext cx="0" cy="0"/>
          <a:chOff x="0" y="0"/>
          <a:chExt cx="0" cy="0"/>
        </a:xfrm>
      </p:grpSpPr>
      <p:sp>
        <p:nvSpPr>
          <p:cNvPr id="1107" name="Google Shape;1107;p4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Control Correlation Identifier (CCI) – Example from the Knowledge Service</a:t>
            </a:r>
            <a:endParaRPr/>
          </a:p>
        </p:txBody>
      </p:sp>
      <p:pic>
        <p:nvPicPr>
          <p:cNvPr id="1108" name="Google Shape;1108;p49"/>
          <p:cNvPicPr preferRelativeResize="0"/>
          <p:nvPr/>
        </p:nvPicPr>
        <p:blipFill rotWithShape="1">
          <a:blip r:embed="rId3">
            <a:alphaModFix/>
          </a:blip>
          <a:srcRect l="6662" t="16667" r="8418" b="19791"/>
          <a:stretch/>
        </p:blipFill>
        <p:spPr>
          <a:xfrm>
            <a:off x="152401" y="1752600"/>
            <a:ext cx="8839200" cy="4331677"/>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136"/>
        <p:cNvGrpSpPr/>
        <p:nvPr/>
      </p:nvGrpSpPr>
      <p:grpSpPr>
        <a:xfrm>
          <a:off x="0" y="0"/>
          <a:ext cx="0" cy="0"/>
          <a:chOff x="0" y="0"/>
          <a:chExt cx="0" cy="0"/>
        </a:xfrm>
      </p:grpSpPr>
      <p:sp>
        <p:nvSpPr>
          <p:cNvPr id="1137" name="Google Shape;1137;p53"/>
          <p:cNvSpPr txBox="1">
            <a:spLocks noGrp="1"/>
          </p:cNvSpPr>
          <p:nvPr>
            <p:ph type="body" idx="1"/>
          </p:nvPr>
        </p:nvSpPr>
        <p:spPr>
          <a:xfrm>
            <a:off x="487363" y="1371600"/>
            <a:ext cx="8199437"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Communicates risk posture</a:t>
            </a:r>
            <a:endParaRPr/>
          </a:p>
          <a:p>
            <a:pPr marL="342900" lvl="0" indent="-342900" algn="l" rtl="0">
              <a:spcBef>
                <a:spcPts val="400"/>
              </a:spcBef>
              <a:spcAft>
                <a:spcPts val="0"/>
              </a:spcAft>
              <a:buSzPts val="1200"/>
              <a:buChar char="■"/>
            </a:pPr>
            <a:r>
              <a:rPr lang="en-US"/>
              <a:t>Provides a disciplined method to identify/mitigate risk</a:t>
            </a:r>
            <a:endParaRPr/>
          </a:p>
          <a:p>
            <a:pPr marL="342900" lvl="0" indent="-342900" algn="l" rtl="0">
              <a:spcBef>
                <a:spcPts val="400"/>
              </a:spcBef>
              <a:spcAft>
                <a:spcPts val="0"/>
              </a:spcAft>
              <a:buSzPts val="1200"/>
              <a:buChar char="■"/>
            </a:pPr>
            <a:r>
              <a:rPr lang="en-US"/>
              <a:t>Documented with detail appropriate to assessment</a:t>
            </a:r>
            <a:endParaRPr/>
          </a:p>
          <a:p>
            <a:pPr marL="742950" lvl="1" indent="-285750" algn="l" rtl="0">
              <a:spcBef>
                <a:spcPts val="400"/>
              </a:spcBef>
              <a:spcAft>
                <a:spcPts val="0"/>
              </a:spcAft>
              <a:buSzPts val="1100"/>
              <a:buChar char="■"/>
            </a:pPr>
            <a:r>
              <a:rPr lang="en-US"/>
              <a:t>Type of assessment (e.g., self-assessments, audits)</a:t>
            </a:r>
            <a:endParaRPr/>
          </a:p>
          <a:p>
            <a:pPr marL="742950" lvl="1" indent="-285750" algn="l" rtl="0">
              <a:spcBef>
                <a:spcPts val="400"/>
              </a:spcBef>
              <a:spcAft>
                <a:spcPts val="0"/>
              </a:spcAft>
              <a:buSzPts val="1100"/>
              <a:buChar char="■"/>
            </a:pPr>
            <a:r>
              <a:rPr lang="en-US"/>
              <a:t>In accordance with reporting format prescribed by organizational and/or federal policies</a:t>
            </a:r>
            <a:endParaRPr/>
          </a:p>
          <a:p>
            <a:pPr marL="742950" lvl="1" indent="-285750" algn="l" rtl="0">
              <a:spcBef>
                <a:spcPts val="400"/>
              </a:spcBef>
              <a:spcAft>
                <a:spcPts val="0"/>
              </a:spcAft>
              <a:buSzPts val="1100"/>
              <a:buChar char="■"/>
            </a:pPr>
            <a:r>
              <a:rPr lang="en-US"/>
              <a:t>Recommendations to correct weaknesses and deficiencies</a:t>
            </a:r>
            <a:endParaRPr/>
          </a:p>
          <a:p>
            <a:pPr marL="742950" lvl="1" indent="-285750" algn="l" rtl="0">
              <a:spcBef>
                <a:spcPts val="400"/>
              </a:spcBef>
              <a:spcAft>
                <a:spcPts val="0"/>
              </a:spcAft>
              <a:buSzPts val="1100"/>
              <a:buChar char="■"/>
            </a:pPr>
            <a:r>
              <a:rPr lang="en-US"/>
              <a:t>Areas for further investigation </a:t>
            </a:r>
            <a:endParaRPr/>
          </a:p>
          <a:p>
            <a:pPr marL="342900" lvl="0" indent="-342900" algn="l" rtl="0">
              <a:spcBef>
                <a:spcPts val="400"/>
              </a:spcBef>
              <a:spcAft>
                <a:spcPts val="0"/>
              </a:spcAft>
              <a:buSzPts val="1200"/>
              <a:buChar char="■"/>
            </a:pPr>
            <a:r>
              <a:rPr lang="en-US"/>
              <a:t>Executive summary:</a:t>
            </a:r>
            <a:endParaRPr/>
          </a:p>
          <a:p>
            <a:pPr marL="742950" lvl="1" indent="-285750" algn="l" rtl="0">
              <a:spcBef>
                <a:spcPts val="400"/>
              </a:spcBef>
              <a:spcAft>
                <a:spcPts val="0"/>
              </a:spcAft>
              <a:buSzPts val="1100"/>
              <a:buChar char="■"/>
            </a:pPr>
            <a:r>
              <a:rPr lang="en-US"/>
              <a:t>Synopsis of assessment </a:t>
            </a:r>
            <a:endParaRPr/>
          </a:p>
          <a:p>
            <a:pPr marL="742950" lvl="1" indent="-285750" algn="l" rtl="0">
              <a:spcBef>
                <a:spcPts val="400"/>
              </a:spcBef>
              <a:spcAft>
                <a:spcPts val="0"/>
              </a:spcAft>
              <a:buSzPts val="1100"/>
              <a:buChar char="■"/>
            </a:pPr>
            <a:r>
              <a:rPr lang="en-US"/>
              <a:t>Key findings</a:t>
            </a:r>
            <a:endParaRPr/>
          </a:p>
          <a:p>
            <a:pPr marL="742950" lvl="1" indent="-285750" algn="l" rtl="0">
              <a:spcBef>
                <a:spcPts val="400"/>
              </a:spcBef>
              <a:spcAft>
                <a:spcPts val="0"/>
              </a:spcAft>
              <a:buSzPts val="1100"/>
              <a:buChar char="■"/>
            </a:pPr>
            <a:r>
              <a:rPr lang="en-US"/>
              <a:t>Recommendations for addressing security control weaknesses and deficiencies</a:t>
            </a:r>
            <a:endParaRPr/>
          </a:p>
        </p:txBody>
      </p:sp>
      <p:sp>
        <p:nvSpPr>
          <p:cNvPr id="1138" name="Google Shape;1138;p5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Security Assessment Report (SAR)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50"/>
          <p:cNvSpPr txBox="1">
            <a:spLocks noGrp="1"/>
          </p:cNvSpPr>
          <p:nvPr>
            <p:ph type="body" idx="1"/>
          </p:nvPr>
        </p:nvSpPr>
        <p:spPr>
          <a:xfrm>
            <a:off x="487363" y="1371600"/>
            <a:ext cx="8199437"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dirty="0"/>
              <a:t>Identifies residual vulnerabilities, weaknesses, deficiencies </a:t>
            </a:r>
          </a:p>
          <a:p>
            <a:pPr marL="342900" lvl="0" indent="-342900" algn="l" rtl="0">
              <a:spcBef>
                <a:spcPts val="440"/>
              </a:spcBef>
              <a:spcAft>
                <a:spcPts val="0"/>
              </a:spcAft>
              <a:buSzPts val="1320"/>
              <a:buChar char="■"/>
            </a:pPr>
            <a:r>
              <a:rPr lang="en-US" dirty="0"/>
              <a:t>Defines resources (personnel, funding, etc.) to accomplish tasks</a:t>
            </a:r>
          </a:p>
          <a:p>
            <a:pPr marL="342900" lvl="0" indent="-342900" algn="l" rtl="0">
              <a:spcBef>
                <a:spcPts val="440"/>
              </a:spcBef>
              <a:spcAft>
                <a:spcPts val="0"/>
              </a:spcAft>
              <a:buSzPts val="1320"/>
              <a:buChar char="■"/>
            </a:pPr>
            <a:r>
              <a:rPr lang="en-US" dirty="0"/>
              <a:t>Establishes schedule and milestones in meeting the tasks</a:t>
            </a:r>
          </a:p>
          <a:p>
            <a:pPr marL="342900" lvl="0" indent="-342900" algn="l" rtl="0">
              <a:spcBef>
                <a:spcPts val="0"/>
              </a:spcBef>
              <a:spcAft>
                <a:spcPts val="0"/>
              </a:spcAft>
              <a:buSzPts val="1200"/>
              <a:buChar char="■"/>
            </a:pPr>
            <a:r>
              <a:rPr lang="en-US" dirty="0"/>
              <a:t>Weaknesses should be traceable to one or more controls</a:t>
            </a:r>
          </a:p>
          <a:p>
            <a:pPr marL="342900" lvl="0" indent="-342900" algn="l" rtl="0">
              <a:spcBef>
                <a:spcPts val="0"/>
              </a:spcBef>
              <a:spcAft>
                <a:spcPts val="0"/>
              </a:spcAft>
              <a:buSzPts val="1200"/>
              <a:buChar char="■"/>
            </a:pPr>
            <a:r>
              <a:rPr lang="en-US" dirty="0"/>
              <a:t>Controls are no longer considered Implemented</a:t>
            </a:r>
            <a:endParaRPr dirty="0"/>
          </a:p>
          <a:p>
            <a:pPr marL="342900" lvl="0" indent="-342900" algn="l" rtl="0">
              <a:spcBef>
                <a:spcPts val="400"/>
              </a:spcBef>
              <a:spcAft>
                <a:spcPts val="0"/>
              </a:spcAft>
              <a:buSzPts val="1200"/>
              <a:buChar char="■"/>
            </a:pPr>
            <a:r>
              <a:rPr lang="en-US" dirty="0"/>
              <a:t>Provide supporting evidence as Planned or In-Place </a:t>
            </a:r>
          </a:p>
          <a:p>
            <a:pPr marL="342900" lvl="0" indent="-342900" algn="l" rtl="0">
              <a:spcBef>
                <a:spcPts val="400"/>
              </a:spcBef>
              <a:spcAft>
                <a:spcPts val="0"/>
              </a:spcAft>
              <a:buSzPts val="1200"/>
              <a:buChar char="■"/>
            </a:pPr>
            <a:r>
              <a:rPr lang="en-US" dirty="0"/>
              <a:t>POA&amp;M detail at control level and possibly CCI level</a:t>
            </a:r>
            <a:endParaRPr dirty="0"/>
          </a:p>
          <a:p>
            <a:pPr marL="0" lvl="0" indent="0" algn="l" rtl="0">
              <a:spcBef>
                <a:spcPts val="400"/>
              </a:spcBef>
              <a:spcAft>
                <a:spcPts val="0"/>
              </a:spcAft>
              <a:buSzPts val="1200"/>
              <a:buNone/>
            </a:pPr>
            <a:endParaRPr lang="en-US" dirty="0"/>
          </a:p>
          <a:p>
            <a:pPr marL="342900" lvl="0" indent="-342900" algn="l" rtl="0">
              <a:spcBef>
                <a:spcPts val="400"/>
              </a:spcBef>
              <a:spcAft>
                <a:spcPts val="0"/>
              </a:spcAft>
              <a:buSzPts val="1200"/>
              <a:buChar char="■"/>
            </a:pPr>
            <a:r>
              <a:rPr lang="en-US" dirty="0"/>
              <a:t>Follow organization or agency guidance, i.e., utilize templates, automated tools, etc.</a:t>
            </a:r>
            <a:endParaRPr dirty="0"/>
          </a:p>
          <a:p>
            <a:pPr marL="342900" lvl="0" indent="-266700" algn="l" rtl="0">
              <a:spcBef>
                <a:spcPts val="400"/>
              </a:spcBef>
              <a:spcAft>
                <a:spcPts val="0"/>
              </a:spcAft>
              <a:buSzPts val="1200"/>
              <a:buNone/>
            </a:pPr>
            <a:endParaRPr dirty="0"/>
          </a:p>
          <a:p>
            <a:pPr marL="342900" lvl="0" indent="-266700" algn="l" rtl="0">
              <a:spcBef>
                <a:spcPts val="400"/>
              </a:spcBef>
              <a:spcAft>
                <a:spcPts val="0"/>
              </a:spcAft>
              <a:buSzPts val="1200"/>
              <a:buNone/>
            </a:pPr>
            <a:endParaRPr dirty="0"/>
          </a:p>
        </p:txBody>
      </p:sp>
      <p:sp>
        <p:nvSpPr>
          <p:cNvPr id="1115" name="Google Shape;1115;p5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Creating the POA&amp;M</a:t>
            </a:r>
            <a:endParaRP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121"/>
        <p:cNvGrpSpPr/>
        <p:nvPr/>
      </p:nvGrpSpPr>
      <p:grpSpPr>
        <a:xfrm>
          <a:off x="0" y="0"/>
          <a:ext cx="0" cy="0"/>
          <a:chOff x="0" y="0"/>
          <a:chExt cx="0" cy="0"/>
        </a:xfrm>
      </p:grpSpPr>
      <p:sp>
        <p:nvSpPr>
          <p:cNvPr id="1122" name="Google Shape;1122;p5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eMASS – POAM Item</a:t>
            </a:r>
            <a:endParaRPr/>
          </a:p>
        </p:txBody>
      </p:sp>
      <p:sp>
        <p:nvSpPr>
          <p:cNvPr id="1124" name="Google Shape;1124;p51"/>
          <p:cNvSpPr/>
          <p:nvPr/>
        </p:nvSpPr>
        <p:spPr>
          <a:xfrm>
            <a:off x="1905000" y="6534835"/>
            <a:ext cx="5600700" cy="323165"/>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rgbClr val="C00000"/>
              </a:buClr>
              <a:buSzPts val="900"/>
              <a:buFont typeface="Noto Sans Symbols"/>
              <a:buChar char="■"/>
            </a:pPr>
            <a:r>
              <a:rPr lang="en-US" sz="1500" b="0" i="0" u="none" strike="noStrike" cap="none">
                <a:solidFill>
                  <a:srgbClr val="000000"/>
                </a:solidFill>
                <a:latin typeface="Tahoma"/>
                <a:ea typeface="Tahoma"/>
                <a:cs typeface="Tahoma"/>
                <a:sym typeface="Tahoma"/>
              </a:rPr>
              <a:t>List is available here of any existing POA&amp;M Items</a:t>
            </a:r>
            <a:endParaRPr/>
          </a:p>
        </p:txBody>
      </p:sp>
      <p:pic>
        <p:nvPicPr>
          <p:cNvPr id="4" name="Picture 3">
            <a:extLst>
              <a:ext uri="{FF2B5EF4-FFF2-40B4-BE49-F238E27FC236}">
                <a16:creationId xmlns:a16="http://schemas.microsoft.com/office/drawing/2014/main" id="{19E2330A-084B-92C6-7537-4864162C6C96}"/>
              </a:ext>
            </a:extLst>
          </p:cNvPr>
          <p:cNvPicPr>
            <a:picLocks noChangeAspect="1"/>
          </p:cNvPicPr>
          <p:nvPr/>
        </p:nvPicPr>
        <p:blipFill>
          <a:blip r:embed="rId3"/>
          <a:stretch>
            <a:fillRect/>
          </a:stretch>
        </p:blipFill>
        <p:spPr>
          <a:xfrm>
            <a:off x="117894" y="1277034"/>
            <a:ext cx="8908211" cy="458655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129"/>
        <p:cNvGrpSpPr/>
        <p:nvPr/>
      </p:nvGrpSpPr>
      <p:grpSpPr>
        <a:xfrm>
          <a:off x="0" y="0"/>
          <a:ext cx="0" cy="0"/>
          <a:chOff x="0" y="0"/>
          <a:chExt cx="0" cy="0"/>
        </a:xfrm>
      </p:grpSpPr>
      <p:sp>
        <p:nvSpPr>
          <p:cNvPr id="1130" name="Google Shape;1130;p52"/>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Mitigate weaknesses and deficiencies, then reassess:</a:t>
            </a:r>
            <a:endParaRPr/>
          </a:p>
          <a:p>
            <a:pPr marL="742950" lvl="1" indent="-285750" algn="l" rtl="0">
              <a:spcBef>
                <a:spcPts val="480"/>
              </a:spcBef>
              <a:spcAft>
                <a:spcPts val="0"/>
              </a:spcAft>
              <a:buSzPts val="1320"/>
              <a:buChar char="■"/>
            </a:pPr>
            <a:r>
              <a:rPr lang="en-US"/>
              <a:t>Implemented correctly? </a:t>
            </a:r>
            <a:endParaRPr/>
          </a:p>
          <a:p>
            <a:pPr marL="742950" lvl="1" indent="-285750" algn="l" rtl="0">
              <a:spcBef>
                <a:spcPts val="480"/>
              </a:spcBef>
              <a:spcAft>
                <a:spcPts val="0"/>
              </a:spcAft>
              <a:buSzPts val="1320"/>
              <a:buChar char="■"/>
            </a:pPr>
            <a:r>
              <a:rPr lang="en-US"/>
              <a:t>Operating as intended? </a:t>
            </a:r>
            <a:endParaRPr/>
          </a:p>
          <a:p>
            <a:pPr marL="742950" lvl="1" indent="-285750" algn="l" rtl="0">
              <a:spcBef>
                <a:spcPts val="480"/>
              </a:spcBef>
              <a:spcAft>
                <a:spcPts val="0"/>
              </a:spcAft>
              <a:buSzPts val="1320"/>
              <a:buChar char="■"/>
            </a:pPr>
            <a:r>
              <a:rPr lang="en-US"/>
              <a:t>Producing the desired outcome? </a:t>
            </a:r>
            <a:endParaRPr/>
          </a:p>
          <a:p>
            <a:pPr marL="342900" lvl="0" indent="-342900" algn="l" rtl="0">
              <a:spcBef>
                <a:spcPts val="480"/>
              </a:spcBef>
              <a:spcAft>
                <a:spcPts val="0"/>
              </a:spcAft>
              <a:buSzPts val="1440"/>
              <a:buChar char="■"/>
            </a:pPr>
            <a:r>
              <a:rPr lang="en-US"/>
              <a:t>After assessment, Security Plan updates include:</a:t>
            </a:r>
            <a:endParaRPr/>
          </a:p>
          <a:p>
            <a:pPr marL="742950" lvl="1" indent="-285750" algn="l" rtl="0">
              <a:spcBef>
                <a:spcPts val="480"/>
              </a:spcBef>
              <a:spcAft>
                <a:spcPts val="0"/>
              </a:spcAft>
              <a:buSzPts val="1320"/>
              <a:buChar char="■"/>
            </a:pPr>
            <a:r>
              <a:rPr lang="en-US"/>
              <a:t>Implemented controls</a:t>
            </a:r>
            <a:endParaRPr/>
          </a:p>
          <a:p>
            <a:pPr marL="742950" lvl="1" indent="-285750" algn="l" rtl="0">
              <a:spcBef>
                <a:spcPts val="480"/>
              </a:spcBef>
              <a:spcAft>
                <a:spcPts val="0"/>
              </a:spcAft>
              <a:buSzPts val="1320"/>
              <a:buChar char="■"/>
            </a:pPr>
            <a:r>
              <a:rPr lang="en-US"/>
              <a:t>Residual vulnerabilities</a:t>
            </a:r>
            <a:endParaRPr/>
          </a:p>
          <a:p>
            <a:pPr marL="342900" lvl="0" indent="-342900" algn="l" rtl="0">
              <a:spcBef>
                <a:spcPts val="480"/>
              </a:spcBef>
              <a:spcAft>
                <a:spcPts val="0"/>
              </a:spcAft>
              <a:buSzPts val="1440"/>
              <a:buChar char="■"/>
            </a:pPr>
            <a:r>
              <a:rPr lang="en-US"/>
              <a:t>SCA updates findings in Security Assessment Report  </a:t>
            </a:r>
            <a:endParaRPr/>
          </a:p>
          <a:p>
            <a:pPr marL="342900" lvl="0" indent="-342900" algn="l" rtl="0">
              <a:spcBef>
                <a:spcPts val="480"/>
              </a:spcBef>
              <a:spcAft>
                <a:spcPts val="0"/>
              </a:spcAft>
              <a:buSzPts val="1440"/>
              <a:buChar char="■"/>
            </a:pPr>
            <a:r>
              <a:rPr lang="en-US"/>
              <a:t>Original Security Assessment Report findings do not change</a:t>
            </a:r>
            <a:endParaRPr/>
          </a:p>
          <a:p>
            <a:pPr marL="342900" lvl="0" indent="-251459" algn="l" rtl="0">
              <a:spcBef>
                <a:spcPts val="480"/>
              </a:spcBef>
              <a:spcAft>
                <a:spcPts val="0"/>
              </a:spcAft>
              <a:buSzPts val="1440"/>
              <a:buNone/>
            </a:pPr>
            <a:endParaRPr/>
          </a:p>
        </p:txBody>
      </p:sp>
      <p:sp>
        <p:nvSpPr>
          <p:cNvPr id="1131" name="Google Shape;1131;p5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Reassessments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5"/>
          <p:cNvSpPr txBox="1">
            <a:spLocks noGrp="1"/>
          </p:cNvSpPr>
          <p:nvPr>
            <p:ph type="body" idx="1"/>
          </p:nvPr>
        </p:nvSpPr>
        <p:spPr>
          <a:xfrm>
            <a:off x="457200" y="1371600"/>
            <a:ext cx="3886200" cy="5029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dirty="0"/>
              <a:t>Document status of security controls</a:t>
            </a:r>
            <a:endParaRPr dirty="0"/>
          </a:p>
          <a:p>
            <a:pPr marL="342900" lvl="0" indent="-342900" algn="l" rtl="0">
              <a:spcBef>
                <a:spcPts val="320"/>
              </a:spcBef>
              <a:spcAft>
                <a:spcPts val="0"/>
              </a:spcAft>
              <a:buSzPts val="960"/>
              <a:buChar char="■"/>
            </a:pPr>
            <a:r>
              <a:rPr lang="en-US" dirty="0"/>
              <a:t>Local team conducts internally:</a:t>
            </a:r>
            <a:endParaRPr dirty="0"/>
          </a:p>
          <a:p>
            <a:pPr marL="512763" lvl="1" indent="-165099" algn="l" rtl="0">
              <a:spcBef>
                <a:spcPts val="320"/>
              </a:spcBef>
              <a:spcAft>
                <a:spcPts val="0"/>
              </a:spcAft>
              <a:buSzPts val="880"/>
              <a:buChar char="■"/>
            </a:pPr>
            <a:r>
              <a:rPr lang="en-US" dirty="0"/>
              <a:t>Security Team</a:t>
            </a:r>
            <a:endParaRPr dirty="0"/>
          </a:p>
          <a:p>
            <a:pPr marL="512763" lvl="1" indent="-165099" algn="l" rtl="0">
              <a:spcBef>
                <a:spcPts val="320"/>
              </a:spcBef>
              <a:spcAft>
                <a:spcPts val="0"/>
              </a:spcAft>
              <a:buSzPts val="880"/>
              <a:buChar char="■"/>
            </a:pPr>
            <a:r>
              <a:rPr lang="en-US" dirty="0"/>
              <a:t>Developers/Engineers</a:t>
            </a:r>
            <a:endParaRPr dirty="0"/>
          </a:p>
          <a:p>
            <a:pPr marL="512763" lvl="1" indent="-165099" algn="l" rtl="0">
              <a:spcBef>
                <a:spcPts val="320"/>
              </a:spcBef>
              <a:spcAft>
                <a:spcPts val="0"/>
              </a:spcAft>
              <a:buSzPts val="880"/>
              <a:buChar char="■"/>
            </a:pPr>
            <a:r>
              <a:rPr lang="en-US" dirty="0"/>
              <a:t>Physical Security </a:t>
            </a:r>
            <a:endParaRPr dirty="0"/>
          </a:p>
          <a:p>
            <a:pPr marL="512763" lvl="1" indent="-165099" algn="l" rtl="0">
              <a:spcBef>
                <a:spcPts val="320"/>
              </a:spcBef>
              <a:spcAft>
                <a:spcPts val="0"/>
              </a:spcAft>
              <a:buSzPts val="880"/>
              <a:buChar char="■"/>
            </a:pPr>
            <a:r>
              <a:rPr lang="en-US" dirty="0"/>
              <a:t>Personnel Security</a:t>
            </a:r>
            <a:endParaRPr dirty="0"/>
          </a:p>
          <a:p>
            <a:pPr marL="342900" lvl="0" indent="-342900" algn="l" rtl="0">
              <a:spcBef>
                <a:spcPts val="320"/>
              </a:spcBef>
              <a:spcAft>
                <a:spcPts val="0"/>
              </a:spcAft>
              <a:buSzPts val="960"/>
              <a:buChar char="■"/>
            </a:pPr>
            <a:r>
              <a:rPr lang="en-US" dirty="0"/>
              <a:t>Verifies Common and Not Applicable controls</a:t>
            </a:r>
            <a:endParaRPr dirty="0"/>
          </a:p>
          <a:p>
            <a:pPr marL="342900" lvl="0" indent="-342900" algn="l" rtl="0">
              <a:spcBef>
                <a:spcPts val="320"/>
              </a:spcBef>
              <a:spcAft>
                <a:spcPts val="0"/>
              </a:spcAft>
              <a:buSzPts val="960"/>
              <a:buChar char="■"/>
            </a:pPr>
            <a:r>
              <a:rPr lang="en-US" dirty="0">
                <a:solidFill>
                  <a:srgbClr val="FF0000"/>
                </a:solidFill>
              </a:rPr>
              <a:t>Executed within </a:t>
            </a:r>
            <a:r>
              <a:rPr lang="en-US" dirty="0"/>
              <a:t>Security Plan  </a:t>
            </a:r>
            <a:endParaRPr dirty="0"/>
          </a:p>
          <a:p>
            <a:pPr marL="342900" lvl="0" indent="-342900" algn="l" rtl="0">
              <a:spcBef>
                <a:spcPts val="320"/>
              </a:spcBef>
              <a:spcAft>
                <a:spcPts val="0"/>
              </a:spcAft>
              <a:buSzPts val="960"/>
              <a:buChar char="■"/>
            </a:pPr>
            <a:r>
              <a:rPr lang="en-US" dirty="0"/>
              <a:t>Identifies additional implementation resources</a:t>
            </a:r>
            <a:endParaRPr dirty="0"/>
          </a:p>
          <a:p>
            <a:pPr marL="342900" lvl="0" indent="-342900" algn="l" rtl="0">
              <a:spcBef>
                <a:spcPts val="320"/>
              </a:spcBef>
              <a:spcAft>
                <a:spcPts val="0"/>
              </a:spcAft>
              <a:buSzPts val="960"/>
              <a:buChar char="■"/>
            </a:pPr>
            <a:r>
              <a:rPr lang="en-US" dirty="0"/>
              <a:t>Periodic Implementation reviews:</a:t>
            </a:r>
            <a:endParaRPr dirty="0"/>
          </a:p>
          <a:p>
            <a:pPr marL="512763" lvl="1" indent="-165099" algn="l" rtl="0">
              <a:spcBef>
                <a:spcPts val="320"/>
              </a:spcBef>
              <a:spcAft>
                <a:spcPts val="0"/>
              </a:spcAft>
              <a:buSzPts val="880"/>
              <a:buChar char="■"/>
            </a:pPr>
            <a:r>
              <a:rPr lang="en-US" dirty="0"/>
              <a:t>Good project management practice</a:t>
            </a:r>
            <a:endParaRPr dirty="0"/>
          </a:p>
          <a:p>
            <a:pPr marL="512763" lvl="1" indent="-165099" algn="l" rtl="0">
              <a:spcBef>
                <a:spcPts val="320"/>
              </a:spcBef>
              <a:spcAft>
                <a:spcPts val="0"/>
              </a:spcAft>
              <a:buSzPts val="880"/>
              <a:buChar char="■"/>
            </a:pPr>
            <a:r>
              <a:rPr lang="en-US" dirty="0"/>
              <a:t>Keeps everyone on track</a:t>
            </a:r>
            <a:endParaRPr dirty="0"/>
          </a:p>
          <a:p>
            <a:pPr marL="512763" lvl="1" indent="-165099" algn="l" rtl="0">
              <a:spcBef>
                <a:spcPts val="320"/>
              </a:spcBef>
              <a:spcAft>
                <a:spcPts val="0"/>
              </a:spcAft>
              <a:buSzPts val="880"/>
              <a:buChar char="■"/>
            </a:pPr>
            <a:r>
              <a:rPr lang="en-US" dirty="0"/>
              <a:t>Identifies problem areas sooner</a:t>
            </a:r>
            <a:endParaRPr dirty="0"/>
          </a:p>
          <a:p>
            <a:pPr marL="342900" lvl="0" indent="-281940" algn="l" rtl="0">
              <a:spcBef>
                <a:spcPts val="320"/>
              </a:spcBef>
              <a:spcAft>
                <a:spcPts val="0"/>
              </a:spcAft>
              <a:buSzPts val="960"/>
              <a:buNone/>
            </a:pPr>
            <a:endParaRPr dirty="0"/>
          </a:p>
        </p:txBody>
      </p:sp>
      <p:sp>
        <p:nvSpPr>
          <p:cNvPr id="439" name="Google Shape;439;p5"/>
          <p:cNvSpPr txBox="1">
            <a:spLocks noGrp="1"/>
          </p:cNvSpPr>
          <p:nvPr>
            <p:ph type="title"/>
          </p:nvPr>
        </p:nvSpPr>
        <p:spPr>
          <a:xfrm>
            <a:off x="1219200" y="0"/>
            <a:ext cx="747712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Tabletop Reviews</a:t>
            </a:r>
            <a:endParaRPr/>
          </a:p>
        </p:txBody>
      </p:sp>
      <p:grpSp>
        <p:nvGrpSpPr>
          <p:cNvPr id="440" name="Google Shape;440;p5"/>
          <p:cNvGrpSpPr/>
          <p:nvPr/>
        </p:nvGrpSpPr>
        <p:grpSpPr>
          <a:xfrm>
            <a:off x="4191000" y="1681164"/>
            <a:ext cx="4876799" cy="4719637"/>
            <a:chOff x="0" y="0"/>
            <a:chExt cx="4876799" cy="4719637"/>
          </a:xfrm>
        </p:grpSpPr>
        <p:sp>
          <p:nvSpPr>
            <p:cNvPr id="441" name="Google Shape;441;p5"/>
            <p:cNvSpPr/>
            <p:nvPr/>
          </p:nvSpPr>
          <p:spPr>
            <a:xfrm>
              <a:off x="0" y="0"/>
              <a:ext cx="4240695" cy="4719637"/>
            </a:xfrm>
            <a:prstGeom prst="triangle">
              <a:avLst>
                <a:gd name="adj" fmla="val 50000"/>
              </a:avLst>
            </a:prstGeom>
            <a:solidFill>
              <a:srgbClr val="8C3735"/>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5"/>
            <p:cNvSpPr/>
            <p:nvPr/>
          </p:nvSpPr>
          <p:spPr>
            <a:xfrm>
              <a:off x="2120347" y="472424"/>
              <a:ext cx="2756452" cy="479338"/>
            </a:xfrm>
            <a:prstGeom prst="roundRect">
              <a:avLst>
                <a:gd name="adj" fmla="val 16667"/>
              </a:avLst>
            </a:prstGeom>
            <a:solidFill>
              <a:schemeClr val="lt1">
                <a:alpha val="89803"/>
              </a:schemeClr>
            </a:solidFill>
            <a:ln w="9525" cap="flat" cmpd="sng">
              <a:solidFill>
                <a:srgbClr val="8C3735"/>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5"/>
            <p:cNvSpPr txBox="1"/>
            <p:nvPr/>
          </p:nvSpPr>
          <p:spPr>
            <a:xfrm>
              <a:off x="2143746" y="495823"/>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dirty="0">
                  <a:solidFill>
                    <a:schemeClr val="dk1"/>
                  </a:solidFill>
                  <a:latin typeface="Tahoma"/>
                  <a:ea typeface="Tahoma"/>
                  <a:cs typeface="Tahoma"/>
                  <a:sym typeface="Tahoma"/>
                </a:rPr>
                <a:t>Security Engineering Guidance</a:t>
              </a:r>
              <a:endParaRPr dirty="0"/>
            </a:p>
          </p:txBody>
        </p:sp>
        <p:sp>
          <p:nvSpPr>
            <p:cNvPr id="444" name="Google Shape;444;p5"/>
            <p:cNvSpPr/>
            <p:nvPr/>
          </p:nvSpPr>
          <p:spPr>
            <a:xfrm>
              <a:off x="2120347" y="1011680"/>
              <a:ext cx="2756452" cy="479338"/>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5"/>
            <p:cNvSpPr txBox="1"/>
            <p:nvPr/>
          </p:nvSpPr>
          <p:spPr>
            <a:xfrm>
              <a:off x="2143746" y="1035079"/>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1" i="0" u="none" strike="noStrike" cap="none">
                  <a:solidFill>
                    <a:schemeClr val="dk1"/>
                  </a:solidFill>
                  <a:latin typeface="Tahoma"/>
                  <a:ea typeface="Tahoma"/>
                  <a:cs typeface="Tahoma"/>
                  <a:sym typeface="Tahoma"/>
                </a:rPr>
                <a:t>Tabletop Review</a:t>
              </a:r>
              <a:endParaRPr/>
            </a:p>
          </p:txBody>
        </p:sp>
        <p:sp>
          <p:nvSpPr>
            <p:cNvPr id="446" name="Google Shape;446;p5"/>
            <p:cNvSpPr/>
            <p:nvPr/>
          </p:nvSpPr>
          <p:spPr>
            <a:xfrm>
              <a:off x="2120347" y="1550935"/>
              <a:ext cx="2756452" cy="479338"/>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5"/>
            <p:cNvSpPr txBox="1"/>
            <p:nvPr/>
          </p:nvSpPr>
          <p:spPr>
            <a:xfrm>
              <a:off x="2143746" y="1574334"/>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Developmental Implementation</a:t>
              </a:r>
              <a:endParaRPr/>
            </a:p>
          </p:txBody>
        </p:sp>
        <p:sp>
          <p:nvSpPr>
            <p:cNvPr id="448" name="Google Shape;448;p5"/>
            <p:cNvSpPr/>
            <p:nvPr/>
          </p:nvSpPr>
          <p:spPr>
            <a:xfrm>
              <a:off x="2120347" y="2128836"/>
              <a:ext cx="2756452" cy="479338"/>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5"/>
            <p:cNvSpPr txBox="1"/>
            <p:nvPr/>
          </p:nvSpPr>
          <p:spPr>
            <a:xfrm>
              <a:off x="2143746" y="2152235"/>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Security Engineering Plan Risk Management Considerations</a:t>
              </a:r>
              <a:endParaRPr/>
            </a:p>
          </p:txBody>
        </p:sp>
        <p:sp>
          <p:nvSpPr>
            <p:cNvPr id="450" name="Google Shape;450;p5"/>
            <p:cNvSpPr/>
            <p:nvPr/>
          </p:nvSpPr>
          <p:spPr>
            <a:xfrm>
              <a:off x="2120347" y="2629446"/>
              <a:ext cx="2756452" cy="479338"/>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5"/>
            <p:cNvSpPr txBox="1"/>
            <p:nvPr/>
          </p:nvSpPr>
          <p:spPr>
            <a:xfrm>
              <a:off x="2143746" y="2652845"/>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Writing Implementation Statements</a:t>
              </a:r>
              <a:endParaRPr/>
            </a:p>
          </p:txBody>
        </p:sp>
        <p:sp>
          <p:nvSpPr>
            <p:cNvPr id="452" name="Google Shape;452;p5"/>
            <p:cNvSpPr/>
            <p:nvPr/>
          </p:nvSpPr>
          <p:spPr>
            <a:xfrm>
              <a:off x="2120347" y="3729037"/>
              <a:ext cx="2756452" cy="479338"/>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5"/>
            <p:cNvSpPr txBox="1"/>
            <p:nvPr/>
          </p:nvSpPr>
          <p:spPr>
            <a:xfrm>
              <a:off x="2143746" y="3752436"/>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Conducting a Self-Assessment</a:t>
              </a:r>
              <a:endParaRPr/>
            </a:p>
          </p:txBody>
        </p:sp>
        <p:sp>
          <p:nvSpPr>
            <p:cNvPr id="454" name="Google Shape;454;p5"/>
            <p:cNvSpPr/>
            <p:nvPr/>
          </p:nvSpPr>
          <p:spPr>
            <a:xfrm>
              <a:off x="2120347" y="3195635"/>
              <a:ext cx="2756452" cy="479338"/>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5"/>
            <p:cNvSpPr txBox="1"/>
            <p:nvPr/>
          </p:nvSpPr>
          <p:spPr>
            <a:xfrm>
              <a:off x="2143746" y="3219034"/>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Documenting the Implementation Plan</a:t>
              </a:r>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5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eMASS Security Assessment Report (SAR)</a:t>
            </a:r>
            <a:endParaRPr/>
          </a:p>
        </p:txBody>
      </p:sp>
      <p:pic>
        <p:nvPicPr>
          <p:cNvPr id="1145" name="Google Shape;1145;p54"/>
          <p:cNvPicPr preferRelativeResize="0"/>
          <p:nvPr/>
        </p:nvPicPr>
        <p:blipFill rotWithShape="1">
          <a:blip r:embed="rId3">
            <a:alphaModFix/>
          </a:blip>
          <a:srcRect/>
          <a:stretch/>
        </p:blipFill>
        <p:spPr>
          <a:xfrm>
            <a:off x="152400" y="1447800"/>
            <a:ext cx="8789071" cy="40386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Google Shape;1151;p55"/>
          <p:cNvSpPr txBox="1">
            <a:spLocks noGrp="1"/>
          </p:cNvSpPr>
          <p:nvPr>
            <p:ph type="body" idx="1"/>
          </p:nvPr>
        </p:nvSpPr>
        <p:spPr>
          <a:xfrm>
            <a:off x="533400" y="1219200"/>
            <a:ext cx="4021138" cy="5064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320"/>
              <a:buNone/>
            </a:pPr>
            <a:r>
              <a:rPr lang="en-US" sz="2200"/>
              <a:t>Resolution Process</a:t>
            </a:r>
            <a:endParaRPr/>
          </a:p>
        </p:txBody>
      </p:sp>
      <p:sp>
        <p:nvSpPr>
          <p:cNvPr id="1152" name="Google Shape;1152;p55"/>
          <p:cNvSpPr txBox="1">
            <a:spLocks noGrp="1"/>
          </p:cNvSpPr>
          <p:nvPr>
            <p:ph type="body" idx="2"/>
          </p:nvPr>
        </p:nvSpPr>
        <p:spPr>
          <a:xfrm>
            <a:off x="533400" y="1752600"/>
            <a:ext cx="7543800" cy="4800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sz="2000"/>
              <a:t>SCA prepares Security Assessment Report (SAR)</a:t>
            </a:r>
            <a:endParaRPr/>
          </a:p>
          <a:p>
            <a:pPr marL="342900" lvl="0" indent="-342900" algn="l" rtl="0">
              <a:spcBef>
                <a:spcPts val="400"/>
              </a:spcBef>
              <a:spcAft>
                <a:spcPts val="0"/>
              </a:spcAft>
              <a:buSzPts val="1200"/>
              <a:buChar char="■"/>
            </a:pPr>
            <a:r>
              <a:rPr lang="en-US" sz="2000"/>
              <a:t>Identifies actions to address:</a:t>
            </a:r>
            <a:endParaRPr/>
          </a:p>
          <a:p>
            <a:pPr marL="742950" lvl="1" indent="-285750" algn="l" rtl="0">
              <a:spcBef>
                <a:spcPts val="400"/>
              </a:spcBef>
              <a:spcAft>
                <a:spcPts val="0"/>
              </a:spcAft>
              <a:buSzPts val="1100"/>
              <a:buChar char="■"/>
            </a:pPr>
            <a:r>
              <a:rPr lang="en-US" sz="2000"/>
              <a:t>Non-compliant controls</a:t>
            </a:r>
            <a:endParaRPr/>
          </a:p>
          <a:p>
            <a:pPr marL="742950" lvl="1" indent="-285750" algn="l" rtl="0">
              <a:spcBef>
                <a:spcPts val="400"/>
              </a:spcBef>
              <a:spcAft>
                <a:spcPts val="0"/>
              </a:spcAft>
              <a:buSzPts val="1100"/>
              <a:buChar char="■"/>
            </a:pPr>
            <a:r>
              <a:rPr lang="en-US" sz="2000"/>
              <a:t>Vulnerabilities </a:t>
            </a:r>
            <a:endParaRPr/>
          </a:p>
          <a:p>
            <a:pPr marL="742950" lvl="1" indent="-285750" algn="l" rtl="0">
              <a:spcBef>
                <a:spcPts val="400"/>
              </a:spcBef>
              <a:spcAft>
                <a:spcPts val="0"/>
              </a:spcAft>
              <a:buSzPts val="1100"/>
              <a:buChar char="■"/>
            </a:pPr>
            <a:r>
              <a:rPr lang="en-US" sz="2000"/>
              <a:t>Associated risk</a:t>
            </a:r>
            <a:endParaRPr/>
          </a:p>
          <a:p>
            <a:pPr marL="342900" lvl="0" indent="-342900" algn="l" rtl="0">
              <a:spcBef>
                <a:spcPts val="400"/>
              </a:spcBef>
              <a:spcAft>
                <a:spcPts val="0"/>
              </a:spcAft>
              <a:buSzPts val="1200"/>
              <a:buChar char="■"/>
            </a:pPr>
            <a:r>
              <a:rPr lang="en-US" sz="2000"/>
              <a:t>Helps identify false positives</a:t>
            </a:r>
            <a:endParaRPr/>
          </a:p>
          <a:p>
            <a:pPr marL="342900" lvl="0" indent="-342900" algn="l" rtl="0">
              <a:spcBef>
                <a:spcPts val="400"/>
              </a:spcBef>
              <a:spcAft>
                <a:spcPts val="0"/>
              </a:spcAft>
              <a:buSzPts val="1200"/>
              <a:buChar char="■"/>
            </a:pPr>
            <a:r>
              <a:rPr lang="en-US" sz="2000"/>
              <a:t>Shares security status with authorizing officials</a:t>
            </a:r>
            <a:endParaRPr/>
          </a:p>
          <a:p>
            <a:pPr marL="342900" lvl="0" indent="-342900" algn="l" rtl="0">
              <a:spcBef>
                <a:spcPts val="400"/>
              </a:spcBef>
              <a:spcAft>
                <a:spcPts val="0"/>
              </a:spcAft>
              <a:buSzPts val="1200"/>
              <a:buChar char="■"/>
            </a:pPr>
            <a:r>
              <a:rPr lang="en-US" sz="2000"/>
              <a:t>Limits POAM to non-compliant and not applicable items</a:t>
            </a:r>
            <a:endParaRPr/>
          </a:p>
          <a:p>
            <a:pPr marL="342900" lvl="0" indent="-342900" algn="l" rtl="0">
              <a:spcBef>
                <a:spcPts val="400"/>
              </a:spcBef>
              <a:spcAft>
                <a:spcPts val="0"/>
              </a:spcAft>
              <a:buSzPts val="1200"/>
              <a:buChar char="■"/>
            </a:pPr>
            <a:r>
              <a:rPr lang="en-US" sz="2000"/>
              <a:t>System Owner/PM responsible for POA&amp;M</a:t>
            </a:r>
            <a:endParaRPr/>
          </a:p>
          <a:p>
            <a:pPr marL="342900" lvl="0" indent="-342900" algn="l" rtl="0">
              <a:spcBef>
                <a:spcPts val="400"/>
              </a:spcBef>
              <a:spcAft>
                <a:spcPts val="0"/>
              </a:spcAft>
              <a:buSzPts val="1200"/>
              <a:buChar char="■"/>
            </a:pPr>
            <a:r>
              <a:rPr lang="en-US" sz="2000"/>
              <a:t>Communication between AO or AODR and System Owner/PM to discuss POA&amp;M items</a:t>
            </a:r>
            <a:endParaRPr/>
          </a:p>
          <a:p>
            <a:pPr marL="0" lvl="0" indent="0" algn="l" rtl="0">
              <a:spcBef>
                <a:spcPts val="360"/>
              </a:spcBef>
              <a:spcAft>
                <a:spcPts val="0"/>
              </a:spcAft>
              <a:buSzPts val="1080"/>
              <a:buNone/>
            </a:pPr>
            <a:endParaRPr/>
          </a:p>
        </p:txBody>
      </p:sp>
      <p:sp>
        <p:nvSpPr>
          <p:cNvPr id="1153" name="Google Shape;1153;p55"/>
          <p:cNvSpPr txBox="1">
            <a:spLocks noGrp="1"/>
          </p:cNvSpPr>
          <p:nvPr>
            <p:ph type="title"/>
          </p:nvPr>
        </p:nvSpPr>
        <p:spPr>
          <a:xfrm>
            <a:off x="1219200" y="0"/>
            <a:ext cx="7597775" cy="922338"/>
          </a:xfrm>
          <a:prstGeom prst="rect">
            <a:avLst/>
          </a:prstGeom>
          <a:solidFill>
            <a:schemeClr val="lt1"/>
          </a:solid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Issue Resolution</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158"/>
        <p:cNvGrpSpPr/>
        <p:nvPr/>
      </p:nvGrpSpPr>
      <p:grpSpPr>
        <a:xfrm>
          <a:off x="0" y="0"/>
          <a:ext cx="0" cy="0"/>
          <a:chOff x="0" y="0"/>
          <a:chExt cx="0" cy="0"/>
        </a:xfrm>
      </p:grpSpPr>
      <p:sp>
        <p:nvSpPr>
          <p:cNvPr id="1159" name="Google Shape;1159;p56"/>
          <p:cNvSpPr txBox="1">
            <a:spLocks noGrp="1"/>
          </p:cNvSpPr>
          <p:nvPr>
            <p:ph type="body" idx="1"/>
          </p:nvPr>
        </p:nvSpPr>
        <p:spPr>
          <a:xfrm>
            <a:off x="487363" y="990600"/>
            <a:ext cx="8329612" cy="5486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Processes vary agency to agency </a:t>
            </a:r>
            <a:endParaRPr/>
          </a:p>
          <a:p>
            <a:pPr marL="342900" lvl="0" indent="-342900" algn="l" rtl="0">
              <a:spcBef>
                <a:spcPts val="480"/>
              </a:spcBef>
              <a:spcAft>
                <a:spcPts val="0"/>
              </a:spcAft>
              <a:buSzPts val="1440"/>
              <a:buChar char="■"/>
            </a:pPr>
            <a:r>
              <a:rPr lang="en-US"/>
              <a:t>Have organization officials review/approve to ensure:</a:t>
            </a:r>
            <a:endParaRPr/>
          </a:p>
          <a:p>
            <a:pPr marL="742950" lvl="1" indent="-285750" algn="l" rtl="0">
              <a:spcBef>
                <a:spcPts val="480"/>
              </a:spcBef>
              <a:spcAft>
                <a:spcPts val="0"/>
              </a:spcAft>
              <a:buSzPts val="1320"/>
              <a:buChar char="■"/>
            </a:pPr>
            <a:r>
              <a:rPr lang="en-US"/>
              <a:t>consistency with organization security objectives</a:t>
            </a:r>
            <a:endParaRPr/>
          </a:p>
          <a:p>
            <a:pPr marL="742950" lvl="1" indent="-285750" algn="l" rtl="0">
              <a:spcBef>
                <a:spcPts val="480"/>
              </a:spcBef>
              <a:spcAft>
                <a:spcPts val="0"/>
              </a:spcAft>
              <a:buSzPts val="1320"/>
              <a:buChar char="■"/>
            </a:pPr>
            <a:r>
              <a:rPr lang="en-US"/>
              <a:t>that appropriate effort, funding, and resources are applied </a:t>
            </a:r>
            <a:endParaRPr/>
          </a:p>
          <a:p>
            <a:pPr marL="342900" lvl="0" indent="-342900" algn="l" rtl="0">
              <a:spcBef>
                <a:spcPts val="480"/>
              </a:spcBef>
              <a:spcAft>
                <a:spcPts val="0"/>
              </a:spcAft>
              <a:buSzPts val="1440"/>
              <a:buChar char="■"/>
            </a:pPr>
            <a:r>
              <a:rPr lang="en-US"/>
              <a:t>Allocate assessment budget during planning</a:t>
            </a:r>
            <a:endParaRPr/>
          </a:p>
          <a:p>
            <a:pPr marL="342900" lvl="0" indent="-342900" algn="l" rtl="0">
              <a:spcBef>
                <a:spcPts val="480"/>
              </a:spcBef>
              <a:spcAft>
                <a:spcPts val="0"/>
              </a:spcAft>
              <a:buSzPts val="1440"/>
              <a:buChar char="■"/>
            </a:pPr>
            <a:r>
              <a:rPr lang="en-US"/>
              <a:t>Determine whether agency has list of “approved” assessors - make contact early</a:t>
            </a:r>
            <a:endParaRPr/>
          </a:p>
          <a:p>
            <a:pPr marL="342900" lvl="0" indent="-342900" algn="l" rtl="0">
              <a:spcBef>
                <a:spcPts val="480"/>
              </a:spcBef>
              <a:spcAft>
                <a:spcPts val="0"/>
              </a:spcAft>
              <a:buSzPts val="1440"/>
              <a:buChar char="■"/>
            </a:pPr>
            <a:r>
              <a:rPr lang="en-US"/>
              <a:t>Prepare SCA access to:</a:t>
            </a:r>
            <a:endParaRPr/>
          </a:p>
          <a:p>
            <a:pPr marL="742950" lvl="1" indent="-285750" algn="l" rtl="0">
              <a:spcBef>
                <a:spcPts val="480"/>
              </a:spcBef>
              <a:spcAft>
                <a:spcPts val="0"/>
              </a:spcAft>
              <a:buSzPts val="1320"/>
              <a:buChar char="■"/>
            </a:pPr>
            <a:r>
              <a:rPr lang="en-US"/>
              <a:t>Information system and environment of operations</a:t>
            </a:r>
            <a:endParaRPr/>
          </a:p>
          <a:p>
            <a:pPr marL="742950" lvl="1" indent="-285750" algn="l" rtl="0">
              <a:spcBef>
                <a:spcPts val="480"/>
              </a:spcBef>
              <a:spcAft>
                <a:spcPts val="0"/>
              </a:spcAft>
              <a:buSzPts val="1320"/>
              <a:buChar char="■"/>
            </a:pPr>
            <a:r>
              <a:rPr lang="en-US"/>
              <a:t>Documentation, records, artifacts, test results, personnel, etc.</a:t>
            </a:r>
            <a:endParaRPr/>
          </a:p>
          <a:p>
            <a:pPr marL="342900" lvl="0" indent="-251459" algn="l" rtl="0">
              <a:spcBef>
                <a:spcPts val="480"/>
              </a:spcBef>
              <a:spcAft>
                <a:spcPts val="0"/>
              </a:spcAft>
              <a:buSzPts val="1440"/>
              <a:buNone/>
            </a:pPr>
            <a:endParaRPr/>
          </a:p>
        </p:txBody>
      </p:sp>
      <p:sp>
        <p:nvSpPr>
          <p:cNvPr id="1160" name="Google Shape;1160;p5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Arranging for Assessment</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173"/>
        <p:cNvGrpSpPr/>
        <p:nvPr/>
      </p:nvGrpSpPr>
      <p:grpSpPr>
        <a:xfrm>
          <a:off x="0" y="0"/>
          <a:ext cx="0" cy="0"/>
          <a:chOff x="0" y="0"/>
          <a:chExt cx="0" cy="0"/>
        </a:xfrm>
      </p:grpSpPr>
      <p:sp>
        <p:nvSpPr>
          <p:cNvPr id="1174" name="Google Shape;1174;p58"/>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Major Milestones</a:t>
            </a:r>
            <a:endParaRPr/>
          </a:p>
          <a:p>
            <a:pPr marL="742950" lvl="1" indent="-285750" algn="l" rtl="0">
              <a:spcBef>
                <a:spcPts val="480"/>
              </a:spcBef>
              <a:spcAft>
                <a:spcPts val="0"/>
              </a:spcAft>
              <a:buSzPts val="1320"/>
              <a:buChar char="■"/>
            </a:pPr>
            <a:r>
              <a:rPr lang="en-US"/>
              <a:t>Completed Control Assessment Plan</a:t>
            </a:r>
            <a:endParaRPr/>
          </a:p>
          <a:p>
            <a:pPr marL="742950" lvl="1" indent="-285750" algn="l" rtl="0">
              <a:spcBef>
                <a:spcPts val="480"/>
              </a:spcBef>
              <a:spcAft>
                <a:spcPts val="0"/>
              </a:spcAft>
              <a:buSzPts val="1320"/>
              <a:buChar char="■"/>
            </a:pPr>
            <a:r>
              <a:rPr lang="en-US"/>
              <a:t>Final Security Control Assessment Report</a:t>
            </a:r>
            <a:endParaRPr/>
          </a:p>
          <a:p>
            <a:pPr marL="742950" lvl="1" indent="-285750" algn="l" rtl="0">
              <a:spcBef>
                <a:spcPts val="480"/>
              </a:spcBef>
              <a:spcAft>
                <a:spcPts val="0"/>
              </a:spcAft>
              <a:buSzPts val="1320"/>
              <a:buChar char="■"/>
            </a:pPr>
            <a:r>
              <a:rPr lang="en-US"/>
              <a:t>Initial Remediation Actions Completed</a:t>
            </a:r>
            <a:endParaRPr/>
          </a:p>
          <a:p>
            <a:pPr marL="342900" lvl="0" indent="-342900" algn="l" rtl="0">
              <a:spcBef>
                <a:spcPts val="480"/>
              </a:spcBef>
              <a:spcAft>
                <a:spcPts val="0"/>
              </a:spcAft>
              <a:buSzPts val="1440"/>
              <a:buChar char="■"/>
            </a:pPr>
            <a:r>
              <a:rPr lang="en-US"/>
              <a:t>Primary Roles</a:t>
            </a:r>
            <a:endParaRPr/>
          </a:p>
          <a:p>
            <a:pPr marL="742950" lvl="1" indent="-285750" algn="l" rtl="0">
              <a:spcBef>
                <a:spcPts val="480"/>
              </a:spcBef>
              <a:spcAft>
                <a:spcPts val="0"/>
              </a:spcAft>
              <a:buSzPts val="1320"/>
              <a:buChar char="■"/>
            </a:pPr>
            <a:r>
              <a:rPr lang="en-US"/>
              <a:t>Security Control Assessor</a:t>
            </a:r>
            <a:endParaRPr/>
          </a:p>
          <a:p>
            <a:pPr marL="742950" lvl="1" indent="-285750" algn="l" rtl="0">
              <a:spcBef>
                <a:spcPts val="480"/>
              </a:spcBef>
              <a:spcAft>
                <a:spcPts val="0"/>
              </a:spcAft>
              <a:buSzPts val="1320"/>
              <a:buChar char="■"/>
            </a:pPr>
            <a:r>
              <a:rPr lang="en-US"/>
              <a:t>PM/SM/ISO</a:t>
            </a:r>
            <a:endParaRPr/>
          </a:p>
          <a:p>
            <a:pPr marL="742950" lvl="1" indent="-285750" algn="l" rtl="0">
              <a:spcBef>
                <a:spcPts val="480"/>
              </a:spcBef>
              <a:spcAft>
                <a:spcPts val="0"/>
              </a:spcAft>
              <a:buSzPts val="1320"/>
              <a:buChar char="■"/>
            </a:pPr>
            <a:r>
              <a:rPr lang="en-US"/>
              <a:t>Common Control Provider</a:t>
            </a:r>
            <a:endParaRPr/>
          </a:p>
        </p:txBody>
      </p:sp>
      <p:sp>
        <p:nvSpPr>
          <p:cNvPr id="1175" name="Google Shape;1175;p5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Assess Milestones and Primary Roles</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sp>
        <p:nvSpPr>
          <p:cNvPr id="1181" name="Google Shape;1181;p59"/>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Resources Required</a:t>
            </a:r>
            <a:endParaRPr/>
          </a:p>
          <a:p>
            <a:pPr marL="742950" lvl="1" indent="-285750" algn="l" rtl="0">
              <a:spcBef>
                <a:spcPts val="480"/>
              </a:spcBef>
              <a:spcAft>
                <a:spcPts val="0"/>
              </a:spcAft>
              <a:buSzPts val="1320"/>
              <a:buChar char="■"/>
            </a:pPr>
            <a:r>
              <a:rPr lang="en-US"/>
              <a:t>Qualified Security Control Assessor Personnel to:</a:t>
            </a:r>
            <a:endParaRPr/>
          </a:p>
          <a:p>
            <a:pPr marL="1143000" lvl="2" indent="-228600" algn="l" rtl="0">
              <a:spcBef>
                <a:spcPts val="360"/>
              </a:spcBef>
              <a:spcAft>
                <a:spcPts val="0"/>
              </a:spcAft>
              <a:buSzPts val="900"/>
              <a:buChar char="■"/>
            </a:pPr>
            <a:r>
              <a:rPr lang="en-US"/>
              <a:t>Perform Assessment</a:t>
            </a:r>
            <a:endParaRPr/>
          </a:p>
          <a:p>
            <a:pPr marL="1143000" lvl="2" indent="-228600" algn="l" rtl="0">
              <a:spcBef>
                <a:spcPts val="360"/>
              </a:spcBef>
              <a:spcAft>
                <a:spcPts val="0"/>
              </a:spcAft>
              <a:buSzPts val="900"/>
              <a:buChar char="■"/>
            </a:pPr>
            <a:r>
              <a:rPr lang="en-US"/>
              <a:t>Develop Assessment Report</a:t>
            </a:r>
            <a:endParaRPr/>
          </a:p>
          <a:p>
            <a:pPr marL="742950" lvl="1" indent="-285750" algn="l" rtl="0">
              <a:spcBef>
                <a:spcPts val="480"/>
              </a:spcBef>
              <a:spcAft>
                <a:spcPts val="0"/>
              </a:spcAft>
              <a:buSzPts val="1320"/>
              <a:buChar char="■"/>
            </a:pPr>
            <a:r>
              <a:rPr lang="en-US"/>
              <a:t>Qualified Security and Operational Personnel to Perform Initial Remediation Actions</a:t>
            </a:r>
            <a:endParaRPr/>
          </a:p>
          <a:p>
            <a:pPr marL="742950" lvl="1" indent="-285750" algn="l" rtl="0">
              <a:spcBef>
                <a:spcPts val="480"/>
              </a:spcBef>
              <a:spcAft>
                <a:spcPts val="0"/>
              </a:spcAft>
              <a:buSzPts val="1320"/>
              <a:buChar char="■"/>
            </a:pPr>
            <a:r>
              <a:rPr lang="en-US"/>
              <a:t>Tool to Document Assessment and Remediation Actions (eMASS, etc.)</a:t>
            </a:r>
            <a:endParaRPr/>
          </a:p>
          <a:p>
            <a:pPr marL="342900" lvl="0" indent="-342900" algn="l" rtl="0">
              <a:spcBef>
                <a:spcPts val="480"/>
              </a:spcBef>
              <a:spcAft>
                <a:spcPts val="0"/>
              </a:spcAft>
              <a:buSzPts val="1440"/>
              <a:buChar char="■"/>
            </a:pPr>
            <a:r>
              <a:rPr lang="en-US"/>
              <a:t>Timeframe</a:t>
            </a:r>
            <a:endParaRPr/>
          </a:p>
          <a:p>
            <a:pPr marL="742950" lvl="1" indent="-285750" algn="l" rtl="0">
              <a:spcBef>
                <a:spcPts val="480"/>
              </a:spcBef>
              <a:spcAft>
                <a:spcPts val="0"/>
              </a:spcAft>
              <a:buSzPts val="1320"/>
              <a:buChar char="■"/>
            </a:pPr>
            <a:r>
              <a:rPr lang="en-US"/>
              <a:t>Weeks to Months dependent on Size and Complexity of the System and associated Assessment Procedures</a:t>
            </a:r>
            <a:endParaRPr/>
          </a:p>
        </p:txBody>
      </p:sp>
      <p:sp>
        <p:nvSpPr>
          <p:cNvPr id="1182" name="Google Shape;1182;p5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Assess Planning Resources and Timeframe</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187"/>
        <p:cNvGrpSpPr/>
        <p:nvPr/>
      </p:nvGrpSpPr>
      <p:grpSpPr>
        <a:xfrm>
          <a:off x="0" y="0"/>
          <a:ext cx="0" cy="0"/>
          <a:chOff x="0" y="0"/>
          <a:chExt cx="0" cy="0"/>
        </a:xfrm>
      </p:grpSpPr>
      <p:sp>
        <p:nvSpPr>
          <p:cNvPr id="1188" name="Google Shape;1188;p6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Summary Tasks and Responsibilities</a:t>
            </a:r>
            <a:endParaRPr dirty="0"/>
          </a:p>
        </p:txBody>
      </p:sp>
      <p:graphicFrame>
        <p:nvGraphicFramePr>
          <p:cNvPr id="1189" name="Google Shape;1189;p60"/>
          <p:cNvGraphicFramePr/>
          <p:nvPr/>
        </p:nvGraphicFramePr>
        <p:xfrm>
          <a:off x="533400" y="1447800"/>
          <a:ext cx="8077200" cy="5181625"/>
        </p:xfrm>
        <a:graphic>
          <a:graphicData uri="http://schemas.openxmlformats.org/drawingml/2006/table">
            <a:tbl>
              <a:tblPr>
                <a:noFill/>
                <a:tableStyleId>{B7540E0A-8D8B-4B39-86A3-9EE834703000}</a:tableStyleId>
              </a:tblPr>
              <a:tblGrid>
                <a:gridCol w="2234125">
                  <a:extLst>
                    <a:ext uri="{9D8B030D-6E8A-4147-A177-3AD203B41FA5}">
                      <a16:colId xmlns:a16="http://schemas.microsoft.com/office/drawing/2014/main" val="20000"/>
                    </a:ext>
                  </a:extLst>
                </a:gridCol>
                <a:gridCol w="2067400">
                  <a:extLst>
                    <a:ext uri="{9D8B030D-6E8A-4147-A177-3AD203B41FA5}">
                      <a16:colId xmlns:a16="http://schemas.microsoft.com/office/drawing/2014/main" val="20001"/>
                    </a:ext>
                  </a:extLst>
                </a:gridCol>
                <a:gridCol w="1866700">
                  <a:extLst>
                    <a:ext uri="{9D8B030D-6E8A-4147-A177-3AD203B41FA5}">
                      <a16:colId xmlns:a16="http://schemas.microsoft.com/office/drawing/2014/main" val="20002"/>
                    </a:ext>
                  </a:extLst>
                </a:gridCol>
                <a:gridCol w="1908975">
                  <a:extLst>
                    <a:ext uri="{9D8B030D-6E8A-4147-A177-3AD203B41FA5}">
                      <a16:colId xmlns:a16="http://schemas.microsoft.com/office/drawing/2014/main" val="20003"/>
                    </a:ext>
                  </a:extLst>
                </a:gridCol>
              </a:tblGrid>
              <a:tr h="491575">
                <a:tc gridSpan="4">
                  <a:txBody>
                    <a:bodyPr/>
                    <a:lstStyle/>
                    <a:p>
                      <a:pPr marL="0" marR="0" lvl="0" indent="0" algn="ctr" rtl="0">
                        <a:spcBef>
                          <a:spcPts val="0"/>
                        </a:spcBef>
                        <a:spcAft>
                          <a:spcPts val="0"/>
                        </a:spcAft>
                        <a:buNone/>
                      </a:pPr>
                      <a:r>
                        <a:rPr lang="en-US" sz="1800" u="none" strike="noStrike" cap="none">
                          <a:solidFill>
                            <a:schemeClr val="lt1"/>
                          </a:solidFill>
                        </a:rPr>
                        <a:t>Step 4:  ASSESS SECURITY CONTROLS</a:t>
                      </a:r>
                      <a:endParaRPr sz="800" b="1" i="0" u="none" strike="noStrike" cap="none">
                        <a:solidFill>
                          <a:schemeClr val="lt1"/>
                        </a:solidFill>
                        <a:latin typeface="Calibri"/>
                        <a:ea typeface="Calibri"/>
                        <a:cs typeface="Calibri"/>
                        <a:sym typeface="Calibri"/>
                      </a:endParaRPr>
                    </a:p>
                  </a:txBody>
                  <a:tcPr marL="5225" marR="5225" marT="5225" marB="0" anchor="ctr">
                    <a:solidFill>
                      <a:schemeClr val="dk2"/>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75200">
                <a:tc>
                  <a:txBody>
                    <a:bodyPr/>
                    <a:lstStyle/>
                    <a:p>
                      <a:pPr marL="0" marR="0" lvl="0" indent="0" algn="ctr" rtl="0">
                        <a:spcBef>
                          <a:spcPts val="0"/>
                        </a:spcBef>
                        <a:spcAft>
                          <a:spcPts val="0"/>
                        </a:spcAft>
                        <a:buNone/>
                      </a:pPr>
                      <a:r>
                        <a:rPr lang="en-US" sz="1400" u="none" strike="noStrike" cap="none">
                          <a:solidFill>
                            <a:schemeClr val="lt1"/>
                          </a:solidFill>
                        </a:rPr>
                        <a:t>RMF Tasks </a:t>
                      </a:r>
                      <a:endParaRPr sz="1400" b="0" i="0" u="none" strike="noStrike" cap="none">
                        <a:solidFill>
                          <a:schemeClr val="lt1"/>
                        </a:solidFill>
                        <a:latin typeface="Tahoma"/>
                        <a:ea typeface="Tahoma"/>
                        <a:cs typeface="Tahoma"/>
                        <a:sym typeface="Tahoma"/>
                      </a:endParaRPr>
                    </a:p>
                  </a:txBody>
                  <a:tcPr marL="5225" marR="5225" marT="5225" marB="0" anchor="ctr">
                    <a:solidFill>
                      <a:srgbClr val="538CD5"/>
                    </a:solidFill>
                  </a:tcPr>
                </a:tc>
                <a:tc>
                  <a:txBody>
                    <a:bodyPr/>
                    <a:lstStyle/>
                    <a:p>
                      <a:pPr marL="0" marR="0" lvl="0" indent="0" algn="ctr" rtl="0">
                        <a:spcBef>
                          <a:spcPts val="0"/>
                        </a:spcBef>
                        <a:spcAft>
                          <a:spcPts val="0"/>
                        </a:spcAft>
                        <a:buNone/>
                      </a:pPr>
                      <a:r>
                        <a:rPr lang="en-US" sz="1400" u="none" strike="noStrike" cap="none">
                          <a:solidFill>
                            <a:schemeClr val="lt1"/>
                          </a:solidFill>
                        </a:rPr>
                        <a:t>Per DoD KS Primary Responsibility </a:t>
                      </a:r>
                      <a:endParaRPr sz="1400" b="0" i="0" u="none" strike="noStrike" cap="none">
                        <a:solidFill>
                          <a:schemeClr val="lt1"/>
                        </a:solidFill>
                        <a:latin typeface="Tahoma"/>
                        <a:ea typeface="Tahoma"/>
                        <a:cs typeface="Tahoma"/>
                        <a:sym typeface="Tahoma"/>
                      </a:endParaRPr>
                    </a:p>
                  </a:txBody>
                  <a:tcPr marL="5225" marR="5225" marT="5225" marB="0" anchor="ctr">
                    <a:solidFill>
                      <a:srgbClr val="538CD5"/>
                    </a:solidFill>
                  </a:tcPr>
                </a:tc>
                <a:tc gridSpan="2">
                  <a:txBody>
                    <a:bodyPr/>
                    <a:lstStyle/>
                    <a:p>
                      <a:pPr marL="0" marR="0" lvl="0" indent="0" algn="ctr" rtl="0">
                        <a:spcBef>
                          <a:spcPts val="0"/>
                        </a:spcBef>
                        <a:spcAft>
                          <a:spcPts val="0"/>
                        </a:spcAft>
                        <a:buNone/>
                      </a:pPr>
                      <a:r>
                        <a:rPr lang="en-US" sz="1400" u="none" strike="noStrike" cap="none">
                          <a:solidFill>
                            <a:schemeClr val="lt1"/>
                          </a:solidFill>
                        </a:rPr>
                        <a:t>Per DoD KS </a:t>
                      </a:r>
                      <a:br>
                        <a:rPr lang="en-US" sz="1400" u="none" strike="noStrike" cap="none">
                          <a:solidFill>
                            <a:schemeClr val="lt1"/>
                          </a:solidFill>
                        </a:rPr>
                      </a:br>
                      <a:r>
                        <a:rPr lang="en-US" sz="1400" u="none" strike="noStrike" cap="none">
                          <a:solidFill>
                            <a:schemeClr val="lt1"/>
                          </a:solidFill>
                        </a:rPr>
                        <a:t>Stakeholders</a:t>
                      </a:r>
                      <a:endParaRPr sz="1400" b="0" i="0" u="none" strike="noStrike" cap="none">
                        <a:solidFill>
                          <a:schemeClr val="lt1"/>
                        </a:solidFill>
                        <a:latin typeface="Tahoma"/>
                        <a:ea typeface="Tahoma"/>
                        <a:cs typeface="Tahoma"/>
                        <a:sym typeface="Tahoma"/>
                      </a:endParaRPr>
                    </a:p>
                  </a:txBody>
                  <a:tcPr marL="5225" marR="5225" marT="5225" marB="0" anchor="ctr">
                    <a:solidFill>
                      <a:srgbClr val="538CD5"/>
                    </a:solidFill>
                  </a:tcPr>
                </a:tc>
                <a:tc hMerge="1">
                  <a:txBody>
                    <a:bodyPr/>
                    <a:lstStyle/>
                    <a:p>
                      <a:endParaRPr lang="en-US"/>
                    </a:p>
                  </a:txBody>
                  <a:tcPr/>
                </a:tc>
                <a:extLst>
                  <a:ext uri="{0D108BD9-81ED-4DB2-BD59-A6C34878D82A}">
                    <a16:rowId xmlns:a16="http://schemas.microsoft.com/office/drawing/2014/main" val="10001"/>
                  </a:ext>
                </a:extLst>
              </a:tr>
              <a:tr h="1069000">
                <a:tc>
                  <a:txBody>
                    <a:bodyPr/>
                    <a:lstStyle/>
                    <a:p>
                      <a:pPr marL="120650" marR="0" lvl="0" indent="0" algn="l" rtl="0">
                        <a:spcBef>
                          <a:spcPts val="0"/>
                        </a:spcBef>
                        <a:spcAft>
                          <a:spcPts val="0"/>
                        </a:spcAft>
                        <a:buNone/>
                      </a:pPr>
                      <a:r>
                        <a:rPr lang="en-US" sz="1400" u="none" strike="noStrike" cap="none"/>
                        <a:t>Develop and approve Security Assessment Plan</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400" u="none" strike="noStrike" cap="none"/>
                        <a:t>AO or AODR</a:t>
                      </a:r>
                      <a:br>
                        <a:rPr lang="en-US" sz="1400" u="none" strike="noStrike" cap="none"/>
                      </a:br>
                      <a:r>
                        <a:rPr lang="en-US" sz="1400" u="none" strike="noStrike" cap="none"/>
                        <a:t>SCA</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400" u="none" strike="noStrike" cap="none"/>
                        <a:t>CIO</a:t>
                      </a:r>
                      <a:br>
                        <a:rPr lang="en-US" sz="1400" u="none" strike="noStrike" cap="none"/>
                      </a:br>
                      <a:r>
                        <a:rPr lang="en-US" sz="1400" u="none" strike="noStrike" cap="none"/>
                        <a:t>Common Control Provider (Owner)</a:t>
                      </a:r>
                      <a:br>
                        <a:rPr lang="en-US" sz="1400" u="none" strike="noStrike" cap="none"/>
                      </a:br>
                      <a:r>
                        <a:rPr lang="en-US" sz="1400" u="none" strike="noStrike" cap="none"/>
                        <a:t>IO</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400" u="none" strike="noStrike" cap="none"/>
                        <a:t>ISO</a:t>
                      </a:r>
                      <a:br>
                        <a:rPr lang="en-US" sz="1400" u="none" strike="noStrike" cap="none"/>
                      </a:br>
                      <a:r>
                        <a:rPr lang="en-US" sz="1400" u="none" strike="noStrike" cap="none"/>
                        <a:t>ISSM</a:t>
                      </a:r>
                      <a:br>
                        <a:rPr lang="en-US" sz="1400" u="none" strike="noStrike" cap="none"/>
                      </a:br>
                      <a:r>
                        <a:rPr lang="en-US" sz="1400" u="none" strike="noStrike" cap="none"/>
                        <a:t>PM/SM</a:t>
                      </a:r>
                      <a:br>
                        <a:rPr lang="en-US" sz="1400" u="none" strike="noStrike" cap="none"/>
                      </a:br>
                      <a:r>
                        <a:rPr lang="en-US" sz="1400" u="none" strike="noStrike" cap="none"/>
                        <a:t>SISO</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extLst>
                  <a:ext uri="{0D108BD9-81ED-4DB2-BD59-A6C34878D82A}">
                    <a16:rowId xmlns:a16="http://schemas.microsoft.com/office/drawing/2014/main" val="10002"/>
                  </a:ext>
                </a:extLst>
              </a:tr>
              <a:tr h="832175">
                <a:tc>
                  <a:txBody>
                    <a:bodyPr/>
                    <a:lstStyle/>
                    <a:p>
                      <a:pPr marL="120650" marR="0" lvl="0" indent="0" algn="l" rtl="0">
                        <a:spcBef>
                          <a:spcPts val="0"/>
                        </a:spcBef>
                        <a:spcAft>
                          <a:spcPts val="0"/>
                        </a:spcAft>
                        <a:buNone/>
                      </a:pPr>
                      <a:r>
                        <a:rPr lang="en-US" sz="1400" u="none" strike="noStrike" cap="none"/>
                        <a:t>Assess security controls</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400" u="none" strike="noStrike" cap="none"/>
                        <a:t>Security Control Assessor </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400" u="none" strike="noStrike" cap="none"/>
                        <a:t>Common Control Provider (Owner)</a:t>
                      </a:r>
                      <a:br>
                        <a:rPr lang="en-US" sz="1400" u="none" strike="noStrike" cap="none"/>
                      </a:br>
                      <a:r>
                        <a:rPr lang="en-US" sz="1400" u="none" strike="noStrike" cap="none"/>
                        <a:t>IO</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lnSpc>
                          <a:spcPct val="100000"/>
                        </a:lnSpc>
                        <a:spcBef>
                          <a:spcPts val="0"/>
                        </a:spcBef>
                        <a:spcAft>
                          <a:spcPts val="0"/>
                        </a:spcAft>
                        <a:buClr>
                          <a:schemeClr val="dk1"/>
                        </a:buClr>
                        <a:buSzPts val="1400"/>
                        <a:buFont typeface="Tahoma"/>
                        <a:buNone/>
                      </a:pPr>
                      <a:r>
                        <a:rPr lang="en-US" sz="1400" u="none" strike="noStrike" cap="none"/>
                        <a:t>ISO</a:t>
                      </a:r>
                      <a:br>
                        <a:rPr lang="en-US" sz="1400" u="none" strike="noStrike" cap="none"/>
                      </a:br>
                      <a:r>
                        <a:rPr lang="en-US" sz="1400" u="none" strike="noStrike" cap="none"/>
                        <a:t>ISSM</a:t>
                      </a:r>
                      <a:endParaRPr/>
                    </a:p>
                    <a:p>
                      <a:pPr marL="0" marR="0" lvl="0" indent="0" algn="l" rtl="0">
                        <a:spcBef>
                          <a:spcPts val="0"/>
                        </a:spcBef>
                        <a:spcAft>
                          <a:spcPts val="0"/>
                        </a:spcAft>
                        <a:buNone/>
                      </a:pP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extLst>
                  <a:ext uri="{0D108BD9-81ED-4DB2-BD59-A6C34878D82A}">
                    <a16:rowId xmlns:a16="http://schemas.microsoft.com/office/drawing/2014/main" val="10003"/>
                  </a:ext>
                </a:extLst>
              </a:tr>
              <a:tr h="804750">
                <a:tc>
                  <a:txBody>
                    <a:bodyPr/>
                    <a:lstStyle/>
                    <a:p>
                      <a:pPr marL="120650" marR="0" lvl="0" indent="0" algn="l" rtl="0">
                        <a:spcBef>
                          <a:spcPts val="0"/>
                        </a:spcBef>
                        <a:spcAft>
                          <a:spcPts val="0"/>
                        </a:spcAft>
                        <a:buNone/>
                      </a:pPr>
                      <a:r>
                        <a:rPr lang="en-US" sz="1400" u="none" strike="noStrike" cap="none"/>
                        <a:t>SCA Prepares Security Assessment Report (SAR)</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400" u="none" strike="noStrike" cap="none"/>
                        <a:t>SCA</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gridSpan="2">
                  <a:txBody>
                    <a:bodyPr/>
                    <a:lstStyle/>
                    <a:p>
                      <a:pPr marL="0" marR="0" lvl="0" indent="0" algn="l" rtl="0">
                        <a:spcBef>
                          <a:spcPts val="0"/>
                        </a:spcBef>
                        <a:spcAft>
                          <a:spcPts val="0"/>
                        </a:spcAft>
                        <a:buNone/>
                      </a:pPr>
                      <a:r>
                        <a:rPr lang="en-US" sz="1400" u="none" strike="noStrike" cap="none"/>
                        <a:t>Common Control Provider (Owner)</a:t>
                      </a:r>
                      <a:br>
                        <a:rPr lang="en-US" sz="1400" u="none" strike="noStrike" cap="none"/>
                      </a:br>
                      <a:r>
                        <a:rPr lang="en-US" sz="1400" u="none" strike="noStrike" cap="none"/>
                        <a:t>ISO</a:t>
                      </a:r>
                      <a:br>
                        <a:rPr lang="en-US" sz="1400" u="none" strike="noStrike" cap="none"/>
                      </a:br>
                      <a:r>
                        <a:rPr lang="en-US" sz="1400" u="none" strike="noStrike" cap="none"/>
                        <a:t>ISSM</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hMerge="1">
                  <a:txBody>
                    <a:bodyPr/>
                    <a:lstStyle/>
                    <a:p>
                      <a:endParaRPr lang="en-US"/>
                    </a:p>
                  </a:txBody>
                  <a:tcPr/>
                </a:tc>
                <a:extLst>
                  <a:ext uri="{0D108BD9-81ED-4DB2-BD59-A6C34878D82A}">
                    <a16:rowId xmlns:a16="http://schemas.microsoft.com/office/drawing/2014/main" val="10004"/>
                  </a:ext>
                </a:extLst>
              </a:tr>
              <a:tr h="1508925">
                <a:tc>
                  <a:txBody>
                    <a:bodyPr/>
                    <a:lstStyle/>
                    <a:p>
                      <a:pPr marL="120650" marR="0" lvl="0" indent="0" algn="l" rtl="0">
                        <a:spcBef>
                          <a:spcPts val="0"/>
                        </a:spcBef>
                        <a:spcAft>
                          <a:spcPts val="0"/>
                        </a:spcAft>
                        <a:buNone/>
                      </a:pPr>
                      <a:r>
                        <a:rPr lang="en-US" sz="1400" u="none" strike="noStrike" cap="none"/>
                        <a:t>Conduct initial remediation actions</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400" u="none" strike="noStrike" cap="none"/>
                        <a:t>ISO</a:t>
                      </a:r>
                      <a:br>
                        <a:rPr lang="en-US" sz="1400" u="none" strike="noStrike" cap="none"/>
                      </a:br>
                      <a:r>
                        <a:rPr lang="en-US" sz="1400" u="none" strike="noStrike" cap="none"/>
                        <a:t>PM/SM</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400" u="none" strike="noStrike" cap="none"/>
                        <a:t>AO or AODR</a:t>
                      </a:r>
                      <a:br>
                        <a:rPr lang="en-US" sz="1400" u="none" strike="noStrike" cap="none"/>
                      </a:br>
                      <a:r>
                        <a:rPr lang="en-US" sz="1400" u="none" strike="noStrike" cap="none"/>
                        <a:t>CIO</a:t>
                      </a:r>
                      <a:br>
                        <a:rPr lang="en-US" sz="1400" u="none" strike="noStrike" cap="none"/>
                      </a:br>
                      <a:r>
                        <a:rPr lang="en-US" sz="1400" u="none" strike="noStrike" cap="none"/>
                        <a:t>Common Control Provider (Owner)</a:t>
                      </a:r>
                      <a:br>
                        <a:rPr lang="en-US" sz="1400" u="none" strike="noStrike" cap="none"/>
                      </a:br>
                      <a:r>
                        <a:rPr lang="en-US" sz="1400" u="none" strike="noStrike" cap="none"/>
                        <a:t>IO</a:t>
                      </a:r>
                      <a:endParaRPr sz="1400" b="0" i="0" u="none" strike="noStrike" cap="non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lnSpc>
                          <a:spcPct val="100000"/>
                        </a:lnSpc>
                        <a:spcBef>
                          <a:spcPts val="0"/>
                        </a:spcBef>
                        <a:spcAft>
                          <a:spcPts val="0"/>
                        </a:spcAft>
                        <a:buClr>
                          <a:schemeClr val="dk1"/>
                        </a:buClr>
                        <a:buSzPts val="1400"/>
                        <a:buFont typeface="Tahoma"/>
                        <a:buNone/>
                      </a:pPr>
                      <a:r>
                        <a:rPr lang="en-US" sz="1400" u="none" strike="noStrike" cap="none" dirty="0"/>
                        <a:t>ISSM</a:t>
                      </a:r>
                      <a:br>
                        <a:rPr lang="en-US" sz="1400" u="none" strike="noStrike" cap="none" dirty="0"/>
                      </a:br>
                      <a:r>
                        <a:rPr lang="en-US" sz="1400" u="none" strike="noStrike" cap="none" dirty="0"/>
                        <a:t>SCA</a:t>
                      </a:r>
                      <a:br>
                        <a:rPr lang="en-US" sz="1400" u="none" strike="noStrike" cap="none" dirty="0"/>
                      </a:br>
                      <a:r>
                        <a:rPr lang="en-US" sz="1400" u="none" strike="noStrike" cap="none" dirty="0"/>
                        <a:t>SISO</a:t>
                      </a:r>
                      <a:br>
                        <a:rPr lang="en-US" sz="1400" u="none" strike="noStrike" cap="none" dirty="0"/>
                      </a:br>
                      <a:r>
                        <a:rPr lang="en-US" sz="1400" u="none" strike="noStrike" cap="none" dirty="0"/>
                        <a:t>System Security Engineer</a:t>
                      </a:r>
                      <a:endParaRPr dirty="0"/>
                    </a:p>
                    <a:p>
                      <a:pPr marL="0" marR="0" lvl="0" indent="0" algn="l" rtl="0">
                        <a:spcBef>
                          <a:spcPts val="0"/>
                        </a:spcBef>
                        <a:spcAft>
                          <a:spcPts val="0"/>
                        </a:spcAft>
                        <a:buNone/>
                      </a:pPr>
                      <a:endParaRPr sz="1400" b="0" i="0" u="none" strike="noStrike" cap="none" dirty="0">
                        <a:solidFill>
                          <a:srgbClr val="000000"/>
                        </a:solidFill>
                        <a:latin typeface="Tahoma"/>
                        <a:ea typeface="Tahoma"/>
                        <a:cs typeface="Tahoma"/>
                        <a:sym typeface="Tahoma"/>
                      </a:endParaRPr>
                    </a:p>
                  </a:txBody>
                  <a:tcPr marL="45725" marR="45725" marT="45725" marB="45725">
                    <a:solidFill>
                      <a:schemeClr val="lt2"/>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194"/>
        <p:cNvGrpSpPr/>
        <p:nvPr/>
      </p:nvGrpSpPr>
      <p:grpSpPr>
        <a:xfrm>
          <a:off x="0" y="0"/>
          <a:ext cx="0" cy="0"/>
          <a:chOff x="0" y="0"/>
          <a:chExt cx="0" cy="0"/>
        </a:xfrm>
      </p:grpSpPr>
      <p:sp>
        <p:nvSpPr>
          <p:cNvPr id="1195" name="Google Shape;1195;p6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Course Activity</a:t>
            </a:r>
            <a:endParaRPr/>
          </a:p>
        </p:txBody>
      </p:sp>
      <p:sp>
        <p:nvSpPr>
          <p:cNvPr id="1196" name="Google Shape;1196;p61"/>
          <p:cNvSpPr txBox="1">
            <a:spLocks noGrp="1"/>
          </p:cNvSpPr>
          <p:nvPr>
            <p:ph type="body" idx="1"/>
          </p:nvPr>
        </p:nvSpPr>
        <p:spPr>
          <a:xfrm>
            <a:off x="990600" y="1219200"/>
            <a:ext cx="6096000"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Refer to Course Guide for “Implementation/Assessment/Continuous Monitoring Activity.</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201"/>
        <p:cNvGrpSpPr/>
        <p:nvPr/>
      </p:nvGrpSpPr>
      <p:grpSpPr>
        <a:xfrm>
          <a:off x="0" y="0"/>
          <a:ext cx="0" cy="0"/>
          <a:chOff x="0" y="0"/>
          <a:chExt cx="0" cy="0"/>
        </a:xfrm>
      </p:grpSpPr>
      <p:sp>
        <p:nvSpPr>
          <p:cNvPr id="1202" name="Google Shape;1202;p62"/>
          <p:cNvSpPr txBox="1">
            <a:spLocks noGrp="1"/>
          </p:cNvSpPr>
          <p:nvPr>
            <p:ph type="body" idx="1"/>
          </p:nvPr>
        </p:nvSpPr>
        <p:spPr>
          <a:xfrm>
            <a:off x="533400" y="1620838"/>
            <a:ext cx="6019800" cy="4932362"/>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SzPts val="1440"/>
              <a:buChar char="■"/>
            </a:pPr>
            <a:r>
              <a:rPr lang="en-US"/>
              <a:t>What are the different methods of assessment?</a:t>
            </a:r>
            <a:endParaRPr/>
          </a:p>
          <a:p>
            <a:pPr marL="228600" lvl="0" indent="-228600" algn="l" rtl="0">
              <a:spcBef>
                <a:spcPts val="480"/>
              </a:spcBef>
              <a:spcAft>
                <a:spcPts val="0"/>
              </a:spcAft>
              <a:buSzPts val="1440"/>
              <a:buChar char="■"/>
            </a:pPr>
            <a:r>
              <a:rPr lang="en-US"/>
              <a:t>How might they be supported with automated tools?</a:t>
            </a:r>
            <a:endParaRPr/>
          </a:p>
          <a:p>
            <a:pPr marL="228600" lvl="0" indent="-228600" algn="l" rtl="0">
              <a:spcBef>
                <a:spcPts val="480"/>
              </a:spcBef>
              <a:spcAft>
                <a:spcPts val="0"/>
              </a:spcAft>
              <a:buSzPts val="1440"/>
              <a:buChar char="■"/>
            </a:pPr>
            <a:r>
              <a:rPr lang="en-US"/>
              <a:t>What are reasons for, or types of, assessments? </a:t>
            </a:r>
            <a:endParaRPr/>
          </a:p>
          <a:p>
            <a:pPr marL="228600" lvl="0" indent="-228600" algn="l" rtl="0">
              <a:spcBef>
                <a:spcPts val="480"/>
              </a:spcBef>
              <a:spcAft>
                <a:spcPts val="0"/>
              </a:spcAft>
              <a:buSzPts val="1440"/>
              <a:buChar char="■"/>
            </a:pPr>
            <a:r>
              <a:rPr lang="en-US"/>
              <a:t>How might you schedule them on a project plan?</a:t>
            </a:r>
            <a:endParaRPr/>
          </a:p>
        </p:txBody>
      </p:sp>
      <p:sp>
        <p:nvSpPr>
          <p:cNvPr id="1203" name="Google Shape;1203;p6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Review</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267200" y="0"/>
            <a:ext cx="4549775" cy="922338"/>
          </a:xfrm>
          <a:ln>
            <a:noFill/>
          </a:ln>
        </p:spPr>
        <p:txBody>
          <a:bodyPr/>
          <a:lstStyle/>
          <a:p>
            <a:r>
              <a:rPr lang="en-US" dirty="0"/>
              <a:t>Authorize</a:t>
            </a:r>
          </a:p>
        </p:txBody>
      </p:sp>
      <p:graphicFrame>
        <p:nvGraphicFramePr>
          <p:cNvPr id="5" name="Diagram 4"/>
          <p:cNvGraphicFramePr/>
          <p:nvPr>
            <p:custDataLst>
              <p:tags r:id="rId2"/>
            </p:custDataLst>
            <p:extLst>
              <p:ext uri="{D42A27DB-BD31-4B8C-83A1-F6EECF244321}">
                <p14:modId xmlns:p14="http://schemas.microsoft.com/office/powerpoint/2010/main" val="2786925218"/>
              </p:ext>
            </p:extLst>
          </p:nvPr>
        </p:nvGraphicFramePr>
        <p:xfrm>
          <a:off x="17463" y="1295400"/>
          <a:ext cx="9126537" cy="2362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Content Placeholder 4"/>
          <p:cNvGraphicFramePr>
            <a:graphicFrameLocks/>
          </p:cNvGraphicFramePr>
          <p:nvPr>
            <p:custDataLst>
              <p:tags r:id="rId3"/>
            </p:custDataLst>
            <p:extLst>
              <p:ext uri="{D42A27DB-BD31-4B8C-83A1-F6EECF244321}">
                <p14:modId xmlns:p14="http://schemas.microsoft.com/office/powerpoint/2010/main" val="4092425219"/>
              </p:ext>
            </p:extLst>
          </p:nvPr>
        </p:nvGraphicFramePr>
        <p:xfrm>
          <a:off x="17464" y="2461846"/>
          <a:ext cx="9126536" cy="4517451"/>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24060220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231"/>
        <p:cNvGrpSpPr/>
        <p:nvPr/>
      </p:nvGrpSpPr>
      <p:grpSpPr>
        <a:xfrm>
          <a:off x="0" y="0"/>
          <a:ext cx="0" cy="0"/>
          <a:chOff x="0" y="0"/>
          <a:chExt cx="0" cy="0"/>
        </a:xfrm>
      </p:grpSpPr>
      <p:sp>
        <p:nvSpPr>
          <p:cNvPr id="1232" name="Google Shape;1232;p6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Where We Are In the RMF for DoD Process </a:t>
            </a:r>
            <a:endParaRPr dirty="0"/>
          </a:p>
        </p:txBody>
      </p:sp>
      <p:sp>
        <p:nvSpPr>
          <p:cNvPr id="1233" name="Google Shape;1233;p64"/>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59</a:t>
            </a:fld>
            <a:endParaRPr sz="1200">
              <a:solidFill>
                <a:schemeClr val="lt1"/>
              </a:solidFill>
              <a:latin typeface="Tahoma"/>
              <a:ea typeface="Tahoma"/>
              <a:cs typeface="Tahoma"/>
              <a:sym typeface="Tahoma"/>
            </a:endParaRPr>
          </a:p>
        </p:txBody>
      </p:sp>
      <p:sp>
        <p:nvSpPr>
          <p:cNvPr id="3" name="Google Shape;1239;p64">
            <a:extLst>
              <a:ext uri="{FF2B5EF4-FFF2-40B4-BE49-F238E27FC236}">
                <a16:creationId xmlns:a16="http://schemas.microsoft.com/office/drawing/2014/main" id="{0302AB04-22A7-4E82-ED1F-D865D782BFCD}"/>
              </a:ext>
            </a:extLst>
          </p:cNvPr>
          <p:cNvSpPr/>
          <p:nvPr/>
        </p:nvSpPr>
        <p:spPr>
          <a:xfrm rot="770375" flipH="1">
            <a:off x="6154181" y="5636253"/>
            <a:ext cx="1706373" cy="835025"/>
          </a:xfrm>
          <a:prstGeom prst="stripedRightArrow">
            <a:avLst>
              <a:gd name="adj1" fmla="val 50000"/>
              <a:gd name="adj2" fmla="val 50000"/>
            </a:avLst>
          </a:prstGeom>
          <a:solidFill>
            <a:srgbClr val="FF0000"/>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dirty="0">
                <a:solidFill>
                  <a:schemeClr val="lt1"/>
                </a:solidFill>
                <a:latin typeface="Tahoma"/>
                <a:ea typeface="Tahoma"/>
                <a:cs typeface="Tahoma"/>
                <a:sym typeface="Tahoma"/>
              </a:rPr>
              <a:t>Authorize</a:t>
            </a:r>
            <a:endParaRPr sz="2000" dirty="0"/>
          </a:p>
        </p:txBody>
      </p:sp>
      <p:pic>
        <p:nvPicPr>
          <p:cNvPr id="5" name="Picture 4" descr="A diagram of a system&#10;&#10;Description automatically generated">
            <a:extLst>
              <a:ext uri="{FF2B5EF4-FFF2-40B4-BE49-F238E27FC236}">
                <a16:creationId xmlns:a16="http://schemas.microsoft.com/office/drawing/2014/main" id="{37160B8F-9775-098B-D35C-ABC2A18E0320}"/>
              </a:ext>
            </a:extLst>
          </p:cNvPr>
          <p:cNvPicPr>
            <a:picLocks noChangeAspect="1"/>
          </p:cNvPicPr>
          <p:nvPr/>
        </p:nvPicPr>
        <p:blipFill>
          <a:blip r:embed="rId3"/>
          <a:stretch>
            <a:fillRect/>
          </a:stretch>
        </p:blipFill>
        <p:spPr>
          <a:xfrm>
            <a:off x="1040898" y="1153574"/>
            <a:ext cx="6959422" cy="4304667"/>
          </a:xfrm>
          <a:prstGeom prst="rect">
            <a:avLst/>
          </a:prstGeom>
        </p:spPr>
      </p:pic>
      <p:pic>
        <p:nvPicPr>
          <p:cNvPr id="7" name="Picture 6" descr="A blue sign with white text&#10;&#10;Description automatically generated">
            <a:extLst>
              <a:ext uri="{FF2B5EF4-FFF2-40B4-BE49-F238E27FC236}">
                <a16:creationId xmlns:a16="http://schemas.microsoft.com/office/drawing/2014/main" id="{E8BB5165-8870-F24F-31AB-AC900247FDE6}"/>
              </a:ext>
            </a:extLst>
          </p:cNvPr>
          <p:cNvPicPr>
            <a:picLocks noChangeAspect="1"/>
          </p:cNvPicPr>
          <p:nvPr/>
        </p:nvPicPr>
        <p:blipFill>
          <a:blip r:embed="rId4"/>
          <a:stretch>
            <a:fillRect/>
          </a:stretch>
        </p:blipFill>
        <p:spPr>
          <a:xfrm>
            <a:off x="947114" y="3032090"/>
            <a:ext cx="5135620" cy="3240332"/>
          </a:xfrm>
          <a:prstGeom prst="rect">
            <a:avLst/>
          </a:prstGeom>
        </p:spPr>
      </p:pic>
      <p:sp>
        <p:nvSpPr>
          <p:cNvPr id="9" name="TextBox 8">
            <a:extLst>
              <a:ext uri="{FF2B5EF4-FFF2-40B4-BE49-F238E27FC236}">
                <a16:creationId xmlns:a16="http://schemas.microsoft.com/office/drawing/2014/main" id="{516A551F-0975-FF50-94C0-AE7283CED17D}"/>
              </a:ext>
            </a:extLst>
          </p:cNvPr>
          <p:cNvSpPr txBox="1"/>
          <p:nvPr/>
        </p:nvSpPr>
        <p:spPr>
          <a:xfrm>
            <a:off x="1293546" y="6496546"/>
            <a:ext cx="4577860" cy="307777"/>
          </a:xfrm>
          <a:prstGeom prst="rect">
            <a:avLst/>
          </a:prstGeom>
          <a:noFill/>
        </p:spPr>
        <p:txBody>
          <a:bodyPr wrap="square">
            <a:spAutoFit/>
          </a:bodyPr>
          <a:lstStyle/>
          <a:p>
            <a:pPr algn="ctr"/>
            <a:r>
              <a:rPr lang="en-US" sz="1400" dirty="0"/>
              <a:t>Source: DoD Knowledge Service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6"/>
          <p:cNvSpPr txBox="1">
            <a:spLocks noGrp="1"/>
          </p:cNvSpPr>
          <p:nvPr>
            <p:ph type="body" idx="1"/>
          </p:nvPr>
        </p:nvSpPr>
        <p:spPr>
          <a:xfrm>
            <a:off x="327025" y="1074420"/>
            <a:ext cx="4290599" cy="512064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dirty="0"/>
              <a:t>Developmental Implementation assessments (“developmental testing” and “evaluation”)</a:t>
            </a:r>
          </a:p>
          <a:p>
            <a:pPr marL="342900" lvl="0" indent="-342900" algn="l" rtl="0">
              <a:spcBef>
                <a:spcPts val="0"/>
              </a:spcBef>
              <a:spcAft>
                <a:spcPts val="0"/>
              </a:spcAft>
              <a:buSzPts val="960"/>
              <a:buChar char="■"/>
            </a:pPr>
            <a:endParaRPr dirty="0"/>
          </a:p>
          <a:p>
            <a:pPr marL="342900" lvl="0" indent="-342900" algn="l" rtl="0">
              <a:spcBef>
                <a:spcPts val="320"/>
              </a:spcBef>
              <a:spcAft>
                <a:spcPts val="0"/>
              </a:spcAft>
              <a:buSzPts val="960"/>
              <a:buChar char="■"/>
            </a:pPr>
            <a:r>
              <a:rPr lang="en-US" dirty="0"/>
              <a:t>Conducting security control assessments early:</a:t>
            </a:r>
            <a:endParaRPr dirty="0"/>
          </a:p>
          <a:p>
            <a:pPr marL="512763" lvl="1" indent="-165099" algn="l" rtl="0">
              <a:spcBef>
                <a:spcPts val="320"/>
              </a:spcBef>
              <a:spcAft>
                <a:spcPts val="0"/>
              </a:spcAft>
              <a:buSzPts val="880"/>
              <a:buChar char="■"/>
            </a:pPr>
            <a:r>
              <a:rPr lang="en-US" dirty="0"/>
              <a:t>Typically, more cost-effective method to correct</a:t>
            </a:r>
            <a:endParaRPr dirty="0"/>
          </a:p>
          <a:p>
            <a:pPr marL="512763" lvl="1" indent="-165099" algn="l" rtl="0">
              <a:spcBef>
                <a:spcPts val="320"/>
              </a:spcBef>
              <a:spcAft>
                <a:spcPts val="0"/>
              </a:spcAft>
              <a:buSzPts val="880"/>
              <a:buChar char="■"/>
            </a:pPr>
            <a:r>
              <a:rPr lang="en-US" dirty="0"/>
              <a:t>Helps identify weaknesses and deficiencies early </a:t>
            </a:r>
            <a:endParaRPr dirty="0"/>
          </a:p>
          <a:p>
            <a:pPr marL="342900" lvl="0" indent="-342900" algn="l" rtl="0">
              <a:spcBef>
                <a:spcPts val="320"/>
              </a:spcBef>
              <a:spcAft>
                <a:spcPts val="0"/>
              </a:spcAft>
              <a:buSzPts val="960"/>
              <a:buChar char="■"/>
            </a:pPr>
            <a:endParaRPr dirty="0"/>
          </a:p>
          <a:p>
            <a:pPr marL="342900" lvl="0" indent="-342900" algn="l" rtl="0">
              <a:spcBef>
                <a:spcPts val="320"/>
              </a:spcBef>
              <a:spcAft>
                <a:spcPts val="0"/>
              </a:spcAft>
              <a:buSzPts val="960"/>
              <a:buChar char="■"/>
            </a:pPr>
            <a:r>
              <a:rPr lang="en-US" dirty="0"/>
              <a:t>Some artifact requirements are unique to acquisition such as Program Protection Plan (PPP), a milestone acquisition document that covers systems security engineering and security activities as the system continues to be defined.</a:t>
            </a:r>
          </a:p>
          <a:p>
            <a:pPr marL="342900" lvl="0" indent="-342900" algn="l" rtl="0">
              <a:spcBef>
                <a:spcPts val="320"/>
              </a:spcBef>
              <a:spcAft>
                <a:spcPts val="0"/>
              </a:spcAft>
              <a:buSzPts val="960"/>
              <a:buChar char="■"/>
            </a:pPr>
            <a:endParaRPr lang="en-US" dirty="0"/>
          </a:p>
          <a:p>
            <a:pPr marL="342900" indent="-342900"/>
            <a:r>
              <a:rPr lang="en-US" dirty="0"/>
              <a:t>See the below link for the Defense Acquisition website.</a:t>
            </a:r>
          </a:p>
          <a:p>
            <a:pPr marL="342900" lvl="0" indent="-281940" algn="l" rtl="0">
              <a:spcBef>
                <a:spcPts val="320"/>
              </a:spcBef>
              <a:spcAft>
                <a:spcPts val="0"/>
              </a:spcAft>
              <a:buSzPts val="960"/>
              <a:buNone/>
            </a:pPr>
            <a:r>
              <a:rPr lang="en-US" dirty="0"/>
              <a:t>		</a:t>
            </a:r>
            <a:r>
              <a:rPr lang="en-US" dirty="0">
                <a:hlinkClick r:id="rId3"/>
              </a:rPr>
              <a:t>https://dau.edu/</a:t>
            </a:r>
            <a:endParaRPr lang="en-US" dirty="0"/>
          </a:p>
          <a:p>
            <a:pPr marL="342900" lvl="0" indent="-281940" algn="l" rtl="0">
              <a:spcBef>
                <a:spcPts val="320"/>
              </a:spcBef>
              <a:spcAft>
                <a:spcPts val="0"/>
              </a:spcAft>
              <a:buSzPts val="960"/>
              <a:buNone/>
            </a:pPr>
            <a:endParaRPr dirty="0"/>
          </a:p>
        </p:txBody>
      </p:sp>
      <p:sp>
        <p:nvSpPr>
          <p:cNvPr id="462" name="Google Shape;462;p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Developmental Implementation</a:t>
            </a:r>
            <a:endParaRPr dirty="0"/>
          </a:p>
        </p:txBody>
      </p:sp>
      <p:grpSp>
        <p:nvGrpSpPr>
          <p:cNvPr id="463" name="Google Shape;463;p6"/>
          <p:cNvGrpSpPr/>
          <p:nvPr/>
        </p:nvGrpSpPr>
        <p:grpSpPr>
          <a:xfrm>
            <a:off x="4191000" y="1681164"/>
            <a:ext cx="4876799" cy="4719637"/>
            <a:chOff x="0" y="0"/>
            <a:chExt cx="4876799" cy="4719637"/>
          </a:xfrm>
        </p:grpSpPr>
        <p:sp>
          <p:nvSpPr>
            <p:cNvPr id="464" name="Google Shape;464;p6"/>
            <p:cNvSpPr/>
            <p:nvPr/>
          </p:nvSpPr>
          <p:spPr>
            <a:xfrm>
              <a:off x="0" y="0"/>
              <a:ext cx="4240695" cy="4719637"/>
            </a:xfrm>
            <a:prstGeom prst="triangle">
              <a:avLst>
                <a:gd name="adj" fmla="val 50000"/>
              </a:avLst>
            </a:prstGeom>
            <a:solidFill>
              <a:srgbClr val="8C3735"/>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6"/>
            <p:cNvSpPr/>
            <p:nvPr/>
          </p:nvSpPr>
          <p:spPr>
            <a:xfrm>
              <a:off x="2120347" y="472424"/>
              <a:ext cx="2756452" cy="479338"/>
            </a:xfrm>
            <a:prstGeom prst="roundRect">
              <a:avLst>
                <a:gd name="adj" fmla="val 16667"/>
              </a:avLst>
            </a:prstGeom>
            <a:solidFill>
              <a:schemeClr val="lt1">
                <a:alpha val="89803"/>
              </a:schemeClr>
            </a:solidFill>
            <a:ln w="9525" cap="flat" cmpd="sng">
              <a:solidFill>
                <a:srgbClr val="8C3735"/>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6"/>
            <p:cNvSpPr txBox="1"/>
            <p:nvPr/>
          </p:nvSpPr>
          <p:spPr>
            <a:xfrm>
              <a:off x="2143746" y="495823"/>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dirty="0">
                  <a:solidFill>
                    <a:schemeClr val="dk1"/>
                  </a:solidFill>
                  <a:latin typeface="Tahoma"/>
                  <a:ea typeface="Tahoma"/>
                  <a:cs typeface="Tahoma"/>
                  <a:sym typeface="Tahoma"/>
                </a:rPr>
                <a:t>Security Engineering Guidance</a:t>
              </a:r>
              <a:endParaRPr dirty="0"/>
            </a:p>
          </p:txBody>
        </p:sp>
        <p:sp>
          <p:nvSpPr>
            <p:cNvPr id="467" name="Google Shape;467;p6"/>
            <p:cNvSpPr/>
            <p:nvPr/>
          </p:nvSpPr>
          <p:spPr>
            <a:xfrm>
              <a:off x="2120347" y="1011680"/>
              <a:ext cx="2756452" cy="479338"/>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6"/>
            <p:cNvSpPr txBox="1"/>
            <p:nvPr/>
          </p:nvSpPr>
          <p:spPr>
            <a:xfrm>
              <a:off x="2143746" y="1035079"/>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Tabletop Review</a:t>
              </a:r>
              <a:endParaRPr/>
            </a:p>
          </p:txBody>
        </p:sp>
        <p:sp>
          <p:nvSpPr>
            <p:cNvPr id="469" name="Google Shape;469;p6"/>
            <p:cNvSpPr/>
            <p:nvPr/>
          </p:nvSpPr>
          <p:spPr>
            <a:xfrm>
              <a:off x="2120347" y="1550935"/>
              <a:ext cx="2756452" cy="479338"/>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6"/>
            <p:cNvSpPr txBox="1"/>
            <p:nvPr/>
          </p:nvSpPr>
          <p:spPr>
            <a:xfrm>
              <a:off x="2143746" y="1574334"/>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1" i="0" u="none" strike="noStrike" cap="none">
                  <a:solidFill>
                    <a:schemeClr val="dk1"/>
                  </a:solidFill>
                  <a:latin typeface="Tahoma"/>
                  <a:ea typeface="Tahoma"/>
                  <a:cs typeface="Tahoma"/>
                  <a:sym typeface="Tahoma"/>
                </a:rPr>
                <a:t>Developmental Implementation</a:t>
              </a:r>
              <a:endParaRPr/>
            </a:p>
          </p:txBody>
        </p:sp>
        <p:sp>
          <p:nvSpPr>
            <p:cNvPr id="471" name="Google Shape;471;p6"/>
            <p:cNvSpPr/>
            <p:nvPr/>
          </p:nvSpPr>
          <p:spPr>
            <a:xfrm>
              <a:off x="2120347" y="2090190"/>
              <a:ext cx="2756452" cy="479338"/>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6"/>
            <p:cNvSpPr txBox="1"/>
            <p:nvPr/>
          </p:nvSpPr>
          <p:spPr>
            <a:xfrm>
              <a:off x="2143746" y="2113589"/>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Security Engineering Plan Risk Management Considerations</a:t>
              </a:r>
              <a:endParaRPr/>
            </a:p>
          </p:txBody>
        </p:sp>
        <p:sp>
          <p:nvSpPr>
            <p:cNvPr id="473" name="Google Shape;473;p6"/>
            <p:cNvSpPr/>
            <p:nvPr/>
          </p:nvSpPr>
          <p:spPr>
            <a:xfrm>
              <a:off x="2120347" y="2629446"/>
              <a:ext cx="2756452" cy="479338"/>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6"/>
            <p:cNvSpPr txBox="1"/>
            <p:nvPr/>
          </p:nvSpPr>
          <p:spPr>
            <a:xfrm>
              <a:off x="2143746" y="2652845"/>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Writing Implementation Statements</a:t>
              </a:r>
              <a:endParaRPr/>
            </a:p>
          </p:txBody>
        </p:sp>
        <p:sp>
          <p:nvSpPr>
            <p:cNvPr id="475" name="Google Shape;475;p6"/>
            <p:cNvSpPr/>
            <p:nvPr/>
          </p:nvSpPr>
          <p:spPr>
            <a:xfrm>
              <a:off x="2120347" y="3729037"/>
              <a:ext cx="2756452" cy="479338"/>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6"/>
            <p:cNvSpPr txBox="1"/>
            <p:nvPr/>
          </p:nvSpPr>
          <p:spPr>
            <a:xfrm>
              <a:off x="2143746" y="3752436"/>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Conducting a Self-Assessment</a:t>
              </a:r>
              <a:endParaRPr/>
            </a:p>
          </p:txBody>
        </p:sp>
        <p:sp>
          <p:nvSpPr>
            <p:cNvPr id="477" name="Google Shape;477;p6"/>
            <p:cNvSpPr/>
            <p:nvPr/>
          </p:nvSpPr>
          <p:spPr>
            <a:xfrm>
              <a:off x="2120347" y="3195635"/>
              <a:ext cx="2756452" cy="479338"/>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6"/>
            <p:cNvSpPr txBox="1"/>
            <p:nvPr/>
          </p:nvSpPr>
          <p:spPr>
            <a:xfrm>
              <a:off x="2143746" y="3219034"/>
              <a:ext cx="2709654" cy="4325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Documenting the Implementation Plan</a:t>
              </a:r>
              <a:endParaRPr/>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Content Placeholder 2">
            <a:extLst>
              <a:ext uri="{FF2B5EF4-FFF2-40B4-BE49-F238E27FC236}">
                <a16:creationId xmlns:a16="http://schemas.microsoft.com/office/drawing/2014/main" id="{AF0D8939-8D32-4331-A8EA-EFDF5D71893F}"/>
              </a:ext>
            </a:extLst>
          </p:cNvPr>
          <p:cNvSpPr>
            <a:spLocks noGrp="1"/>
          </p:cNvSpPr>
          <p:nvPr>
            <p:ph idx="1"/>
            <p:custDataLst>
              <p:tags r:id="rId2"/>
            </p:custDataLst>
          </p:nvPr>
        </p:nvSpPr>
        <p:spPr>
          <a:xfrm>
            <a:off x="457200" y="1371600"/>
            <a:ext cx="8201025" cy="5105400"/>
          </a:xfrm>
        </p:spPr>
        <p:txBody>
          <a:bodyPr/>
          <a:lstStyle/>
          <a:p>
            <a:r>
              <a:rPr lang="en-US" altLang="en-US" dirty="0"/>
              <a:t>Vulnerabilities reporting:</a:t>
            </a:r>
          </a:p>
          <a:p>
            <a:pPr lvl="1"/>
            <a:r>
              <a:rPr lang="en-US" altLang="en-US" dirty="0"/>
              <a:t>Contains vulnerabilities identified during security control assessment</a:t>
            </a:r>
          </a:p>
          <a:p>
            <a:pPr lvl="1"/>
            <a:r>
              <a:rPr lang="en-US" altLang="en-US" dirty="0"/>
              <a:t>Addresses inherited vulnerabilities </a:t>
            </a:r>
          </a:p>
          <a:p>
            <a:pPr lvl="1"/>
            <a:r>
              <a:rPr lang="en-US" altLang="en-US" dirty="0"/>
              <a:t>Once posted, vulnerabilities are updated, but not removed   </a:t>
            </a:r>
          </a:p>
          <a:p>
            <a:pPr lvl="1"/>
            <a:r>
              <a:rPr lang="en-US" altLang="en-US" dirty="0"/>
              <a:t>Identifies tasks to remediate/mitigate vulnerabilities  </a:t>
            </a:r>
          </a:p>
          <a:p>
            <a:pPr lvl="1"/>
            <a:r>
              <a:rPr lang="en-US" altLang="en-US" dirty="0"/>
              <a:t>Kept active to address vulnerabilities throughout a system’s life cycle  </a:t>
            </a:r>
          </a:p>
          <a:p>
            <a:r>
              <a:rPr lang="en-US" altLang="en-US" dirty="0"/>
              <a:t>Planning:</a:t>
            </a:r>
          </a:p>
          <a:p>
            <a:pPr lvl="1"/>
            <a:r>
              <a:rPr lang="en-US" altLang="en-US" dirty="0"/>
              <a:t>Specifies resources required </a:t>
            </a:r>
          </a:p>
          <a:p>
            <a:pPr lvl="1"/>
            <a:r>
              <a:rPr lang="en-US" altLang="en-US" dirty="0"/>
              <a:t>Includes schedule and milestones</a:t>
            </a:r>
          </a:p>
          <a:p>
            <a:pPr lvl="1"/>
            <a:r>
              <a:rPr lang="en-US" altLang="en-US" dirty="0"/>
              <a:t>Must be tracked and reviewed </a:t>
            </a:r>
          </a:p>
          <a:p>
            <a:pPr lvl="1"/>
            <a:r>
              <a:rPr lang="en-US" altLang="en-US" dirty="0"/>
              <a:t>Responsibility of System Owner/PM</a:t>
            </a:r>
          </a:p>
        </p:txBody>
      </p:sp>
      <p:sp>
        <p:nvSpPr>
          <p:cNvPr id="151555" name="Title 1">
            <a:extLst>
              <a:ext uri="{FF2B5EF4-FFF2-40B4-BE49-F238E27FC236}">
                <a16:creationId xmlns:a16="http://schemas.microsoft.com/office/drawing/2014/main" id="{B17B23AF-1927-40DA-BFDF-46F2F1063880}"/>
              </a:ext>
            </a:extLst>
          </p:cNvPr>
          <p:cNvSpPr>
            <a:spLocks noGrp="1"/>
          </p:cNvSpPr>
          <p:nvPr>
            <p:ph type="title"/>
            <p:custDataLst>
              <p:tags r:id="rId3"/>
            </p:custDataLst>
          </p:nvPr>
        </p:nvSpPr>
        <p:spPr>
          <a:xfrm>
            <a:off x="1219200" y="0"/>
            <a:ext cx="7597775" cy="922338"/>
          </a:xfrm>
        </p:spPr>
        <p:txBody>
          <a:bodyPr/>
          <a:lstStyle/>
          <a:p>
            <a:r>
              <a:rPr lang="en-US" altLang="en-US" dirty="0"/>
              <a:t>POA&amp;M</a:t>
            </a: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251"/>
        <p:cNvGrpSpPr/>
        <p:nvPr/>
      </p:nvGrpSpPr>
      <p:grpSpPr>
        <a:xfrm>
          <a:off x="0" y="0"/>
          <a:ext cx="0" cy="0"/>
          <a:chOff x="0" y="0"/>
          <a:chExt cx="0" cy="0"/>
        </a:xfrm>
      </p:grpSpPr>
      <p:sp>
        <p:nvSpPr>
          <p:cNvPr id="1252" name="Google Shape;1252;p66"/>
          <p:cNvSpPr txBox="1">
            <a:spLocks noGrp="1"/>
          </p:cNvSpPr>
          <p:nvPr>
            <p:ph type="body" idx="1"/>
          </p:nvPr>
        </p:nvSpPr>
        <p:spPr>
          <a:xfrm>
            <a:off x="457200" y="1188720"/>
            <a:ext cx="8201025" cy="528828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Prior to decision - AO collaborates with SISO to assess information, e.g.</a:t>
            </a:r>
            <a:endParaRPr dirty="0"/>
          </a:p>
          <a:p>
            <a:pPr marL="742950" lvl="1" indent="-285750" algn="l" rtl="0">
              <a:spcBef>
                <a:spcPts val="400"/>
              </a:spcBef>
              <a:spcAft>
                <a:spcPts val="0"/>
              </a:spcAft>
              <a:buSzPts val="1100"/>
              <a:buChar char="■"/>
            </a:pPr>
            <a:r>
              <a:rPr lang="en-US" dirty="0"/>
              <a:t>How organization assesses risk:</a:t>
            </a:r>
            <a:endParaRPr dirty="0"/>
          </a:p>
          <a:p>
            <a:pPr marL="1143000" lvl="2" indent="-228600" algn="l" rtl="0">
              <a:spcBef>
                <a:spcPts val="400"/>
              </a:spcBef>
              <a:spcAft>
                <a:spcPts val="0"/>
              </a:spcAft>
              <a:buSzPts val="1000"/>
              <a:buChar char="■"/>
            </a:pPr>
            <a:r>
              <a:rPr lang="en-US" dirty="0"/>
              <a:t>for known aggregated risks </a:t>
            </a:r>
            <a:endParaRPr dirty="0"/>
          </a:p>
          <a:p>
            <a:pPr marL="1143000" lvl="2" indent="-228600" algn="l" rtl="0">
              <a:spcBef>
                <a:spcPts val="400"/>
              </a:spcBef>
              <a:spcAft>
                <a:spcPts val="0"/>
              </a:spcAft>
              <a:buSzPts val="1000"/>
              <a:buChar char="■"/>
            </a:pPr>
            <a:r>
              <a:rPr lang="en-US" dirty="0"/>
              <a:t>methodologies, techniques, procedures, tools</a:t>
            </a:r>
            <a:endParaRPr dirty="0"/>
          </a:p>
          <a:p>
            <a:pPr marL="1143000" lvl="2" indent="-228600" algn="l" rtl="0">
              <a:spcBef>
                <a:spcPts val="400"/>
              </a:spcBef>
              <a:spcAft>
                <a:spcPts val="0"/>
              </a:spcAft>
              <a:buSzPts val="1000"/>
              <a:buChar char="■"/>
            </a:pPr>
            <a:r>
              <a:rPr lang="en-US" dirty="0"/>
              <a:t>organizational risk mitigation approach/tolerance</a:t>
            </a:r>
            <a:endParaRPr dirty="0"/>
          </a:p>
          <a:p>
            <a:pPr marL="742950" lvl="1" indent="-285750" algn="l" rtl="0">
              <a:spcBef>
                <a:spcPts val="400"/>
              </a:spcBef>
              <a:spcAft>
                <a:spcPts val="0"/>
              </a:spcAft>
              <a:buSzPts val="1100"/>
              <a:buChar char="■"/>
            </a:pPr>
            <a:r>
              <a:rPr lang="en-US" dirty="0"/>
              <a:t>Mission and operational security requirements</a:t>
            </a:r>
            <a:endParaRPr dirty="0"/>
          </a:p>
          <a:p>
            <a:pPr marL="742950" lvl="1" indent="-285750" algn="l" rtl="0">
              <a:spcBef>
                <a:spcPts val="400"/>
              </a:spcBef>
              <a:spcAft>
                <a:spcPts val="0"/>
              </a:spcAft>
              <a:buSzPts val="1100"/>
              <a:buChar char="■"/>
            </a:pPr>
            <a:r>
              <a:rPr lang="en-US" dirty="0"/>
              <a:t>Contents of security authorization package </a:t>
            </a:r>
            <a:endParaRPr dirty="0"/>
          </a:p>
          <a:p>
            <a:pPr marL="742950" lvl="1" indent="-285750" algn="l" rtl="0">
              <a:spcBef>
                <a:spcPts val="400"/>
              </a:spcBef>
              <a:spcAft>
                <a:spcPts val="0"/>
              </a:spcAft>
              <a:buSzPts val="1100"/>
              <a:buChar char="■"/>
            </a:pPr>
            <a:r>
              <a:rPr lang="en-US" dirty="0"/>
              <a:t>Dependencies among information systems</a:t>
            </a:r>
          </a:p>
          <a:p>
            <a:pPr marL="742950" lvl="1" indent="-285750" algn="l" rtl="0">
              <a:spcBef>
                <a:spcPts val="400"/>
              </a:spcBef>
              <a:spcAft>
                <a:spcPts val="0"/>
              </a:spcAft>
              <a:buSzPts val="1100"/>
              <a:buChar char="■"/>
            </a:pPr>
            <a:endParaRPr lang="en-US" dirty="0"/>
          </a:p>
          <a:p>
            <a:pPr marL="285750" indent="-285750">
              <a:spcBef>
                <a:spcPts val="400"/>
              </a:spcBef>
              <a:buSzPts val="1100"/>
            </a:pPr>
            <a:r>
              <a:rPr lang="en-US" dirty="0"/>
              <a:t>AO cannot delegate explicit acceptance of risk </a:t>
            </a:r>
          </a:p>
          <a:p>
            <a:pPr marL="457200" lvl="1" indent="0" algn="l" rtl="0">
              <a:spcBef>
                <a:spcPts val="400"/>
              </a:spcBef>
              <a:spcAft>
                <a:spcPts val="0"/>
              </a:spcAft>
              <a:buSzPts val="1100"/>
              <a:buNone/>
            </a:pPr>
            <a:endParaRPr dirty="0"/>
          </a:p>
          <a:p>
            <a:pPr marL="1143000" lvl="2" indent="-165100" algn="l" rtl="0">
              <a:spcBef>
                <a:spcPts val="400"/>
              </a:spcBef>
              <a:spcAft>
                <a:spcPts val="0"/>
              </a:spcAft>
              <a:buSzPts val="1000"/>
              <a:buNone/>
            </a:pPr>
            <a:endParaRPr dirty="0"/>
          </a:p>
          <a:p>
            <a:pPr marL="742950" lvl="1" indent="-215900" algn="l" rtl="0">
              <a:spcBef>
                <a:spcPts val="400"/>
              </a:spcBef>
              <a:spcAft>
                <a:spcPts val="0"/>
              </a:spcAft>
              <a:buSzPts val="1100"/>
              <a:buNone/>
            </a:pPr>
            <a:endParaRPr dirty="0"/>
          </a:p>
        </p:txBody>
      </p:sp>
      <p:sp>
        <p:nvSpPr>
          <p:cNvPr id="1253" name="Google Shape;1253;p6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Authorize Considerations </a:t>
            </a:r>
            <a:endParaRP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258"/>
        <p:cNvGrpSpPr/>
        <p:nvPr/>
      </p:nvGrpSpPr>
      <p:grpSpPr>
        <a:xfrm>
          <a:off x="0" y="0"/>
          <a:ext cx="0" cy="0"/>
          <a:chOff x="0" y="0"/>
          <a:chExt cx="0" cy="0"/>
        </a:xfrm>
      </p:grpSpPr>
      <p:grpSp>
        <p:nvGrpSpPr>
          <p:cNvPr id="1259" name="Google Shape;1259;p67"/>
          <p:cNvGrpSpPr/>
          <p:nvPr/>
        </p:nvGrpSpPr>
        <p:grpSpPr>
          <a:xfrm>
            <a:off x="3733800" y="1261979"/>
            <a:ext cx="4837113" cy="5019841"/>
            <a:chOff x="0" y="42779"/>
            <a:chExt cx="4837113" cy="5019841"/>
          </a:xfrm>
        </p:grpSpPr>
        <p:sp>
          <p:nvSpPr>
            <p:cNvPr id="1260" name="Google Shape;1260;p67"/>
            <p:cNvSpPr/>
            <p:nvPr/>
          </p:nvSpPr>
          <p:spPr>
            <a:xfrm>
              <a:off x="0" y="352739"/>
              <a:ext cx="4837113" cy="859950"/>
            </a:xfrm>
            <a:prstGeom prst="rect">
              <a:avLst/>
            </a:prstGeom>
            <a:solidFill>
              <a:schemeClr val="lt1">
                <a:alpha val="89803"/>
              </a:schemeClr>
            </a:solidFill>
            <a:ln w="9525" cap="flat" cmpd="sng">
              <a:solidFill>
                <a:srgbClr val="BF504D"/>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67"/>
            <p:cNvSpPr txBox="1"/>
            <p:nvPr/>
          </p:nvSpPr>
          <p:spPr>
            <a:xfrm>
              <a:off x="0" y="352739"/>
              <a:ext cx="4837113" cy="859950"/>
            </a:xfrm>
            <a:prstGeom prst="rect">
              <a:avLst/>
            </a:prstGeom>
            <a:noFill/>
            <a:ln>
              <a:noFill/>
            </a:ln>
          </p:spPr>
          <p:txBody>
            <a:bodyPr spcFirstLastPara="1" wrap="square" lIns="375400" tIns="437375" rIns="375400" bIns="142225" anchor="t" anchorCtr="0">
              <a:noAutofit/>
            </a:bodyPr>
            <a:lstStyle/>
            <a:p>
              <a:pPr marL="228600" marR="0" lvl="1" indent="-228600" algn="l" rtl="0">
                <a:lnSpc>
                  <a:spcPct val="90000"/>
                </a:lnSpc>
                <a:spcBef>
                  <a:spcPts val="0"/>
                </a:spcBef>
                <a:spcAft>
                  <a:spcPts val="0"/>
                </a:spcAft>
                <a:buClr>
                  <a:schemeClr val="dk1"/>
                </a:buClr>
                <a:buSzPts val="2000"/>
                <a:buFont typeface="Tahoma"/>
                <a:buChar char="•"/>
              </a:pPr>
              <a:r>
                <a:rPr lang="en-US" sz="2000" b="0" i="0" u="none" strike="noStrike" cap="none">
                  <a:solidFill>
                    <a:schemeClr val="dk1"/>
                  </a:solidFill>
                  <a:latin typeface="Tahoma"/>
                  <a:ea typeface="Tahoma"/>
                  <a:cs typeface="Tahoma"/>
                  <a:sym typeface="Tahoma"/>
                </a:rPr>
                <a:t>No change</a:t>
              </a:r>
              <a:endParaRPr/>
            </a:p>
          </p:txBody>
        </p:sp>
        <p:sp>
          <p:nvSpPr>
            <p:cNvPr id="1262" name="Google Shape;1262;p67"/>
            <p:cNvSpPr/>
            <p:nvPr/>
          </p:nvSpPr>
          <p:spPr>
            <a:xfrm>
              <a:off x="241855" y="42779"/>
              <a:ext cx="1185837" cy="619920"/>
            </a:xfrm>
            <a:prstGeom prst="roundRect">
              <a:avLst>
                <a:gd name="adj" fmla="val 16667"/>
              </a:avLst>
            </a:prstGeom>
            <a:solidFill>
              <a:srgbClr val="BF504D"/>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67"/>
            <p:cNvSpPr txBox="1"/>
            <p:nvPr/>
          </p:nvSpPr>
          <p:spPr>
            <a:xfrm>
              <a:off x="272117" y="73041"/>
              <a:ext cx="1125313" cy="559396"/>
            </a:xfrm>
            <a:prstGeom prst="rect">
              <a:avLst/>
            </a:prstGeom>
            <a:noFill/>
            <a:ln>
              <a:noFill/>
            </a:ln>
          </p:spPr>
          <p:txBody>
            <a:bodyPr spcFirstLastPara="1" wrap="square" lIns="127975" tIns="0" rIns="127975" bIns="0" anchor="ctr" anchorCtr="0">
              <a:noAutofit/>
            </a:bodyPr>
            <a:lstStyle/>
            <a:p>
              <a:pPr marL="0" marR="0" lvl="0" indent="0" algn="l" rtl="0">
                <a:lnSpc>
                  <a:spcPct val="90000"/>
                </a:lnSpc>
                <a:spcBef>
                  <a:spcPts val="0"/>
                </a:spcBef>
                <a:spcAft>
                  <a:spcPts val="0"/>
                </a:spcAft>
                <a:buClr>
                  <a:schemeClr val="lt1"/>
                </a:buClr>
                <a:buSzPts val="2000"/>
                <a:buFont typeface="Tahoma"/>
                <a:buNone/>
              </a:pPr>
              <a:r>
                <a:rPr lang="en-US" sz="2000">
                  <a:solidFill>
                    <a:schemeClr val="lt1"/>
                  </a:solidFill>
                  <a:latin typeface="Tahoma"/>
                  <a:ea typeface="Tahoma"/>
                  <a:cs typeface="Tahoma"/>
                  <a:sym typeface="Tahoma"/>
                </a:rPr>
                <a:t>ATO</a:t>
              </a:r>
              <a:endParaRPr/>
            </a:p>
          </p:txBody>
        </p:sp>
        <p:sp>
          <p:nvSpPr>
            <p:cNvPr id="1264" name="Google Shape;1264;p67"/>
            <p:cNvSpPr/>
            <p:nvPr/>
          </p:nvSpPr>
          <p:spPr>
            <a:xfrm>
              <a:off x="0" y="1636049"/>
              <a:ext cx="4837113" cy="859950"/>
            </a:xfrm>
            <a:prstGeom prst="rect">
              <a:avLst/>
            </a:prstGeom>
            <a:solidFill>
              <a:schemeClr val="lt1">
                <a:alpha val="89803"/>
              </a:schemeClr>
            </a:solidFill>
            <a:ln w="9525" cap="flat" cmpd="sng">
              <a:solidFill>
                <a:schemeClr val="accent3"/>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67"/>
            <p:cNvSpPr txBox="1"/>
            <p:nvPr/>
          </p:nvSpPr>
          <p:spPr>
            <a:xfrm>
              <a:off x="0" y="1636049"/>
              <a:ext cx="4837113" cy="859950"/>
            </a:xfrm>
            <a:prstGeom prst="rect">
              <a:avLst/>
            </a:prstGeom>
            <a:noFill/>
            <a:ln>
              <a:noFill/>
            </a:ln>
          </p:spPr>
          <p:txBody>
            <a:bodyPr spcFirstLastPara="1" wrap="square" lIns="375400" tIns="437375" rIns="375400" bIns="142225" anchor="t" anchorCtr="0">
              <a:noAutofit/>
            </a:bodyPr>
            <a:lstStyle/>
            <a:p>
              <a:pPr marL="228600" marR="0" lvl="1" indent="-228600" algn="l" rtl="0">
                <a:lnSpc>
                  <a:spcPct val="90000"/>
                </a:lnSpc>
                <a:spcBef>
                  <a:spcPts val="0"/>
                </a:spcBef>
                <a:spcAft>
                  <a:spcPts val="0"/>
                </a:spcAft>
                <a:buClr>
                  <a:schemeClr val="dk1"/>
                </a:buClr>
                <a:buSzPts val="2000"/>
                <a:buFont typeface="Tahoma"/>
                <a:buChar char="•"/>
              </a:pPr>
              <a:r>
                <a:rPr lang="en-US" sz="2000" b="0" i="0" u="none" strike="noStrike" cap="none">
                  <a:solidFill>
                    <a:schemeClr val="dk1"/>
                  </a:solidFill>
                  <a:latin typeface="Tahoma"/>
                  <a:ea typeface="Tahoma"/>
                  <a:cs typeface="Tahoma"/>
                  <a:sym typeface="Tahoma"/>
                </a:rPr>
                <a:t>Replaced “IATO”</a:t>
              </a:r>
              <a:endParaRPr/>
            </a:p>
          </p:txBody>
        </p:sp>
        <p:sp>
          <p:nvSpPr>
            <p:cNvPr id="1266" name="Google Shape;1266;p67"/>
            <p:cNvSpPr/>
            <p:nvPr/>
          </p:nvSpPr>
          <p:spPr>
            <a:xfrm>
              <a:off x="241855" y="1326089"/>
              <a:ext cx="3624284" cy="619920"/>
            </a:xfrm>
            <a:prstGeom prst="roundRect">
              <a:avLst>
                <a:gd name="adj" fmla="val 16667"/>
              </a:avLst>
            </a:prstGeom>
            <a:solidFill>
              <a:schemeClr val="accent3"/>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67"/>
            <p:cNvSpPr txBox="1"/>
            <p:nvPr/>
          </p:nvSpPr>
          <p:spPr>
            <a:xfrm>
              <a:off x="272117" y="1356351"/>
              <a:ext cx="3563760" cy="559396"/>
            </a:xfrm>
            <a:prstGeom prst="rect">
              <a:avLst/>
            </a:prstGeom>
            <a:noFill/>
            <a:ln>
              <a:noFill/>
            </a:ln>
          </p:spPr>
          <p:txBody>
            <a:bodyPr spcFirstLastPara="1" wrap="square" lIns="127975" tIns="0" rIns="127975" bIns="0" anchor="ctr" anchorCtr="0">
              <a:noAutofit/>
            </a:bodyPr>
            <a:lstStyle/>
            <a:p>
              <a:pPr marL="0" marR="0" lvl="0" indent="0" algn="l" rtl="0">
                <a:lnSpc>
                  <a:spcPct val="90000"/>
                </a:lnSpc>
                <a:spcBef>
                  <a:spcPts val="0"/>
                </a:spcBef>
                <a:spcAft>
                  <a:spcPts val="0"/>
                </a:spcAft>
                <a:buClr>
                  <a:schemeClr val="lt1"/>
                </a:buClr>
                <a:buSzPts val="2000"/>
                <a:buFont typeface="Tahoma"/>
                <a:buNone/>
              </a:pPr>
              <a:r>
                <a:rPr lang="en-US" sz="2000">
                  <a:solidFill>
                    <a:schemeClr val="lt1"/>
                  </a:solidFill>
                  <a:latin typeface="Tahoma"/>
                  <a:ea typeface="Tahoma"/>
                  <a:cs typeface="Tahoma"/>
                  <a:sym typeface="Tahoma"/>
                </a:rPr>
                <a:t>ATO with Conditions</a:t>
              </a:r>
              <a:endParaRPr/>
            </a:p>
          </p:txBody>
        </p:sp>
        <p:sp>
          <p:nvSpPr>
            <p:cNvPr id="1268" name="Google Shape;1268;p67"/>
            <p:cNvSpPr/>
            <p:nvPr/>
          </p:nvSpPr>
          <p:spPr>
            <a:xfrm>
              <a:off x="0" y="2919360"/>
              <a:ext cx="4837113" cy="859950"/>
            </a:xfrm>
            <a:prstGeom prst="rect">
              <a:avLst/>
            </a:prstGeom>
            <a:solidFill>
              <a:schemeClr val="lt1">
                <a:alpha val="89803"/>
              </a:schemeClr>
            </a:solidFill>
            <a:ln w="9525" cap="flat" cmpd="sng">
              <a:solidFill>
                <a:schemeClr val="accent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67"/>
            <p:cNvSpPr txBox="1"/>
            <p:nvPr/>
          </p:nvSpPr>
          <p:spPr>
            <a:xfrm>
              <a:off x="0" y="2919360"/>
              <a:ext cx="4837113" cy="859950"/>
            </a:xfrm>
            <a:prstGeom prst="rect">
              <a:avLst/>
            </a:prstGeom>
            <a:noFill/>
            <a:ln>
              <a:noFill/>
            </a:ln>
          </p:spPr>
          <p:txBody>
            <a:bodyPr spcFirstLastPara="1" wrap="square" lIns="375400" tIns="437375" rIns="375400" bIns="142225" anchor="t" anchorCtr="0">
              <a:noAutofit/>
            </a:bodyPr>
            <a:lstStyle/>
            <a:p>
              <a:pPr marL="228600" marR="0" lvl="1" indent="-228600" algn="l" rtl="0">
                <a:lnSpc>
                  <a:spcPct val="90000"/>
                </a:lnSpc>
                <a:spcBef>
                  <a:spcPts val="0"/>
                </a:spcBef>
                <a:spcAft>
                  <a:spcPts val="0"/>
                </a:spcAft>
                <a:buClr>
                  <a:schemeClr val="dk1"/>
                </a:buClr>
                <a:buSzPts val="2000"/>
                <a:buFont typeface="Tahoma"/>
                <a:buChar char="•"/>
              </a:pPr>
              <a:r>
                <a:rPr lang="en-US" sz="2000" b="0" i="0" u="none" strike="noStrike" cap="none">
                  <a:solidFill>
                    <a:schemeClr val="dk1"/>
                  </a:solidFill>
                  <a:latin typeface="Tahoma"/>
                  <a:ea typeface="Tahoma"/>
                  <a:cs typeface="Tahoma"/>
                  <a:sym typeface="Tahoma"/>
                </a:rPr>
                <a:t>No change</a:t>
              </a:r>
              <a:endParaRPr/>
            </a:p>
          </p:txBody>
        </p:sp>
        <p:sp>
          <p:nvSpPr>
            <p:cNvPr id="1270" name="Google Shape;1270;p67"/>
            <p:cNvSpPr/>
            <p:nvPr/>
          </p:nvSpPr>
          <p:spPr>
            <a:xfrm>
              <a:off x="241855" y="2609400"/>
              <a:ext cx="1185837" cy="619920"/>
            </a:xfrm>
            <a:prstGeom prst="roundRect">
              <a:avLst>
                <a:gd name="adj" fmla="val 16667"/>
              </a:avLst>
            </a:prstGeom>
            <a:solidFill>
              <a:schemeClr val="accent4"/>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67"/>
            <p:cNvSpPr txBox="1"/>
            <p:nvPr/>
          </p:nvSpPr>
          <p:spPr>
            <a:xfrm>
              <a:off x="272117" y="2639662"/>
              <a:ext cx="1125313" cy="559396"/>
            </a:xfrm>
            <a:prstGeom prst="rect">
              <a:avLst/>
            </a:prstGeom>
            <a:noFill/>
            <a:ln>
              <a:noFill/>
            </a:ln>
          </p:spPr>
          <p:txBody>
            <a:bodyPr spcFirstLastPara="1" wrap="square" lIns="127975" tIns="0" rIns="127975" bIns="0" anchor="ctr" anchorCtr="0">
              <a:noAutofit/>
            </a:bodyPr>
            <a:lstStyle/>
            <a:p>
              <a:pPr marL="0" marR="0" lvl="0" indent="0" algn="l" rtl="0">
                <a:lnSpc>
                  <a:spcPct val="90000"/>
                </a:lnSpc>
                <a:spcBef>
                  <a:spcPts val="0"/>
                </a:spcBef>
                <a:spcAft>
                  <a:spcPts val="0"/>
                </a:spcAft>
                <a:buClr>
                  <a:schemeClr val="lt1"/>
                </a:buClr>
                <a:buSzPts val="2000"/>
                <a:buFont typeface="Tahoma"/>
                <a:buNone/>
              </a:pPr>
              <a:r>
                <a:rPr lang="en-US" sz="2000">
                  <a:solidFill>
                    <a:schemeClr val="lt1"/>
                  </a:solidFill>
                  <a:latin typeface="Tahoma"/>
                  <a:ea typeface="Tahoma"/>
                  <a:cs typeface="Tahoma"/>
                  <a:sym typeface="Tahoma"/>
                </a:rPr>
                <a:t>IATT</a:t>
              </a:r>
              <a:endParaRPr/>
            </a:p>
          </p:txBody>
        </p:sp>
        <p:sp>
          <p:nvSpPr>
            <p:cNvPr id="1272" name="Google Shape;1272;p67"/>
            <p:cNvSpPr/>
            <p:nvPr/>
          </p:nvSpPr>
          <p:spPr>
            <a:xfrm>
              <a:off x="0" y="4202670"/>
              <a:ext cx="4837113" cy="859950"/>
            </a:xfrm>
            <a:prstGeom prst="rect">
              <a:avLst/>
            </a:prstGeom>
            <a:solidFill>
              <a:schemeClr val="lt1">
                <a:alpha val="89803"/>
              </a:schemeClr>
            </a:solidFill>
            <a:ln w="9525" cap="flat" cmpd="sng">
              <a:solidFill>
                <a:srgbClr val="49ACC5"/>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67"/>
            <p:cNvSpPr txBox="1"/>
            <p:nvPr/>
          </p:nvSpPr>
          <p:spPr>
            <a:xfrm>
              <a:off x="0" y="4202670"/>
              <a:ext cx="4837113" cy="859950"/>
            </a:xfrm>
            <a:prstGeom prst="rect">
              <a:avLst/>
            </a:prstGeom>
            <a:noFill/>
            <a:ln>
              <a:noFill/>
            </a:ln>
          </p:spPr>
          <p:txBody>
            <a:bodyPr spcFirstLastPara="1" wrap="square" lIns="375400" tIns="437375" rIns="375400" bIns="142225" anchor="t" anchorCtr="0">
              <a:noAutofit/>
            </a:bodyPr>
            <a:lstStyle/>
            <a:p>
              <a:pPr marL="228600" marR="0" lvl="1" indent="-228600" algn="l" rtl="0">
                <a:lnSpc>
                  <a:spcPct val="90000"/>
                </a:lnSpc>
                <a:spcBef>
                  <a:spcPts val="0"/>
                </a:spcBef>
                <a:spcAft>
                  <a:spcPts val="0"/>
                </a:spcAft>
                <a:buClr>
                  <a:schemeClr val="dk1"/>
                </a:buClr>
                <a:buSzPts val="2000"/>
                <a:buFont typeface="Tahoma"/>
                <a:buChar char="•"/>
              </a:pPr>
              <a:r>
                <a:rPr lang="en-US" sz="2000" b="0" i="0" u="none" strike="noStrike" cap="none">
                  <a:solidFill>
                    <a:schemeClr val="dk1"/>
                  </a:solidFill>
                  <a:latin typeface="Tahoma"/>
                  <a:ea typeface="Tahoma"/>
                  <a:cs typeface="Tahoma"/>
                  <a:sym typeface="Tahoma"/>
                </a:rPr>
                <a:t>No change</a:t>
              </a:r>
              <a:endParaRPr/>
            </a:p>
          </p:txBody>
        </p:sp>
        <p:sp>
          <p:nvSpPr>
            <p:cNvPr id="1274" name="Google Shape;1274;p67"/>
            <p:cNvSpPr/>
            <p:nvPr/>
          </p:nvSpPr>
          <p:spPr>
            <a:xfrm>
              <a:off x="241855" y="3892710"/>
              <a:ext cx="1185837" cy="619920"/>
            </a:xfrm>
            <a:prstGeom prst="roundRect">
              <a:avLst>
                <a:gd name="adj" fmla="val 16667"/>
              </a:avLst>
            </a:prstGeom>
            <a:solidFill>
              <a:srgbClr val="49ACC5"/>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67"/>
            <p:cNvSpPr txBox="1"/>
            <p:nvPr/>
          </p:nvSpPr>
          <p:spPr>
            <a:xfrm>
              <a:off x="272117" y="3922972"/>
              <a:ext cx="1125313" cy="559396"/>
            </a:xfrm>
            <a:prstGeom prst="rect">
              <a:avLst/>
            </a:prstGeom>
            <a:noFill/>
            <a:ln>
              <a:noFill/>
            </a:ln>
          </p:spPr>
          <p:txBody>
            <a:bodyPr spcFirstLastPara="1" wrap="square" lIns="127975" tIns="0" rIns="127975" bIns="0" anchor="ctr" anchorCtr="0">
              <a:noAutofit/>
            </a:bodyPr>
            <a:lstStyle/>
            <a:p>
              <a:pPr marL="0" marR="0" lvl="0" indent="0" algn="l" rtl="0">
                <a:lnSpc>
                  <a:spcPct val="90000"/>
                </a:lnSpc>
                <a:spcBef>
                  <a:spcPts val="0"/>
                </a:spcBef>
                <a:spcAft>
                  <a:spcPts val="0"/>
                </a:spcAft>
                <a:buClr>
                  <a:schemeClr val="lt1"/>
                </a:buClr>
                <a:buSzPts val="2000"/>
                <a:buFont typeface="Tahoma"/>
                <a:buNone/>
              </a:pPr>
              <a:r>
                <a:rPr lang="en-US" sz="2000">
                  <a:solidFill>
                    <a:schemeClr val="lt1"/>
                  </a:solidFill>
                  <a:latin typeface="Tahoma"/>
                  <a:ea typeface="Tahoma"/>
                  <a:cs typeface="Tahoma"/>
                  <a:sym typeface="Tahoma"/>
                </a:rPr>
                <a:t>DATO</a:t>
              </a:r>
              <a:endParaRPr/>
            </a:p>
          </p:txBody>
        </p:sp>
      </p:grpSp>
      <p:sp>
        <p:nvSpPr>
          <p:cNvPr id="1276" name="Google Shape;1276;p6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Authorization Decisions</a:t>
            </a:r>
            <a:endParaRPr dirty="0"/>
          </a:p>
        </p:txBody>
      </p:sp>
      <p:sp>
        <p:nvSpPr>
          <p:cNvPr id="1277" name="Google Shape;1277;p67"/>
          <p:cNvSpPr txBox="1">
            <a:spLocks noGrp="1"/>
          </p:cNvSpPr>
          <p:nvPr>
            <p:ph type="body" idx="4294967295"/>
          </p:nvPr>
        </p:nvSpPr>
        <p:spPr>
          <a:xfrm>
            <a:off x="533400" y="1447800"/>
            <a:ext cx="2782888"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480"/>
              </a:spcBef>
              <a:spcAft>
                <a:spcPts val="0"/>
              </a:spcAft>
              <a:buSzPts val="1440"/>
              <a:buChar char="■"/>
            </a:pPr>
            <a:r>
              <a:rPr lang="en-US" dirty="0"/>
              <a:t>RMF Authorization decision options</a:t>
            </a:r>
            <a:endParaRPr dirty="0"/>
          </a:p>
          <a:p>
            <a:pPr marL="342900" lvl="0" indent="-251459" algn="l" rtl="0">
              <a:spcBef>
                <a:spcPts val="480"/>
              </a:spcBef>
              <a:spcAft>
                <a:spcPts val="0"/>
              </a:spcAft>
              <a:buSzPts val="1440"/>
              <a:buNone/>
            </a:pPr>
            <a:endParaRPr dirty="0"/>
          </a:p>
          <a:p>
            <a:pPr marL="342900" lvl="0" indent="-251459" algn="l" rtl="0">
              <a:spcBef>
                <a:spcPts val="480"/>
              </a:spcBef>
              <a:spcAft>
                <a:spcPts val="0"/>
              </a:spcAft>
              <a:buSzPts val="1440"/>
              <a:buNone/>
            </a:pPr>
            <a:endParaRP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68"/>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AO issues an ATO when risk is deemed acceptable to:</a:t>
            </a:r>
            <a:endParaRPr/>
          </a:p>
          <a:p>
            <a:pPr marL="742950" lvl="1" indent="-285750" algn="l" rtl="0">
              <a:spcBef>
                <a:spcPts val="480"/>
              </a:spcBef>
              <a:spcAft>
                <a:spcPts val="0"/>
              </a:spcAft>
              <a:buSzPts val="1320"/>
              <a:buChar char="■"/>
            </a:pPr>
            <a:r>
              <a:rPr lang="en-US"/>
              <a:t>organizational operations and assets</a:t>
            </a:r>
            <a:endParaRPr/>
          </a:p>
          <a:p>
            <a:pPr marL="742950" lvl="1" indent="-285750" algn="l" rtl="0">
              <a:spcBef>
                <a:spcPts val="480"/>
              </a:spcBef>
              <a:spcAft>
                <a:spcPts val="0"/>
              </a:spcAft>
              <a:buSzPts val="1320"/>
              <a:buChar char="■"/>
            </a:pPr>
            <a:r>
              <a:rPr lang="en-US"/>
              <a:t>individuals</a:t>
            </a:r>
            <a:endParaRPr/>
          </a:p>
          <a:p>
            <a:pPr marL="742950" lvl="1" indent="-285750" algn="l" rtl="0">
              <a:spcBef>
                <a:spcPts val="480"/>
              </a:spcBef>
              <a:spcAft>
                <a:spcPts val="0"/>
              </a:spcAft>
              <a:buSzPts val="1320"/>
              <a:buChar char="■"/>
            </a:pPr>
            <a:r>
              <a:rPr lang="en-US"/>
              <a:t>other organizations</a:t>
            </a:r>
            <a:endParaRPr/>
          </a:p>
          <a:p>
            <a:pPr marL="742950" lvl="1" indent="-285750" algn="l" rtl="0">
              <a:spcBef>
                <a:spcPts val="480"/>
              </a:spcBef>
              <a:spcAft>
                <a:spcPts val="0"/>
              </a:spcAft>
              <a:buSzPts val="1320"/>
              <a:buChar char="■"/>
            </a:pPr>
            <a:r>
              <a:rPr lang="en-US"/>
              <a:t>the Nation </a:t>
            </a:r>
            <a:endParaRPr/>
          </a:p>
        </p:txBody>
      </p:sp>
      <p:sp>
        <p:nvSpPr>
          <p:cNvPr id="1284" name="Google Shape;1284;p6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Authorization to Operate (ATO)</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289"/>
        <p:cNvGrpSpPr/>
        <p:nvPr/>
      </p:nvGrpSpPr>
      <p:grpSpPr>
        <a:xfrm>
          <a:off x="0" y="0"/>
          <a:ext cx="0" cy="0"/>
          <a:chOff x="0" y="0"/>
          <a:chExt cx="0" cy="0"/>
        </a:xfrm>
      </p:grpSpPr>
      <p:sp>
        <p:nvSpPr>
          <p:cNvPr id="1290" name="Google Shape;1290;p69"/>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ATO with conditions</a:t>
            </a:r>
            <a:endParaRPr/>
          </a:p>
          <a:p>
            <a:pPr marL="342900" lvl="0" indent="-342900" algn="l" rtl="0">
              <a:spcBef>
                <a:spcPts val="480"/>
              </a:spcBef>
              <a:spcAft>
                <a:spcPts val="0"/>
              </a:spcAft>
              <a:buSzPts val="1440"/>
              <a:buChar char="■"/>
            </a:pPr>
            <a:r>
              <a:rPr lang="en-US"/>
              <a:t>Granted when mission requires the IS to operate despite risks </a:t>
            </a:r>
            <a:endParaRPr/>
          </a:p>
          <a:p>
            <a:pPr marL="342900" lvl="0" indent="-342900" algn="l" rtl="0">
              <a:spcBef>
                <a:spcPts val="480"/>
              </a:spcBef>
              <a:spcAft>
                <a:spcPts val="0"/>
              </a:spcAft>
              <a:buSzPts val="1440"/>
              <a:buChar char="■"/>
            </a:pPr>
            <a:r>
              <a:rPr lang="en-US"/>
              <a:t>ATO establishes terms and conditions </a:t>
            </a:r>
            <a:endParaRPr/>
          </a:p>
          <a:p>
            <a:pPr marL="742950" lvl="1" indent="-285750" algn="l" rtl="0">
              <a:spcBef>
                <a:spcPts val="480"/>
              </a:spcBef>
              <a:spcAft>
                <a:spcPts val="0"/>
              </a:spcAft>
              <a:buSzPts val="1320"/>
              <a:buChar char="■"/>
            </a:pPr>
            <a:r>
              <a:rPr lang="en-US"/>
              <a:t>Work continues to minimize deficiencies </a:t>
            </a:r>
            <a:endParaRPr/>
          </a:p>
          <a:p>
            <a:pPr marL="342900" lvl="0" indent="-342900" algn="l" rtl="0">
              <a:spcBef>
                <a:spcPts val="480"/>
              </a:spcBef>
              <a:spcAft>
                <a:spcPts val="0"/>
              </a:spcAft>
              <a:buSzPts val="1440"/>
              <a:buChar char="■"/>
            </a:pPr>
            <a:r>
              <a:rPr lang="en-US"/>
              <a:t>ATO with conditions duration typically less than ATO maximum (typically &lt;6 months)</a:t>
            </a:r>
            <a:endParaRPr/>
          </a:p>
          <a:p>
            <a:pPr marL="342900" lvl="0" indent="-342900" algn="l" rtl="0">
              <a:spcBef>
                <a:spcPts val="480"/>
              </a:spcBef>
              <a:spcAft>
                <a:spcPts val="0"/>
              </a:spcAft>
              <a:buSzPts val="1440"/>
              <a:buChar char="■"/>
            </a:pPr>
            <a:r>
              <a:rPr lang="en-US"/>
              <a:t>System owner must continue work on risk mitigation </a:t>
            </a:r>
            <a:endParaRPr/>
          </a:p>
          <a:p>
            <a:pPr marL="342900" lvl="0" indent="-342900" algn="l" rtl="0">
              <a:spcBef>
                <a:spcPts val="480"/>
              </a:spcBef>
              <a:spcAft>
                <a:spcPts val="0"/>
              </a:spcAft>
              <a:buSzPts val="1440"/>
              <a:buChar char="■"/>
            </a:pPr>
            <a:r>
              <a:rPr lang="en-US"/>
              <a:t>Goal is to sufficiently mitigate risk to achieve ATO</a:t>
            </a:r>
            <a:endParaRPr/>
          </a:p>
          <a:p>
            <a:pPr marL="342900" lvl="0" indent="-251459" algn="l" rtl="0">
              <a:spcBef>
                <a:spcPts val="480"/>
              </a:spcBef>
              <a:spcAft>
                <a:spcPts val="0"/>
              </a:spcAft>
              <a:buSzPts val="1440"/>
              <a:buNone/>
            </a:pPr>
            <a:endParaRPr/>
          </a:p>
        </p:txBody>
      </p:sp>
      <p:sp>
        <p:nvSpPr>
          <p:cNvPr id="1291" name="Google Shape;1291;p6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ATO with Conditions</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296"/>
        <p:cNvGrpSpPr/>
        <p:nvPr/>
      </p:nvGrpSpPr>
      <p:grpSpPr>
        <a:xfrm>
          <a:off x="0" y="0"/>
          <a:ext cx="0" cy="0"/>
          <a:chOff x="0" y="0"/>
          <a:chExt cx="0" cy="0"/>
        </a:xfrm>
      </p:grpSpPr>
      <p:sp>
        <p:nvSpPr>
          <p:cNvPr id="1297" name="Google Shape;1297;p70"/>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Special type of authorization decision </a:t>
            </a:r>
            <a:endParaRPr dirty="0"/>
          </a:p>
          <a:p>
            <a:pPr marL="342900" lvl="0" indent="-342900" algn="l" rtl="0">
              <a:spcBef>
                <a:spcPts val="480"/>
              </a:spcBef>
              <a:spcAft>
                <a:spcPts val="0"/>
              </a:spcAft>
              <a:buSzPts val="1440"/>
              <a:buChar char="■"/>
            </a:pPr>
            <a:r>
              <a:rPr lang="en-US" dirty="0"/>
              <a:t>Allows IS test utilizing actual operational/live data for a specified time (usually &lt;90 days)</a:t>
            </a:r>
            <a:endParaRPr dirty="0"/>
          </a:p>
          <a:p>
            <a:pPr marL="342900" lvl="0" indent="-342900" algn="l" rtl="0">
              <a:spcBef>
                <a:spcPts val="480"/>
              </a:spcBef>
              <a:spcAft>
                <a:spcPts val="0"/>
              </a:spcAft>
              <a:buSzPts val="1440"/>
              <a:buChar char="■"/>
            </a:pPr>
            <a:r>
              <a:rPr lang="en-US" dirty="0"/>
              <a:t>AO grants IATT only when live data/operational environment is required to complete specific test objectives</a:t>
            </a:r>
            <a:endParaRPr dirty="0"/>
          </a:p>
          <a:p>
            <a:pPr marL="342900" lvl="0" indent="-342900" algn="l" rtl="0">
              <a:spcBef>
                <a:spcPts val="480"/>
              </a:spcBef>
              <a:spcAft>
                <a:spcPts val="0"/>
              </a:spcAft>
              <a:buSzPts val="1440"/>
              <a:buChar char="■"/>
            </a:pPr>
            <a:r>
              <a:rPr lang="en-US" dirty="0"/>
              <a:t>ISO must present AO with a credible test plan and schedule</a:t>
            </a:r>
            <a:endParaRPr dirty="0"/>
          </a:p>
        </p:txBody>
      </p:sp>
      <p:sp>
        <p:nvSpPr>
          <p:cNvPr id="1298" name="Google Shape;1298;p7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Interim Authorization to Test (IATT)</a:t>
            </a:r>
            <a:endParaRPr/>
          </a:p>
        </p:txBody>
      </p:sp>
      <p:sp>
        <p:nvSpPr>
          <p:cNvPr id="1299" name="Google Shape;1299;p70"/>
          <p:cNvSpPr txBox="1"/>
          <p:nvPr/>
        </p:nvSpPr>
        <p:spPr>
          <a:xfrm>
            <a:off x="609600" y="5257800"/>
            <a:ext cx="7961313" cy="707846"/>
          </a:xfrm>
          <a:prstGeom prst="rect">
            <a:avLst/>
          </a:prstGeom>
          <a:solidFill>
            <a:schemeClr val="dk1"/>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lt1"/>
              </a:buClr>
              <a:buSzPts val="2000"/>
              <a:buFont typeface="Noto Sans Symbols"/>
              <a:buNone/>
            </a:pPr>
            <a:r>
              <a:rPr lang="en-US" sz="2000" dirty="0">
                <a:solidFill>
                  <a:schemeClr val="lt1"/>
                </a:solidFill>
                <a:latin typeface="Tahoma"/>
                <a:ea typeface="Tahoma"/>
                <a:cs typeface="Tahoma"/>
                <a:sym typeface="Tahoma"/>
              </a:rPr>
              <a:t>Very unique.  Check with your AO or AODR on their IATT process and requirements.</a:t>
            </a:r>
            <a:endParaRPr dirty="0"/>
          </a:p>
        </p:txBody>
      </p:sp>
      <p:sp>
        <p:nvSpPr>
          <p:cNvPr id="1300" name="Google Shape;1300;p70"/>
          <p:cNvSpPr txBox="1"/>
          <p:nvPr/>
        </p:nvSpPr>
        <p:spPr>
          <a:xfrm rot="-5400000">
            <a:off x="-681831" y="4720431"/>
            <a:ext cx="2006600"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Authorize Decisions</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305"/>
        <p:cNvGrpSpPr/>
        <p:nvPr/>
      </p:nvGrpSpPr>
      <p:grpSpPr>
        <a:xfrm>
          <a:off x="0" y="0"/>
          <a:ext cx="0" cy="0"/>
          <a:chOff x="0" y="0"/>
          <a:chExt cx="0" cy="0"/>
        </a:xfrm>
      </p:grpSpPr>
      <p:sp>
        <p:nvSpPr>
          <p:cNvPr id="1306" name="Google Shape;1306;p71"/>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DATO issued when:</a:t>
            </a:r>
            <a:endParaRPr/>
          </a:p>
          <a:p>
            <a:pPr marL="742950" lvl="1" indent="-285750" algn="l" rtl="0">
              <a:spcBef>
                <a:spcPts val="480"/>
              </a:spcBef>
              <a:spcAft>
                <a:spcPts val="0"/>
              </a:spcAft>
              <a:buSzPts val="1320"/>
              <a:buChar char="■"/>
            </a:pPr>
            <a:r>
              <a:rPr lang="en-US"/>
              <a:t>AO deems risk(s) unacceptable </a:t>
            </a:r>
            <a:endParaRPr/>
          </a:p>
          <a:p>
            <a:pPr marL="742950" lvl="1" indent="-285750" algn="l" rtl="0">
              <a:spcBef>
                <a:spcPts val="480"/>
              </a:spcBef>
              <a:spcAft>
                <a:spcPts val="0"/>
              </a:spcAft>
              <a:buSzPts val="1320"/>
              <a:buChar char="■"/>
            </a:pPr>
            <a:r>
              <a:rPr lang="en-US"/>
              <a:t>No immediate steps can be taken to reduce to acceptable level</a:t>
            </a:r>
            <a:endParaRPr/>
          </a:p>
          <a:p>
            <a:pPr marL="342900" lvl="0" indent="-342900" algn="l" rtl="0">
              <a:spcBef>
                <a:spcPts val="480"/>
              </a:spcBef>
              <a:spcAft>
                <a:spcPts val="0"/>
              </a:spcAft>
              <a:buSzPts val="1440"/>
              <a:buChar char="■"/>
            </a:pPr>
            <a:r>
              <a:rPr lang="en-US"/>
              <a:t>If system is in operation, all activity is halted.</a:t>
            </a:r>
            <a:endParaRPr/>
          </a:p>
          <a:p>
            <a:pPr marL="342900" lvl="0" indent="-342900" algn="l" rtl="0">
              <a:spcBef>
                <a:spcPts val="480"/>
              </a:spcBef>
              <a:spcAft>
                <a:spcPts val="0"/>
              </a:spcAft>
              <a:buSzPts val="1440"/>
              <a:buChar char="■"/>
            </a:pPr>
            <a:r>
              <a:rPr lang="en-US"/>
              <a:t>Network connections to be terminated immediately.</a:t>
            </a:r>
            <a:endParaRPr/>
          </a:p>
        </p:txBody>
      </p:sp>
      <p:sp>
        <p:nvSpPr>
          <p:cNvPr id="1307" name="Google Shape;1307;p7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Denial of Authorization to Operate (DATO)</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312"/>
        <p:cNvGrpSpPr/>
        <p:nvPr/>
      </p:nvGrpSpPr>
      <p:grpSpPr>
        <a:xfrm>
          <a:off x="0" y="0"/>
          <a:ext cx="0" cy="0"/>
          <a:chOff x="0" y="0"/>
          <a:chExt cx="0" cy="0"/>
        </a:xfrm>
      </p:grpSpPr>
      <p:sp>
        <p:nvSpPr>
          <p:cNvPr id="1313" name="Google Shape;1313;p72"/>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Not yet a reality - more of a long-term goal to:</a:t>
            </a:r>
            <a:endParaRPr dirty="0"/>
          </a:p>
          <a:p>
            <a:pPr marL="742950" lvl="1" indent="-285750" algn="l" rtl="0">
              <a:spcBef>
                <a:spcPts val="480"/>
              </a:spcBef>
              <a:spcAft>
                <a:spcPts val="0"/>
              </a:spcAft>
              <a:buSzPts val="1320"/>
              <a:buChar char="■"/>
            </a:pPr>
            <a:r>
              <a:rPr lang="en-US" dirty="0"/>
              <a:t>Maintain knowledge of current security state</a:t>
            </a:r>
            <a:endParaRPr dirty="0"/>
          </a:p>
          <a:p>
            <a:pPr marL="342900" lvl="0" indent="-342900" algn="l" rtl="0">
              <a:spcBef>
                <a:spcPts val="480"/>
              </a:spcBef>
              <a:spcAft>
                <a:spcPts val="0"/>
              </a:spcAft>
              <a:buSzPts val="1440"/>
              <a:buChar char="■"/>
            </a:pPr>
            <a:r>
              <a:rPr lang="en-US" dirty="0"/>
              <a:t>Process would involve re-executing RMF step(s)</a:t>
            </a:r>
            <a:endParaRPr dirty="0"/>
          </a:p>
          <a:p>
            <a:pPr marL="342900" lvl="0" indent="-342900" algn="l" rtl="0">
              <a:spcBef>
                <a:spcPts val="480"/>
              </a:spcBef>
              <a:spcAft>
                <a:spcPts val="0"/>
              </a:spcAft>
              <a:buSzPts val="1440"/>
              <a:buChar char="■"/>
            </a:pPr>
            <a:r>
              <a:rPr lang="en-US" dirty="0"/>
              <a:t>Requires maximize use of status reports </a:t>
            </a:r>
            <a:endParaRPr dirty="0"/>
          </a:p>
          <a:p>
            <a:pPr marL="342900" lvl="0" indent="-342900" algn="l" rtl="0">
              <a:spcBef>
                <a:spcPts val="480"/>
              </a:spcBef>
              <a:spcAft>
                <a:spcPts val="0"/>
              </a:spcAft>
              <a:buSzPts val="1440"/>
              <a:buChar char="■"/>
            </a:pPr>
            <a:r>
              <a:rPr lang="en-US" dirty="0"/>
              <a:t>Reauthorization could be:</a:t>
            </a:r>
            <a:endParaRPr dirty="0"/>
          </a:p>
          <a:p>
            <a:pPr marL="742950" lvl="1" indent="-285750" algn="l" rtl="0">
              <a:spcBef>
                <a:spcPts val="480"/>
              </a:spcBef>
              <a:spcAft>
                <a:spcPts val="0"/>
              </a:spcAft>
              <a:buSzPts val="1320"/>
              <a:buChar char="■"/>
            </a:pPr>
            <a:r>
              <a:rPr lang="en-US" dirty="0"/>
              <a:t>Time-driven</a:t>
            </a:r>
            <a:endParaRPr dirty="0"/>
          </a:p>
          <a:p>
            <a:pPr marL="742950" lvl="1" indent="-285750" algn="l" rtl="0">
              <a:spcBef>
                <a:spcPts val="480"/>
              </a:spcBef>
              <a:spcAft>
                <a:spcPts val="0"/>
              </a:spcAft>
              <a:buSzPts val="1320"/>
              <a:buChar char="■"/>
            </a:pPr>
            <a:r>
              <a:rPr lang="en-US" dirty="0"/>
              <a:t>Event-driven</a:t>
            </a:r>
            <a:endParaRPr dirty="0"/>
          </a:p>
          <a:p>
            <a:pPr marL="342900" lvl="0" indent="-342900" algn="l" rtl="0">
              <a:spcBef>
                <a:spcPts val="480"/>
              </a:spcBef>
              <a:spcAft>
                <a:spcPts val="0"/>
              </a:spcAft>
              <a:buSzPts val="1440"/>
              <a:buChar char="■"/>
            </a:pPr>
            <a:r>
              <a:rPr lang="en-US" dirty="0"/>
              <a:t>Continuous Monitoring maintains the Assurance Case</a:t>
            </a:r>
            <a:endParaRPr dirty="0"/>
          </a:p>
          <a:p>
            <a:pPr marL="342900" lvl="0" indent="-251459" algn="l" rtl="0">
              <a:spcBef>
                <a:spcPts val="480"/>
              </a:spcBef>
              <a:spcAft>
                <a:spcPts val="0"/>
              </a:spcAft>
              <a:buSzPts val="1440"/>
              <a:buNone/>
            </a:pPr>
            <a:endParaRPr dirty="0"/>
          </a:p>
        </p:txBody>
      </p:sp>
      <p:sp>
        <p:nvSpPr>
          <p:cNvPr id="1314" name="Google Shape;1314;p7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Ongoing Authorization</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326"/>
        <p:cNvGrpSpPr/>
        <p:nvPr/>
      </p:nvGrpSpPr>
      <p:grpSpPr>
        <a:xfrm>
          <a:off x="0" y="0"/>
          <a:ext cx="0" cy="0"/>
          <a:chOff x="0" y="0"/>
          <a:chExt cx="0" cy="0"/>
        </a:xfrm>
      </p:grpSpPr>
      <p:sp>
        <p:nvSpPr>
          <p:cNvPr id="1327" name="Google Shape;1327;p74"/>
          <p:cNvSpPr txBox="1">
            <a:spLocks noGrp="1"/>
          </p:cNvSpPr>
          <p:nvPr>
            <p:ph type="body" idx="1"/>
          </p:nvPr>
        </p:nvSpPr>
        <p:spPr>
          <a:xfrm>
            <a:off x="457200" y="1371600"/>
            <a:ext cx="8201025"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Single package for identical copies of an IS or subsystem deployed in different environments</a:t>
            </a:r>
            <a:endParaRPr/>
          </a:p>
          <a:p>
            <a:pPr marL="342900" lvl="0" indent="-342900" algn="l" rtl="0">
              <a:spcBef>
                <a:spcPts val="480"/>
              </a:spcBef>
              <a:spcAft>
                <a:spcPts val="0"/>
              </a:spcAft>
              <a:buSzPts val="1440"/>
              <a:buChar char="■"/>
            </a:pPr>
            <a:r>
              <a:rPr lang="en-US"/>
              <a:t>Typically includes:</a:t>
            </a:r>
            <a:endParaRPr/>
          </a:p>
          <a:p>
            <a:pPr marL="742950" lvl="1" indent="-285750" algn="l" rtl="0">
              <a:spcBef>
                <a:spcPts val="400"/>
              </a:spcBef>
              <a:spcAft>
                <a:spcPts val="0"/>
              </a:spcAft>
              <a:buSzPts val="1100"/>
              <a:buChar char="■"/>
            </a:pPr>
            <a:r>
              <a:rPr lang="en-US"/>
              <a:t>Set of installation guides</a:t>
            </a:r>
            <a:endParaRPr/>
          </a:p>
          <a:p>
            <a:pPr marL="742950" lvl="1" indent="-285750" algn="l" rtl="0">
              <a:spcBef>
                <a:spcPts val="400"/>
              </a:spcBef>
              <a:spcAft>
                <a:spcPts val="0"/>
              </a:spcAft>
              <a:buSzPts val="1100"/>
              <a:buChar char="■"/>
            </a:pPr>
            <a:r>
              <a:rPr lang="en-US"/>
              <a:t>Configuration requirements</a:t>
            </a:r>
            <a:endParaRPr/>
          </a:p>
          <a:p>
            <a:pPr marL="742950" lvl="1" indent="-285750" algn="l" rtl="0">
              <a:spcBef>
                <a:spcPts val="400"/>
              </a:spcBef>
              <a:spcAft>
                <a:spcPts val="0"/>
              </a:spcAft>
              <a:buSzPts val="1100"/>
              <a:buChar char="■"/>
            </a:pPr>
            <a:r>
              <a:rPr lang="en-US"/>
              <a:t>Operational security requirements guides</a:t>
            </a:r>
            <a:endParaRPr/>
          </a:p>
          <a:p>
            <a:pPr marL="742950" lvl="1" indent="-285750" algn="l" rtl="0">
              <a:spcBef>
                <a:spcPts val="400"/>
              </a:spcBef>
              <a:spcAft>
                <a:spcPts val="0"/>
              </a:spcAft>
              <a:buSzPts val="1100"/>
              <a:buChar char="■"/>
            </a:pPr>
            <a:r>
              <a:rPr lang="en-US"/>
              <a:t>Guides are for hosting location use</a:t>
            </a:r>
            <a:endParaRPr/>
          </a:p>
          <a:p>
            <a:pPr marL="742950" lvl="1" indent="-285750" algn="l" rtl="0">
              <a:spcBef>
                <a:spcPts val="400"/>
              </a:spcBef>
              <a:spcAft>
                <a:spcPts val="0"/>
              </a:spcAft>
              <a:buSzPts val="1100"/>
              <a:buChar char="■"/>
            </a:pPr>
            <a:r>
              <a:rPr lang="en-US"/>
              <a:t>Applied in specified environments of operation. Includes:</a:t>
            </a:r>
            <a:endParaRPr/>
          </a:p>
          <a:p>
            <a:pPr marL="1143000" lvl="2" indent="-228600" algn="l" rtl="0">
              <a:spcBef>
                <a:spcPts val="400"/>
              </a:spcBef>
              <a:spcAft>
                <a:spcPts val="0"/>
              </a:spcAft>
              <a:buSzPts val="1000"/>
              <a:buChar char="■"/>
            </a:pPr>
            <a:r>
              <a:rPr lang="en-US"/>
              <a:t>Hardware</a:t>
            </a:r>
            <a:endParaRPr/>
          </a:p>
          <a:p>
            <a:pPr marL="1143000" lvl="2" indent="-228600" algn="l" rtl="0">
              <a:spcBef>
                <a:spcPts val="400"/>
              </a:spcBef>
              <a:spcAft>
                <a:spcPts val="0"/>
              </a:spcAft>
              <a:buSzPts val="1000"/>
              <a:buChar char="■"/>
            </a:pPr>
            <a:r>
              <a:rPr lang="en-US"/>
              <a:t>Software</a:t>
            </a:r>
            <a:endParaRPr/>
          </a:p>
          <a:p>
            <a:pPr marL="1143000" lvl="2" indent="-228600" algn="l" rtl="0">
              <a:spcBef>
                <a:spcPts val="400"/>
              </a:spcBef>
              <a:spcAft>
                <a:spcPts val="0"/>
              </a:spcAft>
              <a:buSzPts val="1000"/>
              <a:buChar char="■"/>
            </a:pPr>
            <a:r>
              <a:rPr lang="en-US"/>
              <a:t>Firmware</a:t>
            </a:r>
            <a:endParaRPr/>
          </a:p>
          <a:p>
            <a:pPr marL="1143000" lvl="2" indent="-228600" algn="l" rtl="0">
              <a:spcBef>
                <a:spcPts val="400"/>
              </a:spcBef>
              <a:spcAft>
                <a:spcPts val="0"/>
              </a:spcAft>
              <a:buSzPts val="1000"/>
              <a:buChar char="■"/>
            </a:pPr>
            <a:r>
              <a:rPr lang="en-US"/>
              <a:t>and/or applications</a:t>
            </a:r>
            <a:endParaRPr/>
          </a:p>
        </p:txBody>
      </p:sp>
      <p:sp>
        <p:nvSpPr>
          <p:cNvPr id="1328" name="Google Shape;1328;p7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Type Authorization</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333"/>
        <p:cNvGrpSpPr/>
        <p:nvPr/>
      </p:nvGrpSpPr>
      <p:grpSpPr>
        <a:xfrm>
          <a:off x="0" y="0"/>
          <a:ext cx="0" cy="0"/>
          <a:chOff x="0" y="0"/>
          <a:chExt cx="0" cy="0"/>
        </a:xfrm>
      </p:grpSpPr>
      <p:sp>
        <p:nvSpPr>
          <p:cNvPr id="1334" name="Google Shape;1334;p75"/>
          <p:cNvSpPr txBox="1">
            <a:spLocks noGrp="1"/>
          </p:cNvSpPr>
          <p:nvPr>
            <p:ph type="body" idx="1"/>
          </p:nvPr>
        </p:nvSpPr>
        <p:spPr>
          <a:xfrm>
            <a:off x="457200" y="1371600"/>
            <a:ext cx="8201025"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Defines a streamlined process for acceptance of any authorized system into receiving organizations</a:t>
            </a:r>
            <a:endParaRPr/>
          </a:p>
          <a:p>
            <a:pPr marL="342900" lvl="0" indent="-342900" algn="l" rtl="0">
              <a:spcBef>
                <a:spcPts val="480"/>
              </a:spcBef>
              <a:spcAft>
                <a:spcPts val="0"/>
              </a:spcAft>
              <a:buSzPts val="1440"/>
              <a:buChar char="■"/>
            </a:pPr>
            <a:r>
              <a:rPr lang="en-US"/>
              <a:t>Receiving organization:</a:t>
            </a:r>
            <a:endParaRPr/>
          </a:p>
          <a:p>
            <a:pPr marL="742950" lvl="1" indent="-285750" algn="l" rtl="0">
              <a:spcBef>
                <a:spcPts val="400"/>
              </a:spcBef>
              <a:spcAft>
                <a:spcPts val="0"/>
              </a:spcAft>
              <a:buSzPts val="1100"/>
              <a:buChar char="■"/>
            </a:pPr>
            <a:r>
              <a:rPr lang="en-US"/>
              <a:t>Reviews the security authorization package</a:t>
            </a:r>
            <a:endParaRPr/>
          </a:p>
          <a:p>
            <a:pPr marL="742950" lvl="1" indent="-285750" algn="l" rtl="0">
              <a:spcBef>
                <a:spcPts val="400"/>
              </a:spcBef>
              <a:spcAft>
                <a:spcPts val="0"/>
              </a:spcAft>
              <a:buSzPts val="1100"/>
              <a:buChar char="■"/>
            </a:pPr>
            <a:r>
              <a:rPr lang="en-US"/>
              <a:t>Determines security impact of connecting the deploying system within the receiving enclave</a:t>
            </a:r>
            <a:endParaRPr/>
          </a:p>
          <a:p>
            <a:pPr marL="742950" lvl="1" indent="-285750" algn="l" rtl="0">
              <a:spcBef>
                <a:spcPts val="400"/>
              </a:spcBef>
              <a:spcAft>
                <a:spcPts val="0"/>
              </a:spcAft>
              <a:buSzPts val="1100"/>
              <a:buChar char="■"/>
            </a:pPr>
            <a:r>
              <a:rPr lang="en-US"/>
              <a:t>Determines risk of hosting the deploying system</a:t>
            </a:r>
            <a:endParaRPr/>
          </a:p>
          <a:p>
            <a:pPr marL="742950" lvl="1" indent="-285750" algn="l" rtl="0">
              <a:spcBef>
                <a:spcPts val="400"/>
              </a:spcBef>
              <a:spcAft>
                <a:spcPts val="0"/>
              </a:spcAft>
              <a:buSzPts val="1100"/>
              <a:buChar char="■"/>
            </a:pPr>
            <a:r>
              <a:rPr lang="en-US"/>
              <a:t>(If risk is acceptable) - Executes an agreement (MOA, MOU, SLA) with the deploying organization for ongoing maintenance and monitoring of the system’s security posture</a:t>
            </a:r>
            <a:endParaRPr/>
          </a:p>
          <a:p>
            <a:pPr marL="742950" lvl="1" indent="-285750" algn="l" rtl="0">
              <a:spcBef>
                <a:spcPts val="400"/>
              </a:spcBef>
              <a:spcAft>
                <a:spcPts val="0"/>
              </a:spcAft>
              <a:buSzPts val="1100"/>
              <a:buChar char="■"/>
            </a:pPr>
            <a:r>
              <a:rPr lang="en-US"/>
              <a:t>Documents acceptance by the receiving AO</a:t>
            </a:r>
            <a:endParaRPr/>
          </a:p>
          <a:p>
            <a:pPr marL="742950" lvl="1" indent="-285750" algn="l" rtl="0">
              <a:spcBef>
                <a:spcPts val="400"/>
              </a:spcBef>
              <a:spcAft>
                <a:spcPts val="0"/>
              </a:spcAft>
              <a:buSzPts val="1100"/>
              <a:buChar char="■"/>
            </a:pPr>
            <a:r>
              <a:rPr lang="en-US"/>
              <a:t>Updates its authorization to show inclusion of the deployed system</a:t>
            </a:r>
            <a:endParaRPr/>
          </a:p>
        </p:txBody>
      </p:sp>
      <p:sp>
        <p:nvSpPr>
          <p:cNvPr id="1335" name="Google Shape;1335;p7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Reciprocity</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8"/>
          <p:cNvSpPr txBox="1">
            <a:spLocks noGrp="1"/>
          </p:cNvSpPr>
          <p:nvPr>
            <p:ph type="body" idx="1"/>
          </p:nvPr>
        </p:nvSpPr>
        <p:spPr>
          <a:xfrm>
            <a:off x="228600" y="1143000"/>
            <a:ext cx="5105400" cy="48768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sz="1600" dirty="0"/>
              <a:t>Deploy Cross Domain Solution (CDS) on system with higher classification</a:t>
            </a:r>
          </a:p>
          <a:p>
            <a:pPr marL="342900" lvl="0" indent="-342900" algn="l" rtl="0">
              <a:spcBef>
                <a:spcPts val="0"/>
              </a:spcBef>
              <a:spcAft>
                <a:spcPts val="0"/>
              </a:spcAft>
              <a:buSzPts val="960"/>
              <a:buChar char="■"/>
            </a:pPr>
            <a:endParaRPr dirty="0"/>
          </a:p>
          <a:p>
            <a:pPr marL="342900" lvl="0" indent="-342900" algn="l" rtl="0">
              <a:spcBef>
                <a:spcPts val="320"/>
              </a:spcBef>
              <a:spcAft>
                <a:spcPts val="0"/>
              </a:spcAft>
              <a:buSzPts val="960"/>
              <a:buChar char="■"/>
            </a:pPr>
            <a:r>
              <a:rPr lang="en-US" sz="1600" dirty="0"/>
              <a:t>Implement Unified Capabilities (UC) products inside authorization boundaries</a:t>
            </a:r>
          </a:p>
          <a:p>
            <a:pPr marL="342900" lvl="0" indent="-342900" algn="l" rtl="0">
              <a:spcBef>
                <a:spcPts val="320"/>
              </a:spcBef>
              <a:spcAft>
                <a:spcPts val="0"/>
              </a:spcAft>
              <a:buSzPts val="960"/>
              <a:buChar char="■"/>
            </a:pPr>
            <a:endParaRPr dirty="0"/>
          </a:p>
          <a:p>
            <a:pPr marL="342900" lvl="0" indent="-342900" algn="l" rtl="0">
              <a:spcBef>
                <a:spcPts val="320"/>
              </a:spcBef>
              <a:spcAft>
                <a:spcPts val="0"/>
              </a:spcAft>
              <a:buSzPts val="960"/>
              <a:buChar char="■"/>
            </a:pPr>
            <a:r>
              <a:rPr lang="en-US" sz="1600" dirty="0"/>
              <a:t>Use “Type authorization” to deploy identical copies of an IS or PIT in specified environments </a:t>
            </a:r>
          </a:p>
          <a:p>
            <a:pPr marL="342900" lvl="0" indent="-342900" algn="l" rtl="0">
              <a:spcBef>
                <a:spcPts val="320"/>
              </a:spcBef>
              <a:spcAft>
                <a:spcPts val="0"/>
              </a:spcAft>
              <a:buSzPts val="960"/>
              <a:buChar char="■"/>
            </a:pPr>
            <a:endParaRPr dirty="0"/>
          </a:p>
          <a:p>
            <a:pPr marL="342900" lvl="0" indent="-342900" algn="l" rtl="0">
              <a:spcBef>
                <a:spcPts val="320"/>
              </a:spcBef>
              <a:spcAft>
                <a:spcPts val="0"/>
              </a:spcAft>
              <a:buSzPts val="960"/>
              <a:buChar char="■"/>
            </a:pPr>
            <a:r>
              <a:rPr lang="en-US" sz="1600" dirty="0"/>
              <a:t>Standalone systems authorized as any other IS and PIT systems (tailored accordingly)</a:t>
            </a:r>
          </a:p>
          <a:p>
            <a:pPr marL="342900" lvl="0" indent="-342900" algn="l" rtl="0">
              <a:spcBef>
                <a:spcPts val="320"/>
              </a:spcBef>
              <a:spcAft>
                <a:spcPts val="0"/>
              </a:spcAft>
              <a:buSzPts val="960"/>
              <a:buChar char="■"/>
            </a:pPr>
            <a:endParaRPr dirty="0"/>
          </a:p>
          <a:p>
            <a:pPr marL="342900" lvl="0" indent="-342900" algn="l" rtl="0">
              <a:spcBef>
                <a:spcPts val="320"/>
              </a:spcBef>
              <a:spcAft>
                <a:spcPts val="0"/>
              </a:spcAft>
              <a:buSzPts val="960"/>
              <a:buChar char="■"/>
            </a:pPr>
            <a:r>
              <a:rPr lang="en-US" sz="1600" dirty="0"/>
              <a:t>Systems operated by a contractor on behalf of DoD (must go through RMF)</a:t>
            </a:r>
            <a:endParaRPr dirty="0"/>
          </a:p>
          <a:p>
            <a:pPr marL="742950" lvl="1" indent="-285750" algn="l" rtl="0">
              <a:spcBef>
                <a:spcPts val="320"/>
              </a:spcBef>
              <a:spcAft>
                <a:spcPts val="0"/>
              </a:spcAft>
              <a:buSzPts val="880"/>
              <a:buChar char="■"/>
            </a:pPr>
            <a:r>
              <a:rPr lang="en-US" dirty="0"/>
              <a:t>Explicitly detail responsibilities at the control level</a:t>
            </a:r>
            <a:endParaRPr dirty="0"/>
          </a:p>
          <a:p>
            <a:pPr marL="742950" lvl="1" indent="-285750" algn="l" rtl="0">
              <a:spcBef>
                <a:spcPts val="320"/>
              </a:spcBef>
              <a:spcAft>
                <a:spcPts val="0"/>
              </a:spcAft>
              <a:buSzPts val="880"/>
              <a:buChar char="■"/>
            </a:pPr>
            <a:r>
              <a:rPr lang="en-US" dirty="0"/>
              <a:t>Include performance and service-level parameters</a:t>
            </a:r>
            <a:endParaRPr dirty="0"/>
          </a:p>
        </p:txBody>
      </p:sp>
      <p:sp>
        <p:nvSpPr>
          <p:cNvPr id="528" name="Google Shape;528;p8"/>
          <p:cNvSpPr txBox="1">
            <a:spLocks noGrp="1"/>
          </p:cNvSpPr>
          <p:nvPr>
            <p:ph type="title"/>
          </p:nvPr>
        </p:nvSpPr>
        <p:spPr>
          <a:xfrm>
            <a:off x="1219200" y="0"/>
            <a:ext cx="7597775" cy="7620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sz="2200"/>
              <a:t>Security Engineering Plan Risk Management Considerations</a:t>
            </a:r>
            <a:endParaRPr/>
          </a:p>
        </p:txBody>
      </p:sp>
      <p:grpSp>
        <p:nvGrpSpPr>
          <p:cNvPr id="529" name="Google Shape;529;p8"/>
          <p:cNvGrpSpPr/>
          <p:nvPr/>
        </p:nvGrpSpPr>
        <p:grpSpPr>
          <a:xfrm>
            <a:off x="4724401" y="890587"/>
            <a:ext cx="4419599" cy="5486400"/>
            <a:chOff x="0" y="0"/>
            <a:chExt cx="4419599" cy="5486400"/>
          </a:xfrm>
        </p:grpSpPr>
        <p:sp>
          <p:nvSpPr>
            <p:cNvPr id="530" name="Google Shape;530;p8"/>
            <p:cNvSpPr/>
            <p:nvPr/>
          </p:nvSpPr>
          <p:spPr>
            <a:xfrm>
              <a:off x="0" y="0"/>
              <a:ext cx="3843130" cy="5486400"/>
            </a:xfrm>
            <a:prstGeom prst="triangle">
              <a:avLst>
                <a:gd name="adj" fmla="val 50000"/>
              </a:avLst>
            </a:prstGeom>
            <a:solidFill>
              <a:srgbClr val="8C3735"/>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8"/>
            <p:cNvSpPr/>
            <p:nvPr/>
          </p:nvSpPr>
          <p:spPr>
            <a:xfrm>
              <a:off x="1921565" y="549175"/>
              <a:ext cx="2498034" cy="557212"/>
            </a:xfrm>
            <a:prstGeom prst="roundRect">
              <a:avLst>
                <a:gd name="adj" fmla="val 16667"/>
              </a:avLst>
            </a:prstGeom>
            <a:solidFill>
              <a:schemeClr val="lt1">
                <a:alpha val="89803"/>
              </a:schemeClr>
            </a:solidFill>
            <a:ln w="9525" cap="flat" cmpd="sng">
              <a:solidFill>
                <a:srgbClr val="8C3735"/>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8"/>
            <p:cNvSpPr txBox="1"/>
            <p:nvPr/>
          </p:nvSpPr>
          <p:spPr>
            <a:xfrm>
              <a:off x="1948766" y="576376"/>
              <a:ext cx="2443632" cy="50281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dirty="0">
                  <a:solidFill>
                    <a:schemeClr val="dk1"/>
                  </a:solidFill>
                  <a:latin typeface="Tahoma"/>
                  <a:ea typeface="Tahoma"/>
                  <a:cs typeface="Tahoma"/>
                  <a:sym typeface="Tahoma"/>
                </a:rPr>
                <a:t>Security Engineering Guidance</a:t>
              </a:r>
              <a:endParaRPr dirty="0"/>
            </a:p>
          </p:txBody>
        </p:sp>
        <p:sp>
          <p:nvSpPr>
            <p:cNvPr id="533" name="Google Shape;533;p8"/>
            <p:cNvSpPr/>
            <p:nvPr/>
          </p:nvSpPr>
          <p:spPr>
            <a:xfrm>
              <a:off x="1921565" y="1176039"/>
              <a:ext cx="2498034" cy="557212"/>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8"/>
            <p:cNvSpPr txBox="1"/>
            <p:nvPr/>
          </p:nvSpPr>
          <p:spPr>
            <a:xfrm>
              <a:off x="1948766" y="1203240"/>
              <a:ext cx="2443632" cy="50281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Tabletop Review</a:t>
              </a:r>
              <a:endParaRPr/>
            </a:p>
          </p:txBody>
        </p:sp>
        <p:sp>
          <p:nvSpPr>
            <p:cNvPr id="535" name="Google Shape;535;p8"/>
            <p:cNvSpPr/>
            <p:nvPr/>
          </p:nvSpPr>
          <p:spPr>
            <a:xfrm>
              <a:off x="1921565" y="1802903"/>
              <a:ext cx="2498034" cy="557212"/>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8"/>
            <p:cNvSpPr txBox="1"/>
            <p:nvPr/>
          </p:nvSpPr>
          <p:spPr>
            <a:xfrm>
              <a:off x="1948766" y="1830104"/>
              <a:ext cx="2443632" cy="50281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Developmental Implementation</a:t>
              </a:r>
              <a:endParaRPr/>
            </a:p>
          </p:txBody>
        </p:sp>
        <p:sp>
          <p:nvSpPr>
            <p:cNvPr id="537" name="Google Shape;537;p8"/>
            <p:cNvSpPr/>
            <p:nvPr/>
          </p:nvSpPr>
          <p:spPr>
            <a:xfrm>
              <a:off x="1921565" y="2429767"/>
              <a:ext cx="2498034" cy="557212"/>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8"/>
            <p:cNvSpPr txBox="1"/>
            <p:nvPr/>
          </p:nvSpPr>
          <p:spPr>
            <a:xfrm>
              <a:off x="1948766" y="2456968"/>
              <a:ext cx="2443632" cy="50281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1" i="0" u="none" strike="noStrike" cap="none">
                  <a:solidFill>
                    <a:schemeClr val="dk1"/>
                  </a:solidFill>
                  <a:latin typeface="Tahoma"/>
                  <a:ea typeface="Tahoma"/>
                  <a:cs typeface="Tahoma"/>
                  <a:sym typeface="Tahoma"/>
                </a:rPr>
                <a:t>Security Engineering Plan Risk Management Considerations</a:t>
              </a:r>
              <a:endParaRPr/>
            </a:p>
          </p:txBody>
        </p:sp>
        <p:sp>
          <p:nvSpPr>
            <p:cNvPr id="539" name="Google Shape;539;p8"/>
            <p:cNvSpPr/>
            <p:nvPr/>
          </p:nvSpPr>
          <p:spPr>
            <a:xfrm>
              <a:off x="1921565" y="3056632"/>
              <a:ext cx="2498034" cy="557212"/>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8"/>
            <p:cNvSpPr txBox="1"/>
            <p:nvPr/>
          </p:nvSpPr>
          <p:spPr>
            <a:xfrm>
              <a:off x="1948766" y="3083833"/>
              <a:ext cx="2443632" cy="50281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Writing Implementation Statements</a:t>
              </a:r>
              <a:endParaRPr/>
            </a:p>
          </p:txBody>
        </p:sp>
        <p:sp>
          <p:nvSpPr>
            <p:cNvPr id="541" name="Google Shape;541;p8"/>
            <p:cNvSpPr/>
            <p:nvPr/>
          </p:nvSpPr>
          <p:spPr>
            <a:xfrm>
              <a:off x="1905003" y="4343400"/>
              <a:ext cx="2498034" cy="557212"/>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8"/>
            <p:cNvSpPr txBox="1"/>
            <p:nvPr/>
          </p:nvSpPr>
          <p:spPr>
            <a:xfrm>
              <a:off x="1932204" y="4370601"/>
              <a:ext cx="2443632" cy="50281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Conducting a Self-Assessment</a:t>
              </a:r>
              <a:endParaRPr/>
            </a:p>
          </p:txBody>
        </p:sp>
        <p:sp>
          <p:nvSpPr>
            <p:cNvPr id="543" name="Google Shape;543;p8"/>
            <p:cNvSpPr/>
            <p:nvPr/>
          </p:nvSpPr>
          <p:spPr>
            <a:xfrm>
              <a:off x="1905003" y="3733801"/>
              <a:ext cx="2498034" cy="557212"/>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8"/>
            <p:cNvSpPr txBox="1"/>
            <p:nvPr/>
          </p:nvSpPr>
          <p:spPr>
            <a:xfrm>
              <a:off x="1932204" y="3761002"/>
              <a:ext cx="2443632" cy="50281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Documenting the Implementation Plan</a:t>
              </a:r>
              <a:endParaRPr/>
            </a:p>
          </p:txBody>
        </p:sp>
      </p:grpSp>
      <p:sp>
        <p:nvSpPr>
          <p:cNvPr id="545" name="Google Shape;545;p8"/>
          <p:cNvSpPr txBox="1"/>
          <p:nvPr/>
        </p:nvSpPr>
        <p:spPr>
          <a:xfrm>
            <a:off x="914400" y="6505575"/>
            <a:ext cx="6324600" cy="461963"/>
          </a:xfrm>
          <a:prstGeom prst="rect">
            <a:avLst/>
          </a:prstGeom>
          <a:solidFill>
            <a:srgbClr val="F2F2F2"/>
          </a:solidFill>
          <a:ln>
            <a:noFill/>
          </a:ln>
        </p:spPr>
        <p:txBody>
          <a:bodyPr spcFirstLastPara="1" wrap="square" lIns="91425" tIns="45700" rIns="91425" bIns="45700" anchor="t" anchorCtr="0">
            <a:spAutoFit/>
          </a:bodyPr>
          <a:lstStyle/>
          <a:p>
            <a:pPr marL="0" marR="0" lvl="2" indent="0" algn="l" rtl="0">
              <a:spcBef>
                <a:spcPts val="0"/>
              </a:spcBef>
              <a:spcAft>
                <a:spcPts val="0"/>
              </a:spcAft>
              <a:buClr>
                <a:schemeClr val="dk1"/>
              </a:buClr>
              <a:buSzPts val="2400"/>
              <a:buFont typeface="Noto Sans Symbols"/>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sp>
        <p:nvSpPr>
          <p:cNvPr id="1341" name="Google Shape;1341;p76"/>
          <p:cNvSpPr txBox="1">
            <a:spLocks noGrp="1"/>
          </p:cNvSpPr>
          <p:nvPr>
            <p:ph type="body" idx="1"/>
          </p:nvPr>
        </p:nvSpPr>
        <p:spPr>
          <a:xfrm>
            <a:off x="327025" y="922338"/>
            <a:ext cx="8329612" cy="5722620"/>
          </a:xfrm>
          <a:prstGeom prst="rect">
            <a:avLst/>
          </a:prstGeom>
          <a:noFill/>
          <a:ln>
            <a:noFill/>
          </a:ln>
        </p:spPr>
        <p:txBody>
          <a:bodyPr spcFirstLastPara="1" wrap="square" lIns="91425" tIns="45700" rIns="91425" bIns="45700" anchor="t" anchorCtr="0">
            <a:noAutofit/>
          </a:bodyPr>
          <a:lstStyle/>
          <a:p>
            <a:pPr marL="342900" indent="-342900">
              <a:spcBef>
                <a:spcPts val="0"/>
              </a:spcBef>
            </a:pPr>
            <a:r>
              <a:rPr lang="en-US" dirty="0"/>
              <a:t>AO establishes Authorization Termination Date (ATD) to indicate authorization expiration/reauthorization timing</a:t>
            </a:r>
          </a:p>
          <a:p>
            <a:pPr marL="0" lvl="0" indent="0" algn="l" rtl="0">
              <a:spcBef>
                <a:spcPts val="0"/>
              </a:spcBef>
              <a:spcAft>
                <a:spcPts val="0"/>
              </a:spcAft>
              <a:buSzPts val="1440"/>
              <a:buNone/>
            </a:pPr>
            <a:endParaRPr dirty="0"/>
          </a:p>
          <a:p>
            <a:pPr marL="342900" lvl="0" indent="-342900" algn="l" rtl="0">
              <a:spcBef>
                <a:spcPts val="480"/>
              </a:spcBef>
              <a:spcAft>
                <a:spcPts val="0"/>
              </a:spcAft>
              <a:buSzPts val="1440"/>
              <a:buChar char="■"/>
            </a:pPr>
            <a:r>
              <a:rPr lang="en-US" dirty="0"/>
              <a:t>Possible rescission at any time for violations</a:t>
            </a:r>
            <a:endParaRPr dirty="0"/>
          </a:p>
          <a:p>
            <a:pPr marL="742950" lvl="1" indent="-285750" algn="l" rtl="0">
              <a:spcBef>
                <a:spcPts val="480"/>
              </a:spcBef>
              <a:spcAft>
                <a:spcPts val="0"/>
              </a:spcAft>
              <a:buSzPts val="1320"/>
              <a:buChar char="■"/>
            </a:pPr>
            <a:r>
              <a:rPr lang="en-US" dirty="0"/>
              <a:t>Federal/organizational policies, directives, regulations, standards, guidance, or practice</a:t>
            </a:r>
            <a:endParaRPr dirty="0"/>
          </a:p>
          <a:p>
            <a:pPr marL="742950" lvl="1" indent="-285750" algn="l" rtl="0">
              <a:spcBef>
                <a:spcPts val="480"/>
              </a:spcBef>
              <a:spcAft>
                <a:spcPts val="0"/>
              </a:spcAft>
              <a:buSzPts val="1320"/>
              <a:buChar char="■"/>
            </a:pPr>
            <a:r>
              <a:rPr lang="en-US" dirty="0"/>
              <a:t>Original authorization terms/conditions </a:t>
            </a:r>
            <a:endParaRPr dirty="0"/>
          </a:p>
          <a:p>
            <a:pPr marL="342900" lvl="0" indent="-342900" algn="l" rtl="0">
              <a:spcBef>
                <a:spcPts val="480"/>
              </a:spcBef>
              <a:spcAft>
                <a:spcPts val="0"/>
              </a:spcAft>
              <a:buSzPts val="1440"/>
              <a:buChar char="■"/>
            </a:pPr>
            <a:endParaRPr lang="en-US" dirty="0"/>
          </a:p>
          <a:p>
            <a:pPr marL="342900" lvl="0" indent="-342900" algn="l" rtl="0">
              <a:spcBef>
                <a:spcPts val="480"/>
              </a:spcBef>
              <a:spcAft>
                <a:spcPts val="0"/>
              </a:spcAft>
              <a:buSzPts val="1440"/>
              <a:buChar char="■"/>
            </a:pPr>
            <a:r>
              <a:rPr lang="en-US" dirty="0"/>
              <a:t>AO may conduct continuous monitoring review for:</a:t>
            </a:r>
          </a:p>
          <a:p>
            <a:pPr marL="742950" lvl="1" indent="-285750" algn="l" rtl="0">
              <a:spcBef>
                <a:spcPts val="480"/>
              </a:spcBef>
              <a:spcAft>
                <a:spcPts val="0"/>
              </a:spcAft>
              <a:buSzPts val="1320"/>
              <a:buChar char="■"/>
            </a:pPr>
            <a:r>
              <a:rPr lang="en-US" dirty="0"/>
              <a:t>risk determination</a:t>
            </a:r>
          </a:p>
          <a:p>
            <a:pPr marL="742950" lvl="1" indent="-285750"/>
            <a:r>
              <a:rPr lang="en-US" dirty="0"/>
              <a:t>effectiveness of system security controls</a:t>
            </a:r>
          </a:p>
          <a:p>
            <a:pPr marL="457200" lvl="1" indent="0">
              <a:buNone/>
            </a:pPr>
            <a:endParaRPr lang="en-US" dirty="0"/>
          </a:p>
          <a:p>
            <a:pPr marL="285750" indent="-285750"/>
            <a:r>
              <a:rPr lang="en-US" dirty="0"/>
              <a:t>AO may eliminate ATD based on continuous monitoring program success – ongoing authorization</a:t>
            </a:r>
          </a:p>
          <a:p>
            <a:pPr marL="742950" lvl="1" indent="-285750" algn="l" rtl="0">
              <a:spcBef>
                <a:spcPts val="480"/>
              </a:spcBef>
              <a:spcAft>
                <a:spcPts val="0"/>
              </a:spcAft>
              <a:buSzPts val="1320"/>
              <a:buChar char="■"/>
            </a:pPr>
            <a:endParaRPr lang="en-US" dirty="0"/>
          </a:p>
        </p:txBody>
      </p:sp>
      <p:sp>
        <p:nvSpPr>
          <p:cNvPr id="1342" name="Google Shape;1342;p76"/>
          <p:cNvSpPr txBox="1">
            <a:spLocks noGrp="1"/>
          </p:cNvSpPr>
          <p:nvPr>
            <p:ph type="title"/>
          </p:nvPr>
        </p:nvSpPr>
        <p:spPr>
          <a:xfrm>
            <a:off x="1219200" y="0"/>
            <a:ext cx="7597775" cy="83439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Authorization</a:t>
            </a:r>
            <a:endParaRP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79"/>
          <p:cNvSpPr/>
          <p:nvPr/>
        </p:nvSpPr>
        <p:spPr>
          <a:xfrm>
            <a:off x="0" y="4875213"/>
            <a:ext cx="9144000" cy="534987"/>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1363" name="Google Shape;1363;p79"/>
          <p:cNvSpPr txBox="1">
            <a:spLocks noGrp="1"/>
          </p:cNvSpPr>
          <p:nvPr>
            <p:ph type="body" idx="1"/>
          </p:nvPr>
        </p:nvSpPr>
        <p:spPr>
          <a:xfrm>
            <a:off x="487363" y="1371600"/>
            <a:ext cx="8199437"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AO uses Security Authorization package to make risk-based decisions</a:t>
            </a:r>
            <a:endParaRPr/>
          </a:p>
          <a:p>
            <a:pPr marL="342900" lvl="0" indent="-342900" algn="l" rtl="0">
              <a:spcBef>
                <a:spcPts val="400"/>
              </a:spcBef>
              <a:spcAft>
                <a:spcPts val="0"/>
              </a:spcAft>
              <a:buSzPts val="1200"/>
              <a:buChar char="■"/>
            </a:pPr>
            <a:r>
              <a:rPr lang="en-US"/>
              <a:t>May request additional documentation</a:t>
            </a:r>
            <a:endParaRPr/>
          </a:p>
          <a:p>
            <a:pPr marL="342900" lvl="0" indent="-266700" algn="l" rtl="0">
              <a:spcBef>
                <a:spcPts val="400"/>
              </a:spcBef>
              <a:spcAft>
                <a:spcPts val="0"/>
              </a:spcAft>
              <a:buSzPts val="1200"/>
              <a:buNone/>
            </a:pPr>
            <a:endParaRPr/>
          </a:p>
        </p:txBody>
      </p:sp>
      <p:sp>
        <p:nvSpPr>
          <p:cNvPr id="1364" name="Google Shape;1364;p7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Security Authorization Package</a:t>
            </a:r>
            <a:endParaRPr/>
          </a:p>
        </p:txBody>
      </p:sp>
      <p:sp>
        <p:nvSpPr>
          <p:cNvPr id="1365" name="Google Shape;1365;p79"/>
          <p:cNvSpPr/>
          <p:nvPr/>
        </p:nvSpPr>
        <p:spPr>
          <a:xfrm>
            <a:off x="228602" y="2664835"/>
            <a:ext cx="1685735" cy="2745367"/>
          </a:xfrm>
          <a:prstGeom prst="roundRect">
            <a:avLst>
              <a:gd name="adj" fmla="val 16667"/>
            </a:avLst>
          </a:prstGeom>
          <a:solidFill>
            <a:srgbClr val="17365D"/>
          </a:solidFill>
          <a:ln>
            <a:noFill/>
          </a:ln>
          <a:effectLst>
            <a:reflection stA="52000" endA="300" endPos="22000" sy="-100000" algn="bl" rotWithShape="0"/>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Tahoma"/>
              <a:ea typeface="Tahoma"/>
              <a:cs typeface="Tahoma"/>
              <a:sym typeface="Tahoma"/>
            </a:endParaRPr>
          </a:p>
        </p:txBody>
      </p:sp>
      <p:sp>
        <p:nvSpPr>
          <p:cNvPr id="1366" name="Google Shape;1366;p79"/>
          <p:cNvSpPr/>
          <p:nvPr/>
        </p:nvSpPr>
        <p:spPr>
          <a:xfrm>
            <a:off x="1971589" y="2664835"/>
            <a:ext cx="1685735" cy="2745367"/>
          </a:xfrm>
          <a:prstGeom prst="roundRect">
            <a:avLst>
              <a:gd name="adj" fmla="val 16667"/>
            </a:avLst>
          </a:prstGeom>
          <a:solidFill>
            <a:srgbClr val="366092"/>
          </a:solidFill>
          <a:ln>
            <a:noFill/>
          </a:ln>
          <a:effectLst>
            <a:reflection stA="52000" endA="300" endPos="22000" sy="-100000" algn="bl" rotWithShape="0"/>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1367" name="Google Shape;1367;p79"/>
          <p:cNvSpPr/>
          <p:nvPr/>
        </p:nvSpPr>
        <p:spPr>
          <a:xfrm>
            <a:off x="3742679" y="2664835"/>
            <a:ext cx="1685735" cy="2745367"/>
          </a:xfrm>
          <a:prstGeom prst="roundRect">
            <a:avLst>
              <a:gd name="adj" fmla="val 16667"/>
            </a:avLst>
          </a:prstGeom>
          <a:solidFill>
            <a:srgbClr val="31859B"/>
          </a:solidFill>
          <a:ln>
            <a:noFill/>
          </a:ln>
          <a:effectLst>
            <a:reflection stA="52000" endA="300" endPos="22000" sy="-100000" algn="bl" rotWithShape="0"/>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Tahoma"/>
              <a:ea typeface="Tahoma"/>
              <a:cs typeface="Tahoma"/>
              <a:sym typeface="Tahoma"/>
            </a:endParaRPr>
          </a:p>
        </p:txBody>
      </p:sp>
      <p:sp>
        <p:nvSpPr>
          <p:cNvPr id="1368" name="Google Shape;1368;p79"/>
          <p:cNvSpPr/>
          <p:nvPr/>
        </p:nvSpPr>
        <p:spPr>
          <a:xfrm>
            <a:off x="5477067" y="2664835"/>
            <a:ext cx="1685735" cy="2821567"/>
          </a:xfrm>
          <a:prstGeom prst="roundRect">
            <a:avLst>
              <a:gd name="adj" fmla="val 16667"/>
            </a:avLst>
          </a:prstGeom>
          <a:solidFill>
            <a:srgbClr val="76923C"/>
          </a:solidFill>
          <a:ln>
            <a:noFill/>
          </a:ln>
          <a:effectLst>
            <a:reflection stA="52000" endA="300" endPos="22000" sy="-100000" algn="bl" rotWithShape="0"/>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1369" name="Google Shape;1369;p79"/>
          <p:cNvSpPr/>
          <p:nvPr/>
        </p:nvSpPr>
        <p:spPr>
          <a:xfrm>
            <a:off x="7229667" y="2664835"/>
            <a:ext cx="1685735" cy="2745367"/>
          </a:xfrm>
          <a:prstGeom prst="roundRect">
            <a:avLst>
              <a:gd name="adj" fmla="val 16667"/>
            </a:avLst>
          </a:prstGeom>
          <a:solidFill>
            <a:srgbClr val="820000"/>
          </a:solidFill>
          <a:ln>
            <a:noFill/>
          </a:ln>
          <a:effectLst>
            <a:reflection stA="52000" endA="300" endPos="22000" sy="-100000" algn="bl" rotWithShape="0"/>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1370" name="Google Shape;1370;p79"/>
          <p:cNvSpPr/>
          <p:nvPr/>
        </p:nvSpPr>
        <p:spPr>
          <a:xfrm>
            <a:off x="228602" y="2665413"/>
            <a:ext cx="1722436" cy="382587"/>
          </a:xfrm>
          <a:prstGeom prst="rect">
            <a:avLst/>
          </a:prstGeom>
          <a:solidFill>
            <a:schemeClr val="lt1">
              <a:alpha val="56862"/>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rgbClr val="FFFFFF"/>
                </a:solidFill>
                <a:latin typeface="Tahoma"/>
                <a:ea typeface="Tahoma"/>
                <a:cs typeface="Tahoma"/>
                <a:sym typeface="Tahoma"/>
              </a:rPr>
              <a:t>REQUIRED</a:t>
            </a:r>
            <a:endParaRPr/>
          </a:p>
        </p:txBody>
      </p:sp>
      <p:sp>
        <p:nvSpPr>
          <p:cNvPr id="1371" name="Google Shape;1371;p79"/>
          <p:cNvSpPr txBox="1"/>
          <p:nvPr/>
        </p:nvSpPr>
        <p:spPr>
          <a:xfrm>
            <a:off x="423863" y="3429000"/>
            <a:ext cx="1328737" cy="707846"/>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000"/>
              <a:buFont typeface="Noto Sans Symbols"/>
              <a:buNone/>
            </a:pPr>
            <a:r>
              <a:rPr lang="en-US" sz="2000" dirty="0">
                <a:solidFill>
                  <a:schemeClr val="dk1"/>
                </a:solidFill>
                <a:latin typeface="Calibri"/>
                <a:ea typeface="Calibri"/>
                <a:cs typeface="Calibri"/>
                <a:sym typeface="Calibri"/>
              </a:rPr>
              <a:t>Security Plan</a:t>
            </a:r>
            <a:endParaRPr dirty="0"/>
          </a:p>
        </p:txBody>
      </p:sp>
      <p:sp>
        <p:nvSpPr>
          <p:cNvPr id="1372" name="Google Shape;1372;p79"/>
          <p:cNvSpPr txBox="1"/>
          <p:nvPr/>
        </p:nvSpPr>
        <p:spPr>
          <a:xfrm>
            <a:off x="2111375" y="3429000"/>
            <a:ext cx="1470025" cy="1016000"/>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000"/>
              <a:buFont typeface="Noto Sans Symbols"/>
              <a:buNone/>
            </a:pPr>
            <a:r>
              <a:rPr lang="en-US" sz="2000">
                <a:solidFill>
                  <a:schemeClr val="dk1"/>
                </a:solidFill>
                <a:latin typeface="Calibri"/>
                <a:ea typeface="Calibri"/>
                <a:cs typeface="Calibri"/>
                <a:sym typeface="Calibri"/>
              </a:rPr>
              <a:t>Security Assessment Report</a:t>
            </a:r>
            <a:endParaRPr/>
          </a:p>
        </p:txBody>
      </p:sp>
      <p:sp>
        <p:nvSpPr>
          <p:cNvPr id="1373" name="Google Shape;1373;p79"/>
          <p:cNvSpPr txBox="1"/>
          <p:nvPr/>
        </p:nvSpPr>
        <p:spPr>
          <a:xfrm>
            <a:off x="3962400" y="3429000"/>
            <a:ext cx="1277938" cy="430213"/>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100"/>
              <a:buFont typeface="Noto Sans Symbols"/>
              <a:buNone/>
            </a:pPr>
            <a:r>
              <a:rPr lang="en-US" sz="2100">
                <a:solidFill>
                  <a:schemeClr val="dk1"/>
                </a:solidFill>
                <a:latin typeface="Calibri"/>
                <a:ea typeface="Calibri"/>
                <a:cs typeface="Calibri"/>
                <a:sym typeface="Calibri"/>
              </a:rPr>
              <a:t>POAM</a:t>
            </a:r>
            <a:endParaRPr/>
          </a:p>
        </p:txBody>
      </p:sp>
      <p:sp>
        <p:nvSpPr>
          <p:cNvPr id="1374" name="Google Shape;1374;p79"/>
          <p:cNvSpPr txBox="1"/>
          <p:nvPr/>
        </p:nvSpPr>
        <p:spPr>
          <a:xfrm>
            <a:off x="5586413" y="3429000"/>
            <a:ext cx="1500187" cy="1384300"/>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100"/>
              <a:buFont typeface="Noto Sans Symbols"/>
              <a:buNone/>
            </a:pPr>
            <a:r>
              <a:rPr lang="en-US" sz="2100">
                <a:solidFill>
                  <a:schemeClr val="dk1"/>
                </a:solidFill>
                <a:latin typeface="Calibri"/>
                <a:ea typeface="Calibri"/>
                <a:cs typeface="Calibri"/>
                <a:sym typeface="Calibri"/>
              </a:rPr>
              <a:t>Supporting documents, </a:t>
            </a:r>
            <a:r>
              <a:rPr lang="en-US" sz="2100" i="1">
                <a:solidFill>
                  <a:schemeClr val="dk1"/>
                </a:solidFill>
                <a:latin typeface="Calibri"/>
                <a:ea typeface="Calibri"/>
                <a:cs typeface="Calibri"/>
                <a:sym typeface="Calibri"/>
              </a:rPr>
              <a:t>e.g., Risk Assessment</a:t>
            </a:r>
            <a:endParaRPr/>
          </a:p>
        </p:txBody>
      </p:sp>
      <p:sp>
        <p:nvSpPr>
          <p:cNvPr id="1375" name="Google Shape;1375;p79"/>
          <p:cNvSpPr txBox="1"/>
          <p:nvPr/>
        </p:nvSpPr>
        <p:spPr>
          <a:xfrm>
            <a:off x="7415213" y="3735388"/>
            <a:ext cx="1401762" cy="1076325"/>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1600"/>
              <a:buFont typeface="Noto Sans Symbols"/>
              <a:buNone/>
            </a:pPr>
            <a:r>
              <a:rPr lang="en-US" sz="1600">
                <a:solidFill>
                  <a:schemeClr val="dk1"/>
                </a:solidFill>
                <a:latin typeface="Calibri"/>
                <a:ea typeface="Calibri"/>
                <a:cs typeface="Calibri"/>
                <a:sym typeface="Calibri"/>
              </a:rPr>
              <a:t>AO Transmittal &amp; Decision Letters (Afterwards)</a:t>
            </a:r>
            <a:endParaRPr/>
          </a:p>
        </p:txBody>
      </p:sp>
      <p:sp>
        <p:nvSpPr>
          <p:cNvPr id="1376" name="Google Shape;1376;p79"/>
          <p:cNvSpPr/>
          <p:nvPr/>
        </p:nvSpPr>
        <p:spPr>
          <a:xfrm>
            <a:off x="1951038" y="2664834"/>
            <a:ext cx="1757362" cy="379992"/>
          </a:xfrm>
          <a:prstGeom prst="rect">
            <a:avLst/>
          </a:prstGeom>
          <a:solidFill>
            <a:schemeClr val="lt1">
              <a:alpha val="56862"/>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rgbClr val="FFFFFF"/>
                </a:solidFill>
                <a:latin typeface="Tahoma"/>
                <a:ea typeface="Tahoma"/>
                <a:cs typeface="Tahoma"/>
                <a:sym typeface="Tahoma"/>
              </a:rPr>
              <a:t>REQUIRED</a:t>
            </a:r>
            <a:endParaRPr/>
          </a:p>
        </p:txBody>
      </p:sp>
      <p:sp>
        <p:nvSpPr>
          <p:cNvPr id="1377" name="Google Shape;1377;p79"/>
          <p:cNvSpPr/>
          <p:nvPr/>
        </p:nvSpPr>
        <p:spPr>
          <a:xfrm>
            <a:off x="3733800" y="2664833"/>
            <a:ext cx="1676400" cy="383167"/>
          </a:xfrm>
          <a:prstGeom prst="rect">
            <a:avLst/>
          </a:prstGeom>
          <a:solidFill>
            <a:schemeClr val="lt1">
              <a:alpha val="56862"/>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rgbClr val="FFFFFF"/>
                </a:solidFill>
                <a:latin typeface="Tahoma"/>
                <a:ea typeface="Tahoma"/>
                <a:cs typeface="Tahoma"/>
                <a:sym typeface="Tahoma"/>
              </a:rPr>
              <a:t>REQUIRED</a:t>
            </a:r>
            <a:endParaRPr/>
          </a:p>
        </p:txBody>
      </p:sp>
      <p:sp>
        <p:nvSpPr>
          <p:cNvPr id="1378" name="Google Shape;1378;p79"/>
          <p:cNvSpPr/>
          <p:nvPr/>
        </p:nvSpPr>
        <p:spPr>
          <a:xfrm>
            <a:off x="5461000" y="2664835"/>
            <a:ext cx="1701800" cy="383165"/>
          </a:xfrm>
          <a:prstGeom prst="rect">
            <a:avLst/>
          </a:prstGeom>
          <a:solidFill>
            <a:schemeClr val="lt1">
              <a:alpha val="56862"/>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rgbClr val="FFFFFF"/>
                </a:solidFill>
                <a:latin typeface="Tahoma"/>
                <a:ea typeface="Tahoma"/>
                <a:cs typeface="Tahoma"/>
                <a:sym typeface="Tahoma"/>
              </a:rPr>
              <a:t>As Determined</a:t>
            </a:r>
            <a:endParaRPr/>
          </a:p>
        </p:txBody>
      </p:sp>
      <p:sp>
        <p:nvSpPr>
          <p:cNvPr id="1379" name="Google Shape;1379;p79"/>
          <p:cNvSpPr/>
          <p:nvPr/>
        </p:nvSpPr>
        <p:spPr>
          <a:xfrm>
            <a:off x="7216775" y="2664836"/>
            <a:ext cx="1698625" cy="978478"/>
          </a:xfrm>
          <a:prstGeom prst="rect">
            <a:avLst/>
          </a:prstGeom>
          <a:solidFill>
            <a:schemeClr val="lt1">
              <a:alpha val="56862"/>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rgbClr val="FFFFFF"/>
                </a:solidFill>
                <a:latin typeface="Tahoma"/>
                <a:ea typeface="Tahoma"/>
                <a:cs typeface="Tahoma"/>
                <a:sym typeface="Tahoma"/>
              </a:rPr>
              <a:t>REQUIRED (Artifact in eMASS)</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391"/>
        <p:cNvGrpSpPr/>
        <p:nvPr/>
      </p:nvGrpSpPr>
      <p:grpSpPr>
        <a:xfrm>
          <a:off x="0" y="0"/>
          <a:ext cx="0" cy="0"/>
          <a:chOff x="0" y="0"/>
          <a:chExt cx="0" cy="0"/>
        </a:xfrm>
      </p:grpSpPr>
      <p:sp>
        <p:nvSpPr>
          <p:cNvPr id="1392" name="Google Shape;1392;p81"/>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Risk Assessment Report (RAR):</a:t>
            </a:r>
            <a:endParaRPr dirty="0"/>
          </a:p>
          <a:p>
            <a:pPr marL="742950" lvl="1" indent="-285750" algn="l" rtl="0">
              <a:spcBef>
                <a:spcPts val="480"/>
              </a:spcBef>
              <a:spcAft>
                <a:spcPts val="0"/>
              </a:spcAft>
              <a:buSzPts val="1320"/>
              <a:buChar char="■"/>
            </a:pPr>
            <a:r>
              <a:rPr lang="en-US" dirty="0"/>
              <a:t>Is now required by CNSSI 1254 (NSS) as part of the authorization package </a:t>
            </a:r>
            <a:endParaRPr dirty="0"/>
          </a:p>
          <a:p>
            <a:pPr marL="742950" lvl="1" indent="-285750" algn="l" rtl="0">
              <a:spcBef>
                <a:spcPts val="480"/>
              </a:spcBef>
              <a:spcAft>
                <a:spcPts val="0"/>
              </a:spcAft>
              <a:buSzPts val="1320"/>
              <a:buChar char="■"/>
            </a:pPr>
            <a:r>
              <a:rPr lang="en-US" dirty="0"/>
              <a:t>Is a useful tool for communicating risk priorities to Information System Owner</a:t>
            </a:r>
          </a:p>
          <a:p>
            <a:pPr marL="742950" lvl="1" indent="-285750" algn="l" rtl="0">
              <a:spcBef>
                <a:spcPts val="480"/>
              </a:spcBef>
              <a:spcAft>
                <a:spcPts val="0"/>
              </a:spcAft>
              <a:buSzPts val="1320"/>
              <a:buChar char="■"/>
            </a:pPr>
            <a:r>
              <a:rPr lang="en-US" dirty="0"/>
              <a:t>RAR is long-term throughout system lifecycle</a:t>
            </a:r>
            <a:endParaRPr dirty="0"/>
          </a:p>
          <a:p>
            <a:pPr marL="742950" lvl="1" indent="-285750" algn="l" rtl="0">
              <a:spcBef>
                <a:spcPts val="480"/>
              </a:spcBef>
              <a:spcAft>
                <a:spcPts val="0"/>
              </a:spcAft>
              <a:buSzPts val="1320"/>
              <a:buChar char="■"/>
            </a:pPr>
            <a:r>
              <a:rPr lang="en-US" dirty="0"/>
              <a:t>Is useful for determining Continuous Monitoring control strategy and frequencies</a:t>
            </a:r>
          </a:p>
          <a:p>
            <a:pPr marL="742950" lvl="1" indent="-285750" algn="l" rtl="0">
              <a:spcBef>
                <a:spcPts val="480"/>
              </a:spcBef>
              <a:spcAft>
                <a:spcPts val="0"/>
              </a:spcAft>
              <a:buSzPts val="1320"/>
              <a:buChar char="■"/>
            </a:pPr>
            <a:r>
              <a:rPr lang="en-US" dirty="0"/>
              <a:t>Security Assessment Report (SAR) can feed the RAR</a:t>
            </a:r>
            <a:endParaRPr dirty="0"/>
          </a:p>
          <a:p>
            <a:pPr marL="742950" lvl="1" indent="-285750" algn="l" rtl="0">
              <a:spcBef>
                <a:spcPts val="480"/>
              </a:spcBef>
              <a:spcAft>
                <a:spcPts val="0"/>
              </a:spcAft>
              <a:buSzPts val="1320"/>
              <a:buChar char="■"/>
            </a:pPr>
            <a:r>
              <a:rPr lang="en-US" dirty="0"/>
              <a:t>Communicate risk assessment results for controls SAR has identified as non-compliant</a:t>
            </a:r>
            <a:endParaRPr dirty="0"/>
          </a:p>
          <a:p>
            <a:pPr marL="342900" lvl="0" indent="-251459" algn="l" rtl="0">
              <a:spcBef>
                <a:spcPts val="480"/>
              </a:spcBef>
              <a:spcAft>
                <a:spcPts val="0"/>
              </a:spcAft>
              <a:buSzPts val="1440"/>
              <a:buNone/>
            </a:pPr>
            <a:endParaRPr dirty="0"/>
          </a:p>
          <a:p>
            <a:pPr marL="342900" lvl="0" indent="-251459" algn="l" rtl="0">
              <a:spcBef>
                <a:spcPts val="480"/>
              </a:spcBef>
              <a:spcAft>
                <a:spcPts val="0"/>
              </a:spcAft>
              <a:buSzPts val="1440"/>
              <a:buNone/>
            </a:pPr>
            <a:endParaRPr dirty="0"/>
          </a:p>
        </p:txBody>
      </p:sp>
      <p:sp>
        <p:nvSpPr>
          <p:cNvPr id="1393" name="Google Shape;1393;p8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Security Assessment Report (SAR) to Risk Assessment Report (RAR) </a:t>
            </a:r>
            <a:endParaRPr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405"/>
        <p:cNvGrpSpPr/>
        <p:nvPr/>
      </p:nvGrpSpPr>
      <p:grpSpPr>
        <a:xfrm>
          <a:off x="0" y="0"/>
          <a:ext cx="0" cy="0"/>
          <a:chOff x="0" y="0"/>
          <a:chExt cx="0" cy="0"/>
        </a:xfrm>
      </p:grpSpPr>
      <p:sp>
        <p:nvSpPr>
          <p:cNvPr id="1406" name="Google Shape;1406;p8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eMASS – Creating a New Workflow</a:t>
            </a:r>
            <a:endParaRPr dirty="0"/>
          </a:p>
        </p:txBody>
      </p:sp>
      <p:pic>
        <p:nvPicPr>
          <p:cNvPr id="3" name="Picture 2">
            <a:extLst>
              <a:ext uri="{FF2B5EF4-FFF2-40B4-BE49-F238E27FC236}">
                <a16:creationId xmlns:a16="http://schemas.microsoft.com/office/drawing/2014/main" id="{51549085-C54B-5726-6217-328B9F31B002}"/>
              </a:ext>
            </a:extLst>
          </p:cNvPr>
          <p:cNvPicPr>
            <a:picLocks noChangeAspect="1"/>
          </p:cNvPicPr>
          <p:nvPr/>
        </p:nvPicPr>
        <p:blipFill>
          <a:blip r:embed="rId3"/>
          <a:stretch>
            <a:fillRect/>
          </a:stretch>
        </p:blipFill>
        <p:spPr>
          <a:xfrm>
            <a:off x="103031" y="1029854"/>
            <a:ext cx="8713944" cy="5488002"/>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412"/>
        <p:cNvGrpSpPr/>
        <p:nvPr/>
      </p:nvGrpSpPr>
      <p:grpSpPr>
        <a:xfrm>
          <a:off x="0" y="0"/>
          <a:ext cx="0" cy="0"/>
          <a:chOff x="0" y="0"/>
          <a:chExt cx="0" cy="0"/>
        </a:xfrm>
      </p:grpSpPr>
      <p:sp>
        <p:nvSpPr>
          <p:cNvPr id="1413" name="Google Shape;1413;p8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eMASS – Creating a New Workflow</a:t>
            </a:r>
            <a:endParaRPr dirty="0"/>
          </a:p>
        </p:txBody>
      </p:sp>
      <p:pic>
        <p:nvPicPr>
          <p:cNvPr id="4" name="Picture 3">
            <a:extLst>
              <a:ext uri="{FF2B5EF4-FFF2-40B4-BE49-F238E27FC236}">
                <a16:creationId xmlns:a16="http://schemas.microsoft.com/office/drawing/2014/main" id="{929EA0B4-A515-7039-C2C6-6C33CA78BE01}"/>
              </a:ext>
            </a:extLst>
          </p:cNvPr>
          <p:cNvPicPr>
            <a:picLocks noChangeAspect="1"/>
          </p:cNvPicPr>
          <p:nvPr/>
        </p:nvPicPr>
        <p:blipFill>
          <a:blip r:embed="rId3"/>
          <a:stretch>
            <a:fillRect/>
          </a:stretch>
        </p:blipFill>
        <p:spPr>
          <a:xfrm>
            <a:off x="378086" y="1029349"/>
            <a:ext cx="8085104" cy="5577192"/>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7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eMASS Security Authorization Decision</a:t>
            </a:r>
            <a:endParaRPr/>
          </a:p>
        </p:txBody>
      </p:sp>
      <p:pic>
        <p:nvPicPr>
          <p:cNvPr id="3" name="Picture 2">
            <a:extLst>
              <a:ext uri="{FF2B5EF4-FFF2-40B4-BE49-F238E27FC236}">
                <a16:creationId xmlns:a16="http://schemas.microsoft.com/office/drawing/2014/main" id="{A8F59ADC-B97D-B391-D342-11CB7CFA0DFE}"/>
              </a:ext>
            </a:extLst>
          </p:cNvPr>
          <p:cNvPicPr>
            <a:picLocks noChangeAspect="1"/>
          </p:cNvPicPr>
          <p:nvPr/>
        </p:nvPicPr>
        <p:blipFill>
          <a:blip r:embed="rId3"/>
          <a:stretch>
            <a:fillRect/>
          </a:stretch>
        </p:blipFill>
        <p:spPr>
          <a:xfrm>
            <a:off x="480060" y="1752526"/>
            <a:ext cx="7749540" cy="3390973"/>
          </a:xfrm>
          <a:prstGeom prst="rect">
            <a:avLst/>
          </a:prstGeom>
        </p:spPr>
      </p:pic>
    </p:spTree>
    <p:extLst>
      <p:ext uri="{BB962C8B-B14F-4D97-AF65-F5344CB8AC3E}">
        <p14:creationId xmlns:p14="http://schemas.microsoft.com/office/powerpoint/2010/main" val="23304954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426"/>
        <p:cNvGrpSpPr/>
        <p:nvPr/>
      </p:nvGrpSpPr>
      <p:grpSpPr>
        <a:xfrm>
          <a:off x="0" y="0"/>
          <a:ext cx="0" cy="0"/>
          <a:chOff x="0" y="0"/>
          <a:chExt cx="0" cy="0"/>
        </a:xfrm>
      </p:grpSpPr>
      <p:sp>
        <p:nvSpPr>
          <p:cNvPr id="1427" name="Google Shape;1427;p86"/>
          <p:cNvSpPr txBox="1">
            <a:spLocks noGrp="1"/>
          </p:cNvSpPr>
          <p:nvPr>
            <p:ph type="body" idx="1"/>
          </p:nvPr>
        </p:nvSpPr>
        <p:spPr>
          <a:xfrm>
            <a:off x="457200" y="1295400"/>
            <a:ext cx="3962400" cy="53498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a:t>Results from:</a:t>
            </a:r>
            <a:endParaRPr/>
          </a:p>
        </p:txBody>
      </p:sp>
      <p:sp>
        <p:nvSpPr>
          <p:cNvPr id="1428" name="Google Shape;1428;p86"/>
          <p:cNvSpPr txBox="1">
            <a:spLocks noGrp="1"/>
          </p:cNvSpPr>
          <p:nvPr>
            <p:ph type="body" idx="2"/>
          </p:nvPr>
        </p:nvSpPr>
        <p:spPr>
          <a:xfrm>
            <a:off x="474663" y="1878013"/>
            <a:ext cx="3962400" cy="4446587"/>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a:t>Initial risk assessment</a:t>
            </a:r>
            <a:endParaRPr/>
          </a:p>
          <a:p>
            <a:pPr marL="342900" lvl="0" indent="-342900" algn="l" rtl="0">
              <a:spcBef>
                <a:spcPts val="440"/>
              </a:spcBef>
              <a:spcAft>
                <a:spcPts val="0"/>
              </a:spcAft>
              <a:buSzPts val="1320"/>
              <a:buChar char="■"/>
            </a:pPr>
            <a:r>
              <a:rPr lang="en-US"/>
              <a:t>Internal Security Testing</a:t>
            </a:r>
            <a:endParaRPr/>
          </a:p>
          <a:p>
            <a:pPr marL="342900" lvl="0" indent="-342900" algn="l" rtl="0">
              <a:spcBef>
                <a:spcPts val="440"/>
              </a:spcBef>
              <a:spcAft>
                <a:spcPts val="0"/>
              </a:spcAft>
              <a:buSzPts val="1320"/>
              <a:buChar char="■"/>
            </a:pPr>
            <a:r>
              <a:rPr lang="en-US"/>
              <a:t>Security Assessment Report</a:t>
            </a:r>
            <a:endParaRPr/>
          </a:p>
          <a:p>
            <a:pPr marL="342900" lvl="0" indent="-342900" algn="l" rtl="0">
              <a:spcBef>
                <a:spcPts val="440"/>
              </a:spcBef>
              <a:spcAft>
                <a:spcPts val="0"/>
              </a:spcAft>
              <a:buSzPts val="1320"/>
              <a:buChar char="■"/>
            </a:pPr>
            <a:r>
              <a:rPr lang="en-US"/>
              <a:t>May not be required when deficiencies are remediated during assessment or prior to authorization package submission – depends on the organization</a:t>
            </a:r>
            <a:endParaRPr/>
          </a:p>
          <a:p>
            <a:pPr marL="457200" lvl="1" indent="0" algn="l" rtl="0">
              <a:spcBef>
                <a:spcPts val="400"/>
              </a:spcBef>
              <a:spcAft>
                <a:spcPts val="0"/>
              </a:spcAft>
              <a:buSzPts val="1100"/>
              <a:buNone/>
            </a:pPr>
            <a:endParaRPr/>
          </a:p>
        </p:txBody>
      </p:sp>
      <p:sp>
        <p:nvSpPr>
          <p:cNvPr id="1429" name="Google Shape;1429;p86"/>
          <p:cNvSpPr txBox="1">
            <a:spLocks noGrp="1"/>
          </p:cNvSpPr>
          <p:nvPr>
            <p:ph type="body" idx="3"/>
          </p:nvPr>
        </p:nvSpPr>
        <p:spPr>
          <a:xfrm>
            <a:off x="4741863" y="1295400"/>
            <a:ext cx="3944937" cy="53498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a:t>Remediation:</a:t>
            </a:r>
            <a:endParaRPr/>
          </a:p>
        </p:txBody>
      </p:sp>
      <p:sp>
        <p:nvSpPr>
          <p:cNvPr id="1430" name="Google Shape;1430;p86"/>
          <p:cNvSpPr txBox="1">
            <a:spLocks noGrp="1"/>
          </p:cNvSpPr>
          <p:nvPr>
            <p:ph type="body" idx="4"/>
          </p:nvPr>
        </p:nvSpPr>
        <p:spPr>
          <a:xfrm>
            <a:off x="4724400" y="1801813"/>
            <a:ext cx="3962400" cy="4446587"/>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a:t>Identifies residual vulnerabilities, weaknesses, deficiencies </a:t>
            </a:r>
            <a:endParaRPr/>
          </a:p>
          <a:p>
            <a:pPr marL="342900" lvl="0" indent="-342900" algn="l" rtl="0">
              <a:spcBef>
                <a:spcPts val="440"/>
              </a:spcBef>
              <a:spcAft>
                <a:spcPts val="0"/>
              </a:spcAft>
              <a:buSzPts val="1320"/>
              <a:buChar char="■"/>
            </a:pPr>
            <a:r>
              <a:rPr lang="en-US"/>
              <a:t>Defines resources (personnel, funding, etc.) to accomplish tasks</a:t>
            </a:r>
            <a:endParaRPr/>
          </a:p>
          <a:p>
            <a:pPr marL="342900" lvl="0" indent="-342900" algn="l" rtl="0">
              <a:spcBef>
                <a:spcPts val="440"/>
              </a:spcBef>
              <a:spcAft>
                <a:spcPts val="0"/>
              </a:spcAft>
              <a:buSzPts val="1320"/>
              <a:buChar char="■"/>
            </a:pPr>
            <a:r>
              <a:rPr lang="en-US"/>
              <a:t>Establishes schedule and milestones in meeting the tasks</a:t>
            </a:r>
            <a:endParaRPr/>
          </a:p>
          <a:p>
            <a:pPr marL="342900" lvl="0" indent="-342900" algn="l" rtl="0">
              <a:spcBef>
                <a:spcPts val="440"/>
              </a:spcBef>
              <a:spcAft>
                <a:spcPts val="0"/>
              </a:spcAft>
              <a:buSzPts val="1320"/>
              <a:buChar char="■"/>
            </a:pPr>
            <a:r>
              <a:rPr lang="en-US"/>
              <a:t>Recommendation to complete before or after implementation</a:t>
            </a:r>
            <a:endParaRPr/>
          </a:p>
          <a:p>
            <a:pPr marL="342900" lvl="0" indent="-259080" algn="l" rtl="0">
              <a:spcBef>
                <a:spcPts val="440"/>
              </a:spcBef>
              <a:spcAft>
                <a:spcPts val="0"/>
              </a:spcAft>
              <a:buSzPts val="1320"/>
              <a:buNone/>
            </a:pPr>
            <a:endParaRPr/>
          </a:p>
        </p:txBody>
      </p:sp>
      <p:sp>
        <p:nvSpPr>
          <p:cNvPr id="1431" name="Google Shape;1431;p8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Plan of Action and Milestones (POAM)</a:t>
            </a:r>
            <a:endParaRPr/>
          </a:p>
        </p:txBody>
      </p:sp>
      <p:sp>
        <p:nvSpPr>
          <p:cNvPr id="1432" name="Google Shape;1432;p86"/>
          <p:cNvSpPr txBox="1"/>
          <p:nvPr/>
        </p:nvSpPr>
        <p:spPr>
          <a:xfrm>
            <a:off x="1066800" y="6096000"/>
            <a:ext cx="3432175" cy="400050"/>
          </a:xfrm>
          <a:prstGeom prst="rect">
            <a:avLst/>
          </a:prstGeom>
          <a:solidFill>
            <a:srgbClr val="E36C09"/>
          </a:solidFill>
          <a:ln w="9525" cap="flat" cmpd="sng">
            <a:solidFill>
              <a:schemeClr val="dk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chemeClr val="lt1"/>
                </a:solidFill>
                <a:latin typeface="Tahoma"/>
                <a:ea typeface="Tahoma"/>
                <a:cs typeface="Tahoma"/>
                <a:sym typeface="Tahoma"/>
              </a:rPr>
              <a:t>POAM is a living document</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444"/>
        <p:cNvGrpSpPr/>
        <p:nvPr/>
      </p:nvGrpSpPr>
      <p:grpSpPr>
        <a:xfrm>
          <a:off x="0" y="0"/>
          <a:ext cx="0" cy="0"/>
          <a:chOff x="0" y="0"/>
          <a:chExt cx="0" cy="0"/>
        </a:xfrm>
      </p:grpSpPr>
      <p:sp>
        <p:nvSpPr>
          <p:cNvPr id="1445" name="Google Shape;1445;p88"/>
          <p:cNvSpPr txBox="1">
            <a:spLocks noGrp="1"/>
          </p:cNvSpPr>
          <p:nvPr>
            <p:ph type="body" idx="1"/>
          </p:nvPr>
        </p:nvSpPr>
        <p:spPr>
          <a:xfrm>
            <a:off x="457200" y="1371600"/>
            <a:ext cx="8201025"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For security controls given by external provider, e.g.</a:t>
            </a:r>
            <a:endParaRPr dirty="0"/>
          </a:p>
          <a:p>
            <a:pPr marL="742950" lvl="1" indent="-285750" algn="l" rtl="0">
              <a:spcBef>
                <a:spcPts val="400"/>
              </a:spcBef>
              <a:spcAft>
                <a:spcPts val="0"/>
              </a:spcAft>
              <a:buSzPts val="1100"/>
              <a:buChar char="■"/>
            </a:pPr>
            <a:r>
              <a:rPr lang="en-US" dirty="0"/>
              <a:t>contracts</a:t>
            </a:r>
            <a:endParaRPr dirty="0"/>
          </a:p>
          <a:p>
            <a:pPr marL="742950" lvl="1" indent="-285750" algn="l" rtl="0">
              <a:spcBef>
                <a:spcPts val="400"/>
              </a:spcBef>
              <a:spcAft>
                <a:spcPts val="0"/>
              </a:spcAft>
              <a:buSzPts val="1100"/>
              <a:buChar char="■"/>
            </a:pPr>
            <a:r>
              <a:rPr lang="en-US" dirty="0"/>
              <a:t>interagency agreements</a:t>
            </a:r>
            <a:endParaRPr dirty="0"/>
          </a:p>
          <a:p>
            <a:pPr marL="742950" lvl="1" indent="-285750" algn="l" rtl="0">
              <a:spcBef>
                <a:spcPts val="400"/>
              </a:spcBef>
              <a:spcAft>
                <a:spcPts val="0"/>
              </a:spcAft>
              <a:buSzPts val="1100"/>
              <a:buChar char="■"/>
            </a:pPr>
            <a:r>
              <a:rPr lang="en-US" dirty="0"/>
              <a:t>lines of business arrangements</a:t>
            </a:r>
            <a:endParaRPr dirty="0"/>
          </a:p>
          <a:p>
            <a:pPr marL="742950" lvl="1" indent="-285750" algn="l" rtl="0">
              <a:spcBef>
                <a:spcPts val="400"/>
              </a:spcBef>
              <a:spcAft>
                <a:spcPts val="0"/>
              </a:spcAft>
              <a:buSzPts val="1100"/>
              <a:buChar char="■"/>
            </a:pPr>
            <a:r>
              <a:rPr lang="en-US" dirty="0"/>
              <a:t>licensing agreements, and/or </a:t>
            </a:r>
            <a:endParaRPr dirty="0"/>
          </a:p>
          <a:p>
            <a:pPr marL="742950" lvl="1" indent="-285750" algn="l" rtl="0">
              <a:spcBef>
                <a:spcPts val="400"/>
              </a:spcBef>
              <a:spcAft>
                <a:spcPts val="0"/>
              </a:spcAft>
              <a:buSzPts val="1100"/>
              <a:buChar char="■"/>
            </a:pPr>
            <a:r>
              <a:rPr lang="en-US" dirty="0"/>
              <a:t>supply chain arrangements</a:t>
            </a:r>
            <a:endParaRPr dirty="0"/>
          </a:p>
          <a:p>
            <a:pPr marL="742950" lvl="1" indent="-285750" algn="l" rtl="0">
              <a:spcBef>
                <a:spcPts val="400"/>
              </a:spcBef>
              <a:spcAft>
                <a:spcPts val="0"/>
              </a:spcAft>
              <a:buSzPts val="1100"/>
              <a:buChar char="■"/>
            </a:pPr>
            <a:r>
              <a:rPr lang="en-US" dirty="0"/>
              <a:t>etc.</a:t>
            </a:r>
            <a:endParaRPr dirty="0"/>
          </a:p>
          <a:p>
            <a:pPr marL="342900" lvl="0" indent="-342900" algn="l" rtl="0">
              <a:spcBef>
                <a:spcPts val="480"/>
              </a:spcBef>
              <a:spcAft>
                <a:spcPts val="0"/>
              </a:spcAft>
              <a:buSzPts val="1440"/>
              <a:buChar char="■"/>
            </a:pPr>
            <a:r>
              <a:rPr lang="en-US" dirty="0"/>
              <a:t>Provider must generate information needed for AOs to make risk-based decisions</a:t>
            </a:r>
            <a:endParaRPr dirty="0"/>
          </a:p>
          <a:p>
            <a:pPr marL="342900" lvl="0" indent="-342900" algn="l" rtl="0">
              <a:spcBef>
                <a:spcPts val="480"/>
              </a:spcBef>
              <a:spcAft>
                <a:spcPts val="0"/>
              </a:spcAft>
              <a:buSzPts val="1440"/>
              <a:buChar char="■"/>
            </a:pPr>
            <a:r>
              <a:rPr lang="en-US" dirty="0"/>
              <a:t>Authorization package includes documentation referencing such controls</a:t>
            </a:r>
            <a:endParaRPr dirty="0"/>
          </a:p>
          <a:p>
            <a:pPr marL="342900" lvl="0" indent="-342900" algn="l" rtl="0">
              <a:spcBef>
                <a:spcPts val="480"/>
              </a:spcBef>
              <a:spcAft>
                <a:spcPts val="0"/>
              </a:spcAft>
              <a:buSzPts val="1440"/>
              <a:buChar char="■"/>
            </a:pPr>
            <a:r>
              <a:rPr lang="en-US" dirty="0"/>
              <a:t>For external providers, ATO means controls are approved for inheritance</a:t>
            </a:r>
            <a:endParaRPr dirty="0"/>
          </a:p>
        </p:txBody>
      </p:sp>
      <p:sp>
        <p:nvSpPr>
          <p:cNvPr id="1446" name="Google Shape;1446;p8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External Providers &amp; Common Controls</a:t>
            </a:r>
            <a:endParaRPr/>
          </a:p>
        </p:txBody>
      </p:sp>
      <p:sp>
        <p:nvSpPr>
          <p:cNvPr id="1447" name="Google Shape;1447;p88"/>
          <p:cNvSpPr txBox="1"/>
          <p:nvPr/>
        </p:nvSpPr>
        <p:spPr>
          <a:xfrm rot="-5400000">
            <a:off x="-163512" y="5092700"/>
            <a:ext cx="1082675" cy="3397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Authorize</a:t>
            </a:r>
            <a:endParaRPr/>
          </a:p>
        </p:txBody>
      </p:sp>
      <p:sp>
        <p:nvSpPr>
          <p:cNvPr id="1448" name="Google Shape;1448;p88"/>
          <p:cNvSpPr txBox="1"/>
          <p:nvPr/>
        </p:nvSpPr>
        <p:spPr>
          <a:xfrm rot="-5400000">
            <a:off x="-1331912" y="3913188"/>
            <a:ext cx="3419475" cy="3397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Documentation – External Provider</a:t>
            </a:r>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453"/>
        <p:cNvGrpSpPr/>
        <p:nvPr/>
      </p:nvGrpSpPr>
      <p:grpSpPr>
        <a:xfrm>
          <a:off x="0" y="0"/>
          <a:ext cx="0" cy="0"/>
          <a:chOff x="0" y="0"/>
          <a:chExt cx="0" cy="0"/>
        </a:xfrm>
      </p:grpSpPr>
      <p:graphicFrame>
        <p:nvGraphicFramePr>
          <p:cNvPr id="1454" name="Google Shape;1454;p89"/>
          <p:cNvGraphicFramePr/>
          <p:nvPr/>
        </p:nvGraphicFramePr>
        <p:xfrm>
          <a:off x="76200" y="1066800"/>
          <a:ext cx="8985250" cy="5164125"/>
        </p:xfrm>
        <a:graphic>
          <a:graphicData uri="http://schemas.openxmlformats.org/drawingml/2006/table">
            <a:tbl>
              <a:tblPr>
                <a:noFill/>
                <a:tableStyleId>{4F174743-33E8-45B2-AAE5-25D8D7A35633}</a:tableStyleId>
              </a:tblPr>
              <a:tblGrid>
                <a:gridCol w="2579900">
                  <a:extLst>
                    <a:ext uri="{9D8B030D-6E8A-4147-A177-3AD203B41FA5}">
                      <a16:colId xmlns:a16="http://schemas.microsoft.com/office/drawing/2014/main" val="20000"/>
                    </a:ext>
                  </a:extLst>
                </a:gridCol>
                <a:gridCol w="2671550">
                  <a:extLst>
                    <a:ext uri="{9D8B030D-6E8A-4147-A177-3AD203B41FA5}">
                      <a16:colId xmlns:a16="http://schemas.microsoft.com/office/drawing/2014/main" val="20001"/>
                    </a:ext>
                  </a:extLst>
                </a:gridCol>
                <a:gridCol w="3733800">
                  <a:extLst>
                    <a:ext uri="{9D8B030D-6E8A-4147-A177-3AD203B41FA5}">
                      <a16:colId xmlns:a16="http://schemas.microsoft.com/office/drawing/2014/main" val="20002"/>
                    </a:ext>
                  </a:extLst>
                </a:gridCol>
              </a:tblGrid>
              <a:tr h="396275">
                <a:tc gridSpan="3">
                  <a:txBody>
                    <a:bodyPr/>
                    <a:lstStyle/>
                    <a:p>
                      <a:pPr marL="0" marR="0" lvl="0" indent="0" algn="ctr" rtl="0">
                        <a:spcBef>
                          <a:spcPts val="0"/>
                        </a:spcBef>
                        <a:spcAft>
                          <a:spcPts val="0"/>
                        </a:spcAft>
                        <a:buNone/>
                      </a:pPr>
                      <a:r>
                        <a:rPr lang="en-US" sz="2000" u="none" strike="noStrike" cap="none">
                          <a:solidFill>
                            <a:schemeClr val="lt1"/>
                          </a:solidFill>
                        </a:rPr>
                        <a:t>Step 5: AUTHORIZE THE SYSTEM</a:t>
                      </a:r>
                      <a:endParaRPr sz="2000" b="1" i="0" u="none" strike="noStrike" cap="none">
                        <a:solidFill>
                          <a:schemeClr val="lt1"/>
                        </a:solidFill>
                        <a:latin typeface="Tahoma"/>
                        <a:ea typeface="Tahoma"/>
                        <a:cs typeface="Tahoma"/>
                        <a:sym typeface="Tahoma"/>
                      </a:endParaRPr>
                    </a:p>
                  </a:txBody>
                  <a:tcPr marL="45725" marR="45725" marT="45725" marB="45725" anchor="b">
                    <a:solidFill>
                      <a:schemeClr val="dk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94400">
                <a:tc>
                  <a:txBody>
                    <a:bodyPr/>
                    <a:lstStyle/>
                    <a:p>
                      <a:pPr marL="0" marR="0" lvl="0" indent="0" algn="ctr" rtl="0">
                        <a:spcBef>
                          <a:spcPts val="0"/>
                        </a:spcBef>
                        <a:spcAft>
                          <a:spcPts val="0"/>
                        </a:spcAft>
                        <a:buNone/>
                      </a:pPr>
                      <a:r>
                        <a:rPr lang="en-US" sz="1800" u="none" strike="noStrike" cap="none">
                          <a:solidFill>
                            <a:schemeClr val="lt1"/>
                          </a:solidFill>
                        </a:rPr>
                        <a:t>RMF Tasks </a:t>
                      </a:r>
                      <a:endParaRPr sz="1800" b="1" i="0" u="none" strike="noStrike" cap="none">
                        <a:solidFill>
                          <a:schemeClr val="lt1"/>
                        </a:solidFill>
                        <a:latin typeface="Tahoma"/>
                        <a:ea typeface="Tahoma"/>
                        <a:cs typeface="Tahoma"/>
                        <a:sym typeface="Tahoma"/>
                      </a:endParaRPr>
                    </a:p>
                  </a:txBody>
                  <a:tcPr marL="45725" marR="45725" marT="45725" marB="0" anchor="ctr">
                    <a:solidFill>
                      <a:schemeClr val="accent1"/>
                    </a:solidFill>
                  </a:tcPr>
                </a:tc>
                <a:tc>
                  <a:txBody>
                    <a:bodyPr/>
                    <a:lstStyle/>
                    <a:p>
                      <a:pPr marL="0" marR="0" lvl="0" indent="0" algn="ctr" rtl="0">
                        <a:spcBef>
                          <a:spcPts val="0"/>
                        </a:spcBef>
                        <a:spcAft>
                          <a:spcPts val="0"/>
                        </a:spcAft>
                        <a:buNone/>
                      </a:pPr>
                      <a:r>
                        <a:rPr lang="en-US" sz="1800" u="none" strike="noStrike" cap="none">
                          <a:solidFill>
                            <a:schemeClr val="lt1"/>
                          </a:solidFill>
                        </a:rPr>
                        <a:t>Per DoD KS Primary Responsibility </a:t>
                      </a:r>
                      <a:endParaRPr sz="1800" b="1" i="0" u="none" strike="noStrike" cap="none">
                        <a:solidFill>
                          <a:schemeClr val="lt1"/>
                        </a:solidFill>
                        <a:latin typeface="Tahoma"/>
                        <a:ea typeface="Tahoma"/>
                        <a:cs typeface="Tahoma"/>
                        <a:sym typeface="Tahoma"/>
                      </a:endParaRPr>
                    </a:p>
                  </a:txBody>
                  <a:tcPr marL="45725" marR="45725" marT="45725" marB="0" anchor="ctr">
                    <a:solidFill>
                      <a:schemeClr val="accent1"/>
                    </a:solidFill>
                  </a:tcPr>
                </a:tc>
                <a:tc>
                  <a:txBody>
                    <a:bodyPr/>
                    <a:lstStyle/>
                    <a:p>
                      <a:pPr marL="0" marR="0" lvl="0" indent="0" algn="ctr" rtl="0">
                        <a:spcBef>
                          <a:spcPts val="0"/>
                        </a:spcBef>
                        <a:spcAft>
                          <a:spcPts val="0"/>
                        </a:spcAft>
                        <a:buNone/>
                      </a:pPr>
                      <a:r>
                        <a:rPr lang="en-US" sz="1800" u="none" strike="noStrike" cap="none">
                          <a:solidFill>
                            <a:schemeClr val="lt1"/>
                          </a:solidFill>
                        </a:rPr>
                        <a:t>Per DoD KS </a:t>
                      </a:r>
                      <a:br>
                        <a:rPr lang="en-US" sz="1800" u="none" strike="noStrike" cap="none">
                          <a:solidFill>
                            <a:schemeClr val="lt1"/>
                          </a:solidFill>
                        </a:rPr>
                      </a:br>
                      <a:r>
                        <a:rPr lang="en-US" sz="1800" u="none" strike="noStrike" cap="none">
                          <a:solidFill>
                            <a:schemeClr val="lt1"/>
                          </a:solidFill>
                        </a:rPr>
                        <a:t>Stakeholders</a:t>
                      </a:r>
                      <a:endParaRPr sz="1800" b="1" i="0" u="none" strike="noStrike" cap="none">
                        <a:solidFill>
                          <a:schemeClr val="lt1"/>
                        </a:solidFill>
                        <a:latin typeface="Tahoma"/>
                        <a:ea typeface="Tahoma"/>
                        <a:cs typeface="Tahoma"/>
                        <a:sym typeface="Tahoma"/>
                      </a:endParaRPr>
                    </a:p>
                  </a:txBody>
                  <a:tcPr marL="45725" marR="45725" marT="45725" marB="0" anchor="ctr">
                    <a:solidFill>
                      <a:schemeClr val="accent1"/>
                    </a:solidFill>
                  </a:tcPr>
                </a:tc>
                <a:extLst>
                  <a:ext uri="{0D108BD9-81ED-4DB2-BD59-A6C34878D82A}">
                    <a16:rowId xmlns:a16="http://schemas.microsoft.com/office/drawing/2014/main" val="10001"/>
                  </a:ext>
                </a:extLst>
              </a:tr>
              <a:tr h="1356475">
                <a:tc>
                  <a:txBody>
                    <a:bodyPr/>
                    <a:lstStyle/>
                    <a:p>
                      <a:pPr marL="0" marR="0" lvl="0" indent="0" algn="l" rtl="0">
                        <a:spcBef>
                          <a:spcPts val="0"/>
                        </a:spcBef>
                        <a:spcAft>
                          <a:spcPts val="0"/>
                        </a:spcAft>
                        <a:buNone/>
                      </a:pPr>
                      <a:r>
                        <a:rPr lang="en-US" sz="1600" u="none" strike="noStrike" cap="none"/>
                        <a:t>Prepare the POAM</a:t>
                      </a:r>
                      <a:endParaRPr sz="1600" b="0" i="0" u="none" strike="noStrike" cap="none">
                        <a:solidFill>
                          <a:srgbClr val="000000"/>
                        </a:solidFill>
                        <a:latin typeface="Tahoma"/>
                        <a:ea typeface="Tahoma"/>
                        <a:cs typeface="Tahoma"/>
                        <a:sym typeface="Tahoma"/>
                      </a:endParaRPr>
                    </a:p>
                  </a:txBody>
                  <a:tcPr marL="45725" marR="45725" marT="45725" marB="0">
                    <a:solidFill>
                      <a:schemeClr val="lt2"/>
                    </a:solidFill>
                  </a:tcPr>
                </a:tc>
                <a:tc>
                  <a:txBody>
                    <a:bodyPr/>
                    <a:lstStyle/>
                    <a:p>
                      <a:pPr marL="0" marR="0" lvl="0" indent="0" algn="l" rtl="0">
                        <a:spcBef>
                          <a:spcPts val="0"/>
                        </a:spcBef>
                        <a:spcAft>
                          <a:spcPts val="0"/>
                        </a:spcAft>
                        <a:buNone/>
                      </a:pPr>
                      <a:r>
                        <a:rPr lang="en-US" sz="1600" u="none" strike="noStrike" cap="none"/>
                        <a:t>ISO</a:t>
                      </a:r>
                      <a:br>
                        <a:rPr lang="en-US" sz="1600" u="none" strike="noStrike" cap="none"/>
                      </a:br>
                      <a:r>
                        <a:rPr lang="en-US" sz="1600" u="none" strike="noStrike" cap="none"/>
                        <a:t>PM/SM</a:t>
                      </a:r>
                      <a:endParaRPr sz="1600" b="0" i="0" u="none" strike="noStrike" cap="none">
                        <a:solidFill>
                          <a:srgbClr val="000000"/>
                        </a:solidFill>
                        <a:latin typeface="Tahoma"/>
                        <a:ea typeface="Tahoma"/>
                        <a:cs typeface="Tahoma"/>
                        <a:sym typeface="Tahoma"/>
                      </a:endParaRPr>
                    </a:p>
                  </a:txBody>
                  <a:tcPr marL="45725" marR="45725" marT="45725" marB="0">
                    <a:solidFill>
                      <a:schemeClr val="lt2"/>
                    </a:solidFill>
                  </a:tcPr>
                </a:tc>
                <a:tc>
                  <a:txBody>
                    <a:bodyPr/>
                    <a:lstStyle/>
                    <a:p>
                      <a:pPr marL="0" marR="0" lvl="0" indent="0" algn="l" rtl="0">
                        <a:spcBef>
                          <a:spcPts val="0"/>
                        </a:spcBef>
                        <a:spcAft>
                          <a:spcPts val="0"/>
                        </a:spcAft>
                        <a:buNone/>
                      </a:pPr>
                      <a:r>
                        <a:rPr lang="en-US" sz="1600" u="none" strike="noStrike" cap="none"/>
                        <a:t>AO or AODR</a:t>
                      </a:r>
                      <a:br>
                        <a:rPr lang="en-US" sz="1600" u="none" strike="noStrike" cap="none"/>
                      </a:br>
                      <a:r>
                        <a:rPr lang="en-US" sz="1600" u="none" strike="noStrike" cap="none"/>
                        <a:t>Common Control Provider (Owner)</a:t>
                      </a:r>
                      <a:br>
                        <a:rPr lang="en-US" sz="1600" u="none" strike="noStrike" cap="none"/>
                      </a:br>
                      <a:r>
                        <a:rPr lang="en-US" sz="1600" u="none" strike="noStrike" cap="none"/>
                        <a:t>Information Owner/Mission Owner</a:t>
                      </a:r>
                      <a:br>
                        <a:rPr lang="en-US" sz="1600" u="none" strike="noStrike" cap="none"/>
                      </a:br>
                      <a:r>
                        <a:rPr lang="en-US" sz="1600" u="none" strike="noStrike" cap="none"/>
                        <a:t>ISSM</a:t>
                      </a:r>
                      <a:br>
                        <a:rPr lang="en-US" sz="1600" u="none" strike="noStrike" cap="none"/>
                      </a:br>
                      <a:r>
                        <a:rPr lang="en-US" sz="1600" u="none" strike="noStrike" cap="none"/>
                        <a:t>SISO</a:t>
                      </a:r>
                      <a:endParaRPr sz="1600" b="0" i="0" u="none" strike="noStrike" cap="none">
                        <a:solidFill>
                          <a:srgbClr val="000000"/>
                        </a:solidFill>
                        <a:latin typeface="Tahoma"/>
                        <a:ea typeface="Tahoma"/>
                        <a:cs typeface="Tahoma"/>
                        <a:sym typeface="Tahoma"/>
                      </a:endParaRPr>
                    </a:p>
                  </a:txBody>
                  <a:tcPr marL="45725" marR="45725" marT="45725" marB="0">
                    <a:solidFill>
                      <a:schemeClr val="lt2"/>
                    </a:solidFill>
                  </a:tcPr>
                </a:tc>
                <a:extLst>
                  <a:ext uri="{0D108BD9-81ED-4DB2-BD59-A6C34878D82A}">
                    <a16:rowId xmlns:a16="http://schemas.microsoft.com/office/drawing/2014/main" val="10002"/>
                  </a:ext>
                </a:extLst>
              </a:tr>
              <a:tr h="714750">
                <a:tc>
                  <a:txBody>
                    <a:bodyPr/>
                    <a:lstStyle/>
                    <a:p>
                      <a:pPr marL="0" marR="0" lvl="0" indent="0" algn="l" rtl="0">
                        <a:spcBef>
                          <a:spcPts val="0"/>
                        </a:spcBef>
                        <a:spcAft>
                          <a:spcPts val="0"/>
                        </a:spcAft>
                        <a:buNone/>
                      </a:pPr>
                      <a:r>
                        <a:rPr lang="en-US" sz="1600" u="none" strike="noStrike" cap="none"/>
                        <a:t>Submit Security Authorization Package </a:t>
                      </a:r>
                      <a:endParaRPr sz="1600" b="0" i="0" u="none" strike="noStrike" cap="none">
                        <a:solidFill>
                          <a:srgbClr val="000000"/>
                        </a:solidFill>
                        <a:latin typeface="Tahoma"/>
                        <a:ea typeface="Tahoma"/>
                        <a:cs typeface="Tahoma"/>
                        <a:sym typeface="Tahoma"/>
                      </a:endParaRPr>
                    </a:p>
                  </a:txBody>
                  <a:tcPr marL="45725" marR="45725" marT="45725" marB="0">
                    <a:solidFill>
                      <a:schemeClr val="lt2"/>
                    </a:solidFill>
                  </a:tcPr>
                </a:tc>
                <a:tc>
                  <a:txBody>
                    <a:bodyPr/>
                    <a:lstStyle/>
                    <a:p>
                      <a:pPr marL="0" marR="0" lvl="0" indent="0" algn="l" rtl="0">
                        <a:spcBef>
                          <a:spcPts val="0"/>
                        </a:spcBef>
                        <a:spcAft>
                          <a:spcPts val="0"/>
                        </a:spcAft>
                        <a:buNone/>
                      </a:pPr>
                      <a:r>
                        <a:rPr lang="en-US" sz="1600" u="none" strike="noStrike" cap="none"/>
                        <a:t>AO or AODR</a:t>
                      </a:r>
                      <a:endParaRPr sz="1600" b="0" i="0" u="none" strike="noStrike" cap="none">
                        <a:solidFill>
                          <a:srgbClr val="000000"/>
                        </a:solidFill>
                        <a:latin typeface="Tahoma"/>
                        <a:ea typeface="Tahoma"/>
                        <a:cs typeface="Tahoma"/>
                        <a:sym typeface="Tahoma"/>
                      </a:endParaRPr>
                    </a:p>
                  </a:txBody>
                  <a:tcPr marL="45725" marR="45725" marT="45725" marB="0">
                    <a:solidFill>
                      <a:schemeClr val="lt2"/>
                    </a:solidFill>
                  </a:tcPr>
                </a:tc>
                <a:tc>
                  <a:txBody>
                    <a:bodyPr/>
                    <a:lstStyle/>
                    <a:p>
                      <a:pPr marL="0" marR="0" lvl="0" indent="0" algn="l" rtl="0">
                        <a:spcBef>
                          <a:spcPts val="0"/>
                        </a:spcBef>
                        <a:spcAft>
                          <a:spcPts val="0"/>
                        </a:spcAft>
                        <a:buNone/>
                      </a:pPr>
                      <a:r>
                        <a:rPr lang="en-US" sz="1600" u="none" strike="noStrike" cap="none"/>
                        <a:t>Risk Executive (Function)</a:t>
                      </a:r>
                      <a:br>
                        <a:rPr lang="en-US" sz="1600" u="none" strike="noStrike" cap="none"/>
                      </a:br>
                      <a:r>
                        <a:rPr lang="en-US" sz="1600" u="none" strike="noStrike" cap="none"/>
                        <a:t>SISO</a:t>
                      </a:r>
                      <a:endParaRPr sz="1600" b="0" i="0" u="none" strike="noStrike" cap="none">
                        <a:solidFill>
                          <a:srgbClr val="000000"/>
                        </a:solidFill>
                        <a:latin typeface="Tahoma"/>
                        <a:ea typeface="Tahoma"/>
                        <a:cs typeface="Tahoma"/>
                        <a:sym typeface="Tahoma"/>
                      </a:endParaRPr>
                    </a:p>
                  </a:txBody>
                  <a:tcPr marL="45725" marR="45725" marT="45725" marB="0">
                    <a:solidFill>
                      <a:schemeClr val="lt2"/>
                    </a:solidFill>
                  </a:tcPr>
                </a:tc>
                <a:extLst>
                  <a:ext uri="{0D108BD9-81ED-4DB2-BD59-A6C34878D82A}">
                    <a16:rowId xmlns:a16="http://schemas.microsoft.com/office/drawing/2014/main" val="10003"/>
                  </a:ext>
                </a:extLst>
              </a:tr>
              <a:tr h="714750">
                <a:tc>
                  <a:txBody>
                    <a:bodyPr/>
                    <a:lstStyle/>
                    <a:p>
                      <a:pPr marL="0" marR="0" lvl="0" indent="0" algn="l" rtl="0">
                        <a:spcBef>
                          <a:spcPts val="0"/>
                        </a:spcBef>
                        <a:spcAft>
                          <a:spcPts val="0"/>
                        </a:spcAft>
                        <a:buNone/>
                      </a:pPr>
                      <a:r>
                        <a:rPr lang="en-US" sz="1600" u="none" strike="noStrike" cap="none"/>
                        <a:t>AO conducts final Risk Determination </a:t>
                      </a:r>
                      <a:endParaRPr sz="1600" b="0" i="0" u="none" strike="noStrike" cap="none">
                        <a:solidFill>
                          <a:srgbClr val="000000"/>
                        </a:solidFill>
                        <a:latin typeface="Tahoma"/>
                        <a:ea typeface="Tahoma"/>
                        <a:cs typeface="Tahoma"/>
                        <a:sym typeface="Tahoma"/>
                      </a:endParaRPr>
                    </a:p>
                  </a:txBody>
                  <a:tcPr marL="45725" marR="45725" marT="45725" marB="0">
                    <a:solidFill>
                      <a:schemeClr val="lt2"/>
                    </a:solidFill>
                  </a:tcPr>
                </a:tc>
                <a:tc>
                  <a:txBody>
                    <a:bodyPr/>
                    <a:lstStyle/>
                    <a:p>
                      <a:pPr marL="0" marR="0" lvl="0" indent="0" algn="l" rtl="0">
                        <a:spcBef>
                          <a:spcPts val="0"/>
                        </a:spcBef>
                        <a:spcAft>
                          <a:spcPts val="0"/>
                        </a:spcAft>
                        <a:buNone/>
                      </a:pPr>
                      <a:r>
                        <a:rPr lang="en-US" sz="1600" u="none" strike="noStrike" cap="none"/>
                        <a:t>Authorizing Official or Designated Representative </a:t>
                      </a:r>
                      <a:endParaRPr sz="1600" b="0" i="0" u="none" strike="noStrike" cap="none">
                        <a:solidFill>
                          <a:srgbClr val="000000"/>
                        </a:solidFill>
                        <a:latin typeface="Tahoma"/>
                        <a:ea typeface="Tahoma"/>
                        <a:cs typeface="Tahoma"/>
                        <a:sym typeface="Tahoma"/>
                      </a:endParaRPr>
                    </a:p>
                  </a:txBody>
                  <a:tcPr marL="45725" marR="45725" marT="45725" marB="0">
                    <a:solidFill>
                      <a:schemeClr val="lt2"/>
                    </a:solidFill>
                  </a:tcPr>
                </a:tc>
                <a:tc>
                  <a:txBody>
                    <a:bodyPr/>
                    <a:lstStyle/>
                    <a:p>
                      <a:pPr marL="0" marR="0" lvl="0" indent="0" algn="l" rtl="0">
                        <a:spcBef>
                          <a:spcPts val="0"/>
                        </a:spcBef>
                        <a:spcAft>
                          <a:spcPts val="0"/>
                        </a:spcAft>
                        <a:buNone/>
                      </a:pPr>
                      <a:r>
                        <a:rPr lang="en-US" sz="1600" u="none" strike="noStrike" cap="none"/>
                        <a:t>Risk Executive (Function)</a:t>
                      </a:r>
                      <a:br>
                        <a:rPr lang="en-US" sz="1600" u="none" strike="noStrike" cap="none"/>
                      </a:br>
                      <a:r>
                        <a:rPr lang="en-US" sz="1600" u="none" strike="noStrike" cap="none"/>
                        <a:t>SISO</a:t>
                      </a:r>
                      <a:endParaRPr sz="1600" b="0" i="0" u="none" strike="noStrike" cap="none">
                        <a:solidFill>
                          <a:srgbClr val="000000"/>
                        </a:solidFill>
                        <a:latin typeface="Tahoma"/>
                        <a:ea typeface="Tahoma"/>
                        <a:cs typeface="Tahoma"/>
                        <a:sym typeface="Tahoma"/>
                      </a:endParaRPr>
                    </a:p>
                  </a:txBody>
                  <a:tcPr marL="45725" marR="45725" marT="45725" marB="0">
                    <a:solidFill>
                      <a:schemeClr val="lt2"/>
                    </a:solidFill>
                  </a:tcPr>
                </a:tc>
                <a:extLst>
                  <a:ext uri="{0D108BD9-81ED-4DB2-BD59-A6C34878D82A}">
                    <a16:rowId xmlns:a16="http://schemas.microsoft.com/office/drawing/2014/main" val="10004"/>
                  </a:ext>
                </a:extLst>
              </a:tr>
              <a:tr h="1387475">
                <a:tc>
                  <a:txBody>
                    <a:bodyPr/>
                    <a:lstStyle/>
                    <a:p>
                      <a:pPr marL="0" marR="0" lvl="0" indent="0" algn="l" rtl="0">
                        <a:spcBef>
                          <a:spcPts val="0"/>
                        </a:spcBef>
                        <a:spcAft>
                          <a:spcPts val="0"/>
                        </a:spcAft>
                        <a:buNone/>
                      </a:pPr>
                      <a:r>
                        <a:rPr lang="en-US" sz="1600" u="none" strike="noStrike" cap="none"/>
                        <a:t>AO makes authorization decision</a:t>
                      </a:r>
                      <a:endParaRPr sz="1600" b="0" i="0" u="none" strike="noStrike" cap="none">
                        <a:solidFill>
                          <a:srgbClr val="000000"/>
                        </a:solidFill>
                        <a:latin typeface="Tahoma"/>
                        <a:ea typeface="Tahoma"/>
                        <a:cs typeface="Tahoma"/>
                        <a:sym typeface="Tahoma"/>
                      </a:endParaRPr>
                    </a:p>
                  </a:txBody>
                  <a:tcPr marL="45725" marR="45725" marT="45725" marB="0">
                    <a:solidFill>
                      <a:schemeClr val="lt2"/>
                    </a:solidFill>
                  </a:tcPr>
                </a:tc>
                <a:tc>
                  <a:txBody>
                    <a:bodyPr/>
                    <a:lstStyle/>
                    <a:p>
                      <a:pPr marL="0" marR="0" lvl="0" indent="0" algn="l" rtl="0">
                        <a:spcBef>
                          <a:spcPts val="0"/>
                        </a:spcBef>
                        <a:spcAft>
                          <a:spcPts val="0"/>
                        </a:spcAft>
                        <a:buNone/>
                      </a:pPr>
                      <a:r>
                        <a:rPr lang="en-US" sz="1600" u="none" strike="noStrike" cap="none" dirty="0"/>
                        <a:t>AO</a:t>
                      </a:r>
                      <a:endParaRPr sz="1600" b="0" i="0" u="none" strike="noStrike" cap="none" dirty="0">
                        <a:solidFill>
                          <a:srgbClr val="000000"/>
                        </a:solidFill>
                        <a:latin typeface="Tahoma"/>
                        <a:ea typeface="Tahoma"/>
                        <a:cs typeface="Tahoma"/>
                        <a:sym typeface="Tahoma"/>
                      </a:endParaRPr>
                    </a:p>
                  </a:txBody>
                  <a:tcPr marL="45725" marR="45725" marT="45725" marB="0">
                    <a:solidFill>
                      <a:schemeClr val="lt2"/>
                    </a:solidFill>
                  </a:tcPr>
                </a:tc>
                <a:tc>
                  <a:txBody>
                    <a:bodyPr/>
                    <a:lstStyle/>
                    <a:p>
                      <a:pPr marL="0" marR="0" lvl="0" indent="0" algn="l" rtl="0">
                        <a:spcBef>
                          <a:spcPts val="0"/>
                        </a:spcBef>
                        <a:spcAft>
                          <a:spcPts val="0"/>
                        </a:spcAft>
                        <a:buNone/>
                      </a:pPr>
                      <a:r>
                        <a:rPr lang="en-US" sz="1600" u="none" strike="noStrike" cap="none" dirty="0"/>
                        <a:t>AODR</a:t>
                      </a:r>
                      <a:br>
                        <a:rPr lang="en-US" sz="1600" u="none" strike="noStrike" cap="none" dirty="0"/>
                      </a:br>
                      <a:r>
                        <a:rPr lang="en-US" sz="1600" u="none" strike="noStrike" cap="none" dirty="0"/>
                        <a:t>CIO</a:t>
                      </a:r>
                      <a:br>
                        <a:rPr lang="en-US" sz="1600" u="none" strike="noStrike" cap="none" dirty="0"/>
                      </a:br>
                      <a:r>
                        <a:rPr lang="en-US" sz="1600" u="none" strike="noStrike" cap="none" dirty="0"/>
                        <a:t>ISO or PM/SM</a:t>
                      </a:r>
                      <a:br>
                        <a:rPr lang="en-US" sz="1600" u="none" strike="noStrike" cap="none" dirty="0"/>
                      </a:br>
                      <a:r>
                        <a:rPr lang="en-US" sz="1600" u="none" strike="noStrike" cap="none" dirty="0"/>
                        <a:t>Risk Executive (Function)</a:t>
                      </a:r>
                      <a:br>
                        <a:rPr lang="en-US" sz="1600" u="none" strike="noStrike" cap="none" dirty="0"/>
                      </a:br>
                      <a:r>
                        <a:rPr lang="en-US" sz="1600" u="none" strike="noStrike" cap="none" dirty="0"/>
                        <a:t>SISO</a:t>
                      </a:r>
                      <a:endParaRPr sz="1600" b="0" i="0" u="none" strike="noStrike" cap="none" dirty="0">
                        <a:solidFill>
                          <a:srgbClr val="000000"/>
                        </a:solidFill>
                        <a:latin typeface="Tahoma"/>
                        <a:ea typeface="Tahoma"/>
                        <a:cs typeface="Tahoma"/>
                        <a:sym typeface="Tahoma"/>
                      </a:endParaRPr>
                    </a:p>
                  </a:txBody>
                  <a:tcPr marL="45725" marR="45725" marT="45725" marB="0">
                    <a:solidFill>
                      <a:schemeClr val="lt2"/>
                    </a:solidFill>
                  </a:tcPr>
                </a:tc>
                <a:extLst>
                  <a:ext uri="{0D108BD9-81ED-4DB2-BD59-A6C34878D82A}">
                    <a16:rowId xmlns:a16="http://schemas.microsoft.com/office/drawing/2014/main" val="10005"/>
                  </a:ext>
                </a:extLst>
              </a:tr>
            </a:tbl>
          </a:graphicData>
        </a:graphic>
      </p:graphicFrame>
      <p:sp>
        <p:nvSpPr>
          <p:cNvPr id="1455" name="Google Shape;1455;p8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Authorize Summary Tasks and Responsibilities</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460"/>
        <p:cNvGrpSpPr/>
        <p:nvPr/>
      </p:nvGrpSpPr>
      <p:grpSpPr>
        <a:xfrm>
          <a:off x="0" y="0"/>
          <a:ext cx="0" cy="0"/>
          <a:chOff x="0" y="0"/>
          <a:chExt cx="0" cy="0"/>
        </a:xfrm>
      </p:grpSpPr>
      <p:sp>
        <p:nvSpPr>
          <p:cNvPr id="1461" name="Google Shape;1461;p9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Course Activity</a:t>
            </a:r>
            <a:endParaRPr/>
          </a:p>
        </p:txBody>
      </p:sp>
      <p:sp>
        <p:nvSpPr>
          <p:cNvPr id="1462" name="Google Shape;1462;p90"/>
          <p:cNvSpPr txBox="1">
            <a:spLocks noGrp="1"/>
          </p:cNvSpPr>
          <p:nvPr>
            <p:ph type="body" idx="1"/>
          </p:nvPr>
        </p:nvSpPr>
        <p:spPr>
          <a:xfrm>
            <a:off x="646113" y="1219200"/>
            <a:ext cx="5675312"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Refer to Course Guide to update “Authorize Concepts Review Quiz”</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9"/>
          <p:cNvSpPr txBox="1">
            <a:spLocks noGrp="1"/>
          </p:cNvSpPr>
          <p:nvPr>
            <p:ph type="body" idx="1"/>
          </p:nvPr>
        </p:nvSpPr>
        <p:spPr>
          <a:xfrm>
            <a:off x="457200" y="1371600"/>
            <a:ext cx="3886200" cy="5029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dirty="0"/>
              <a:t>Just read the control and say what will you do to implement the requirements stated for the control: </a:t>
            </a:r>
            <a:endParaRPr dirty="0"/>
          </a:p>
          <a:p>
            <a:pPr marL="512763" lvl="1" indent="-165099" algn="l" rtl="0">
              <a:spcBef>
                <a:spcPts val="320"/>
              </a:spcBef>
              <a:spcAft>
                <a:spcPts val="0"/>
              </a:spcAft>
              <a:buSzPts val="880"/>
              <a:buChar char="■"/>
            </a:pPr>
            <a:r>
              <a:rPr lang="en-US" dirty="0"/>
              <a:t>Keep it simple and concise.</a:t>
            </a:r>
            <a:endParaRPr dirty="0"/>
          </a:p>
          <a:p>
            <a:pPr marL="512763" lvl="1" indent="-165099" algn="l" rtl="0">
              <a:spcBef>
                <a:spcPts val="320"/>
              </a:spcBef>
              <a:spcAft>
                <a:spcPts val="0"/>
              </a:spcAft>
              <a:buSzPts val="880"/>
              <a:buChar char="■"/>
            </a:pPr>
            <a:r>
              <a:rPr lang="en-US" dirty="0"/>
              <a:t>Show it does what is required</a:t>
            </a:r>
            <a:endParaRPr dirty="0"/>
          </a:p>
          <a:p>
            <a:pPr marL="512763" lvl="1" indent="-165099" algn="l" rtl="0">
              <a:spcBef>
                <a:spcPts val="320"/>
              </a:spcBef>
              <a:spcAft>
                <a:spcPts val="0"/>
              </a:spcAft>
              <a:buSzPts val="880"/>
              <a:buChar char="■"/>
            </a:pPr>
            <a:r>
              <a:rPr lang="en-US" dirty="0"/>
              <a:t>Who is responsible </a:t>
            </a:r>
            <a:endParaRPr dirty="0"/>
          </a:p>
          <a:p>
            <a:pPr marL="512763" lvl="1" indent="-165099" algn="l" rtl="0">
              <a:spcBef>
                <a:spcPts val="320"/>
              </a:spcBef>
              <a:spcAft>
                <a:spcPts val="0"/>
              </a:spcAft>
              <a:buSzPts val="880"/>
              <a:buChar char="■"/>
            </a:pPr>
            <a:r>
              <a:rPr lang="en-US" dirty="0"/>
              <a:t>Give evidence of desired outcomes and how to test, e.g.:</a:t>
            </a:r>
            <a:endParaRPr dirty="0"/>
          </a:p>
          <a:p>
            <a:pPr marL="685800" lvl="2" indent="-173037" algn="l" rtl="0">
              <a:spcBef>
                <a:spcPts val="280"/>
              </a:spcBef>
              <a:spcAft>
                <a:spcPts val="0"/>
              </a:spcAft>
              <a:buSzPts val="700"/>
              <a:buChar char="■"/>
            </a:pPr>
            <a:r>
              <a:rPr lang="en-US" dirty="0"/>
              <a:t>Schedule of vulnerability scans</a:t>
            </a:r>
            <a:endParaRPr dirty="0"/>
          </a:p>
          <a:p>
            <a:pPr marL="685800" lvl="2" indent="-173037" algn="l" rtl="0">
              <a:spcBef>
                <a:spcPts val="280"/>
              </a:spcBef>
              <a:spcAft>
                <a:spcPts val="0"/>
              </a:spcAft>
              <a:buSzPts val="700"/>
              <a:buChar char="■"/>
            </a:pPr>
            <a:r>
              <a:rPr lang="en-US" dirty="0"/>
              <a:t>Approved policy </a:t>
            </a:r>
            <a:endParaRPr dirty="0"/>
          </a:p>
          <a:p>
            <a:pPr marL="685800" lvl="2" indent="-173037" algn="l" rtl="0">
              <a:spcBef>
                <a:spcPts val="280"/>
              </a:spcBef>
              <a:spcAft>
                <a:spcPts val="0"/>
              </a:spcAft>
              <a:buSzPts val="700"/>
              <a:buChar char="■"/>
            </a:pPr>
            <a:r>
              <a:rPr lang="en-US" dirty="0"/>
              <a:t>How an account is set up</a:t>
            </a:r>
            <a:endParaRPr dirty="0"/>
          </a:p>
          <a:p>
            <a:pPr marL="512763" lvl="1" indent="-165099" algn="l" rtl="0">
              <a:spcBef>
                <a:spcPts val="320"/>
              </a:spcBef>
              <a:spcAft>
                <a:spcPts val="0"/>
              </a:spcAft>
              <a:buSzPts val="880"/>
              <a:buChar char="■"/>
            </a:pPr>
            <a:r>
              <a:rPr lang="en-US" dirty="0"/>
              <a:t>Automated tools, such as eMASS, have limited space.</a:t>
            </a:r>
            <a:endParaRPr dirty="0"/>
          </a:p>
          <a:p>
            <a:pPr marL="512763" lvl="1" indent="-165099" algn="l" rtl="0">
              <a:spcBef>
                <a:spcPts val="320"/>
              </a:spcBef>
              <a:spcAft>
                <a:spcPts val="0"/>
              </a:spcAft>
              <a:buSzPts val="880"/>
              <a:buChar char="■"/>
            </a:pPr>
            <a:r>
              <a:rPr lang="en-US" dirty="0"/>
              <a:t>Plan to reference supporting documentation.</a:t>
            </a:r>
            <a:endParaRPr dirty="0"/>
          </a:p>
          <a:p>
            <a:pPr marL="685800" lvl="2" indent="-128587" algn="l" rtl="0">
              <a:spcBef>
                <a:spcPts val="280"/>
              </a:spcBef>
              <a:spcAft>
                <a:spcPts val="0"/>
              </a:spcAft>
              <a:buSzPts val="700"/>
              <a:buNone/>
            </a:pPr>
            <a:endParaRPr dirty="0"/>
          </a:p>
          <a:p>
            <a:pPr marL="342900" lvl="0" indent="-281940" algn="l" rtl="0">
              <a:spcBef>
                <a:spcPts val="320"/>
              </a:spcBef>
              <a:spcAft>
                <a:spcPts val="0"/>
              </a:spcAft>
              <a:buSzPts val="960"/>
              <a:buNone/>
            </a:pPr>
            <a:endParaRPr dirty="0"/>
          </a:p>
          <a:p>
            <a:pPr marL="342900" lvl="0" indent="-281940" algn="l" rtl="0">
              <a:spcBef>
                <a:spcPts val="320"/>
              </a:spcBef>
              <a:spcAft>
                <a:spcPts val="0"/>
              </a:spcAft>
              <a:buSzPts val="960"/>
              <a:buNone/>
            </a:pPr>
            <a:endParaRPr dirty="0"/>
          </a:p>
        </p:txBody>
      </p:sp>
      <p:sp>
        <p:nvSpPr>
          <p:cNvPr id="552" name="Google Shape;552;p9"/>
          <p:cNvSpPr txBox="1">
            <a:spLocks noGrp="1"/>
          </p:cNvSpPr>
          <p:nvPr>
            <p:ph type="title"/>
          </p:nvPr>
        </p:nvSpPr>
        <p:spPr>
          <a:xfrm>
            <a:off x="1219200" y="0"/>
            <a:ext cx="7477125" cy="9144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Writing Implementation Statements</a:t>
            </a:r>
            <a:endParaRPr/>
          </a:p>
        </p:txBody>
      </p:sp>
      <p:grpSp>
        <p:nvGrpSpPr>
          <p:cNvPr id="553" name="Google Shape;553;p9"/>
          <p:cNvGrpSpPr/>
          <p:nvPr/>
        </p:nvGrpSpPr>
        <p:grpSpPr>
          <a:xfrm>
            <a:off x="3962400" y="1219200"/>
            <a:ext cx="5105399" cy="5410200"/>
            <a:chOff x="0" y="0"/>
            <a:chExt cx="5105399" cy="5410200"/>
          </a:xfrm>
        </p:grpSpPr>
        <p:sp>
          <p:nvSpPr>
            <p:cNvPr id="554" name="Google Shape;554;p9"/>
            <p:cNvSpPr/>
            <p:nvPr/>
          </p:nvSpPr>
          <p:spPr>
            <a:xfrm>
              <a:off x="0" y="0"/>
              <a:ext cx="4439478" cy="5410200"/>
            </a:xfrm>
            <a:prstGeom prst="triangle">
              <a:avLst>
                <a:gd name="adj" fmla="val 50000"/>
              </a:avLst>
            </a:prstGeom>
            <a:solidFill>
              <a:srgbClr val="8C3735"/>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9"/>
            <p:cNvSpPr/>
            <p:nvPr/>
          </p:nvSpPr>
          <p:spPr>
            <a:xfrm>
              <a:off x="2219739" y="541548"/>
              <a:ext cx="2885660" cy="549473"/>
            </a:xfrm>
            <a:prstGeom prst="roundRect">
              <a:avLst>
                <a:gd name="adj" fmla="val 16667"/>
              </a:avLst>
            </a:prstGeom>
            <a:solidFill>
              <a:schemeClr val="lt1">
                <a:alpha val="89803"/>
              </a:schemeClr>
            </a:solidFill>
            <a:ln w="9525" cap="flat" cmpd="sng">
              <a:solidFill>
                <a:srgbClr val="8C3735"/>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9"/>
            <p:cNvSpPr txBox="1"/>
            <p:nvPr/>
          </p:nvSpPr>
          <p:spPr>
            <a:xfrm>
              <a:off x="2246562" y="568371"/>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dirty="0">
                  <a:solidFill>
                    <a:schemeClr val="dk1"/>
                  </a:solidFill>
                  <a:latin typeface="Tahoma"/>
                  <a:ea typeface="Tahoma"/>
                  <a:cs typeface="Tahoma"/>
                  <a:sym typeface="Tahoma"/>
                </a:rPr>
                <a:t>Security Engineering Guidance</a:t>
              </a:r>
              <a:endParaRPr dirty="0"/>
            </a:p>
          </p:txBody>
        </p:sp>
        <p:sp>
          <p:nvSpPr>
            <p:cNvPr id="557" name="Google Shape;557;p9"/>
            <p:cNvSpPr/>
            <p:nvPr/>
          </p:nvSpPr>
          <p:spPr>
            <a:xfrm>
              <a:off x="2219739" y="1159705"/>
              <a:ext cx="2885660" cy="549473"/>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9"/>
            <p:cNvSpPr txBox="1"/>
            <p:nvPr/>
          </p:nvSpPr>
          <p:spPr>
            <a:xfrm>
              <a:off x="2246562" y="1186528"/>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Tabletop Review</a:t>
              </a:r>
              <a:endParaRPr/>
            </a:p>
          </p:txBody>
        </p:sp>
        <p:sp>
          <p:nvSpPr>
            <p:cNvPr id="559" name="Google Shape;559;p9"/>
            <p:cNvSpPr/>
            <p:nvPr/>
          </p:nvSpPr>
          <p:spPr>
            <a:xfrm>
              <a:off x="2219739" y="1777863"/>
              <a:ext cx="2885660" cy="549473"/>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9"/>
            <p:cNvSpPr txBox="1"/>
            <p:nvPr/>
          </p:nvSpPr>
          <p:spPr>
            <a:xfrm>
              <a:off x="2246562" y="1804686"/>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Developmental Implementation</a:t>
              </a:r>
              <a:endParaRPr/>
            </a:p>
          </p:txBody>
        </p:sp>
        <p:sp>
          <p:nvSpPr>
            <p:cNvPr id="561" name="Google Shape;561;p9"/>
            <p:cNvSpPr/>
            <p:nvPr/>
          </p:nvSpPr>
          <p:spPr>
            <a:xfrm>
              <a:off x="2219739" y="2396021"/>
              <a:ext cx="2885660" cy="549473"/>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9"/>
            <p:cNvSpPr txBox="1"/>
            <p:nvPr/>
          </p:nvSpPr>
          <p:spPr>
            <a:xfrm>
              <a:off x="2246562" y="2422844"/>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Security Engineering Plan Risk Management Considerations</a:t>
              </a:r>
              <a:endParaRPr/>
            </a:p>
          </p:txBody>
        </p:sp>
        <p:sp>
          <p:nvSpPr>
            <p:cNvPr id="563" name="Google Shape;563;p9"/>
            <p:cNvSpPr/>
            <p:nvPr/>
          </p:nvSpPr>
          <p:spPr>
            <a:xfrm>
              <a:off x="2219739" y="3014178"/>
              <a:ext cx="2885660" cy="549473"/>
            </a:xfrm>
            <a:prstGeom prst="roundRect">
              <a:avLst>
                <a:gd name="adj" fmla="val 16667"/>
              </a:avLst>
            </a:prstGeom>
            <a:solidFill>
              <a:schemeClr val="lt1">
                <a:alpha val="89803"/>
              </a:schemeClr>
            </a:solidFill>
            <a:ln w="9525" cap="flat" cmpd="sng">
              <a:solidFill>
                <a:srgbClr val="D5A5A4"/>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9"/>
            <p:cNvSpPr txBox="1"/>
            <p:nvPr/>
          </p:nvSpPr>
          <p:spPr>
            <a:xfrm>
              <a:off x="2246562" y="3041001"/>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1" i="0" u="none" strike="noStrike" cap="none">
                  <a:solidFill>
                    <a:schemeClr val="dk1"/>
                  </a:solidFill>
                  <a:latin typeface="Tahoma"/>
                  <a:ea typeface="Tahoma"/>
                  <a:cs typeface="Tahoma"/>
                  <a:sym typeface="Tahoma"/>
                </a:rPr>
                <a:t>Writing Implementation Statements</a:t>
              </a:r>
              <a:endParaRPr/>
            </a:p>
          </p:txBody>
        </p:sp>
        <p:sp>
          <p:nvSpPr>
            <p:cNvPr id="565" name="Google Shape;565;p9"/>
            <p:cNvSpPr/>
            <p:nvPr/>
          </p:nvSpPr>
          <p:spPr>
            <a:xfrm>
              <a:off x="2219739" y="4267200"/>
              <a:ext cx="2885660" cy="549473"/>
            </a:xfrm>
            <a:prstGeom prst="roundRect">
              <a:avLst>
                <a:gd name="adj" fmla="val 16667"/>
              </a:avLst>
            </a:prstGeom>
            <a:solidFill>
              <a:schemeClr val="lt1">
                <a:alpha val="89803"/>
              </a:schemeClr>
            </a:solidFill>
            <a:ln w="9525" cap="flat" cmpd="sng">
              <a:solidFill>
                <a:srgbClr val="C47978"/>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9"/>
            <p:cNvSpPr txBox="1"/>
            <p:nvPr/>
          </p:nvSpPr>
          <p:spPr>
            <a:xfrm>
              <a:off x="2246562" y="4294023"/>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Conducting a Self-Assessment</a:t>
              </a:r>
              <a:endParaRPr/>
            </a:p>
          </p:txBody>
        </p:sp>
        <p:sp>
          <p:nvSpPr>
            <p:cNvPr id="567" name="Google Shape;567;p9"/>
            <p:cNvSpPr/>
            <p:nvPr/>
          </p:nvSpPr>
          <p:spPr>
            <a:xfrm>
              <a:off x="2219739" y="3657601"/>
              <a:ext cx="2885660" cy="549473"/>
            </a:xfrm>
            <a:prstGeom prst="roundRect">
              <a:avLst>
                <a:gd name="adj" fmla="val 16667"/>
              </a:avLst>
            </a:prstGeom>
            <a:solidFill>
              <a:schemeClr val="lt1">
                <a:alpha val="89803"/>
              </a:schemeClr>
            </a:solidFill>
            <a:ln w="9525" cap="flat" cmpd="sng">
              <a:solidFill>
                <a:srgbClr val="B44C4B"/>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9"/>
            <p:cNvSpPr txBox="1"/>
            <p:nvPr/>
          </p:nvSpPr>
          <p:spPr>
            <a:xfrm>
              <a:off x="2246562" y="3684424"/>
              <a:ext cx="2832014" cy="49582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Documenting the Implementation Plan</a:t>
              </a:r>
              <a:endParaRPr/>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467"/>
        <p:cNvGrpSpPr/>
        <p:nvPr/>
      </p:nvGrpSpPr>
      <p:grpSpPr>
        <a:xfrm>
          <a:off x="0" y="0"/>
          <a:ext cx="0" cy="0"/>
          <a:chOff x="0" y="0"/>
          <a:chExt cx="0" cy="0"/>
        </a:xfrm>
      </p:grpSpPr>
      <p:sp>
        <p:nvSpPr>
          <p:cNvPr id="1468" name="Google Shape;1468;p91"/>
          <p:cNvSpPr txBox="1">
            <a:spLocks noGrp="1"/>
          </p:cNvSpPr>
          <p:nvPr>
            <p:ph type="body" idx="1"/>
          </p:nvPr>
        </p:nvSpPr>
        <p:spPr>
          <a:xfrm>
            <a:off x="533400" y="1143000"/>
            <a:ext cx="6629400" cy="5029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folHlink"/>
              </a:buClr>
              <a:buSzPts val="2100"/>
              <a:buFont typeface="Tahoma"/>
              <a:buAutoNum type="arabicPeriod"/>
            </a:pPr>
            <a:r>
              <a:rPr lang="en-US" dirty="0"/>
              <a:t>What are the key documents that are part of the Authorization Package?</a:t>
            </a:r>
            <a:endParaRPr dirty="0"/>
          </a:p>
          <a:p>
            <a:pPr marL="342900" lvl="0" indent="-342900" algn="l" rtl="0">
              <a:spcBef>
                <a:spcPts val="400"/>
              </a:spcBef>
              <a:spcAft>
                <a:spcPts val="0"/>
              </a:spcAft>
              <a:buClr>
                <a:schemeClr val="folHlink"/>
              </a:buClr>
              <a:buSzPts val="2100"/>
              <a:buFont typeface="Tahoma"/>
              <a:buAutoNum type="arabicPeriod"/>
            </a:pPr>
            <a:r>
              <a:rPr lang="en-US" dirty="0"/>
              <a:t>What support documentation or information must an external provider of controls generate for AOs to make risk-based decisions?</a:t>
            </a:r>
            <a:endParaRPr dirty="0"/>
          </a:p>
        </p:txBody>
      </p:sp>
      <p:sp>
        <p:nvSpPr>
          <p:cNvPr id="1469" name="Google Shape;1469;p91"/>
          <p:cNvSpPr txBox="1">
            <a:spLocks noGrp="1"/>
          </p:cNvSpPr>
          <p:nvPr>
            <p:ph type="ftr" idx="11"/>
          </p:nvPr>
        </p:nvSpPr>
        <p:spPr>
          <a:xfrm>
            <a:off x="1588" y="6384925"/>
            <a:ext cx="808037" cy="45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FFFF"/>
              </a:buClr>
              <a:buSzPts val="2400"/>
              <a:buFont typeface="Noto Sans Symbols"/>
              <a:buNone/>
            </a:pPr>
            <a:r>
              <a:rPr lang="en-US" sz="2400">
                <a:solidFill>
                  <a:srgbClr val="FFFFFF"/>
                </a:solidFill>
                <a:latin typeface="Tahoma"/>
                <a:ea typeface="Tahoma"/>
                <a:cs typeface="Tahoma"/>
                <a:sym typeface="Tahoma"/>
              </a:rPr>
              <a:t>#</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267200" y="0"/>
            <a:ext cx="4549775" cy="922338"/>
          </a:xfrm>
          <a:ln>
            <a:noFill/>
          </a:ln>
        </p:spPr>
        <p:txBody>
          <a:bodyPr/>
          <a:lstStyle/>
          <a:p>
            <a:r>
              <a:rPr lang="en-US" dirty="0"/>
              <a:t>Monitor</a:t>
            </a:r>
          </a:p>
        </p:txBody>
      </p:sp>
      <p:graphicFrame>
        <p:nvGraphicFramePr>
          <p:cNvPr id="5" name="Diagram 4"/>
          <p:cNvGraphicFramePr/>
          <p:nvPr>
            <p:custDataLst>
              <p:tags r:id="rId2"/>
            </p:custDataLst>
            <p:extLst>
              <p:ext uri="{D42A27DB-BD31-4B8C-83A1-F6EECF244321}">
                <p14:modId xmlns:p14="http://schemas.microsoft.com/office/powerpoint/2010/main" val="218693861"/>
              </p:ext>
            </p:extLst>
          </p:nvPr>
        </p:nvGraphicFramePr>
        <p:xfrm>
          <a:off x="17463" y="1295400"/>
          <a:ext cx="9126537" cy="2362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Content Placeholder 4"/>
          <p:cNvGraphicFramePr>
            <a:graphicFrameLocks/>
          </p:cNvGraphicFramePr>
          <p:nvPr>
            <p:custDataLst>
              <p:tags r:id="rId3"/>
            </p:custDataLst>
            <p:extLst>
              <p:ext uri="{D42A27DB-BD31-4B8C-83A1-F6EECF244321}">
                <p14:modId xmlns:p14="http://schemas.microsoft.com/office/powerpoint/2010/main" val="1790302182"/>
              </p:ext>
            </p:extLst>
          </p:nvPr>
        </p:nvGraphicFramePr>
        <p:xfrm>
          <a:off x="-128954" y="1817077"/>
          <a:ext cx="9495692" cy="5732105"/>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384487854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493"/>
        <p:cNvGrpSpPr/>
        <p:nvPr/>
      </p:nvGrpSpPr>
      <p:grpSpPr>
        <a:xfrm>
          <a:off x="0" y="0"/>
          <a:ext cx="0" cy="0"/>
          <a:chOff x="0" y="0"/>
          <a:chExt cx="0" cy="0"/>
        </a:xfrm>
      </p:grpSpPr>
      <p:sp>
        <p:nvSpPr>
          <p:cNvPr id="1494" name="Google Shape;1494;p9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Where We Are In the RMF for DoD Process </a:t>
            </a:r>
            <a:endParaRPr/>
          </a:p>
        </p:txBody>
      </p:sp>
      <p:sp>
        <p:nvSpPr>
          <p:cNvPr id="1495" name="Google Shape;1495;p93"/>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82</a:t>
            </a:fld>
            <a:endParaRPr sz="1200">
              <a:solidFill>
                <a:schemeClr val="lt1"/>
              </a:solidFill>
              <a:latin typeface="Tahoma"/>
              <a:ea typeface="Tahoma"/>
              <a:cs typeface="Tahoma"/>
              <a:sym typeface="Tahoma"/>
            </a:endParaRPr>
          </a:p>
        </p:txBody>
      </p:sp>
      <p:sp>
        <p:nvSpPr>
          <p:cNvPr id="3" name="Google Shape;1501;p93">
            <a:extLst>
              <a:ext uri="{FF2B5EF4-FFF2-40B4-BE49-F238E27FC236}">
                <a16:creationId xmlns:a16="http://schemas.microsoft.com/office/drawing/2014/main" id="{C41931CF-8A6C-90FB-3276-FA1C10A662C2}"/>
              </a:ext>
            </a:extLst>
          </p:cNvPr>
          <p:cNvSpPr/>
          <p:nvPr/>
        </p:nvSpPr>
        <p:spPr>
          <a:xfrm rot="20830175" flipH="1">
            <a:off x="5154502" y="946393"/>
            <a:ext cx="1675328" cy="788987"/>
          </a:xfrm>
          <a:prstGeom prst="stripedRightArrow">
            <a:avLst>
              <a:gd name="adj1" fmla="val 50000"/>
              <a:gd name="adj2" fmla="val 50000"/>
            </a:avLst>
          </a:prstGeom>
          <a:solidFill>
            <a:srgbClr val="FF0000"/>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Tahoma"/>
                <a:ea typeface="Tahoma"/>
                <a:cs typeface="Tahoma"/>
                <a:sym typeface="Tahoma"/>
              </a:rPr>
              <a:t>Monitor</a:t>
            </a:r>
            <a:endParaRPr sz="2000" dirty="0"/>
          </a:p>
        </p:txBody>
      </p:sp>
      <p:pic>
        <p:nvPicPr>
          <p:cNvPr id="5" name="Picture 4" descr="A diagram of a system&#10;&#10;Description automatically generated">
            <a:extLst>
              <a:ext uri="{FF2B5EF4-FFF2-40B4-BE49-F238E27FC236}">
                <a16:creationId xmlns:a16="http://schemas.microsoft.com/office/drawing/2014/main" id="{A850A092-985B-8ADF-245C-A5BE1DA5729B}"/>
              </a:ext>
            </a:extLst>
          </p:cNvPr>
          <p:cNvPicPr>
            <a:picLocks noChangeAspect="1"/>
          </p:cNvPicPr>
          <p:nvPr/>
        </p:nvPicPr>
        <p:blipFill>
          <a:blip r:embed="rId3"/>
          <a:stretch>
            <a:fillRect/>
          </a:stretch>
        </p:blipFill>
        <p:spPr>
          <a:xfrm>
            <a:off x="1219200" y="1868627"/>
            <a:ext cx="7245017" cy="4419266"/>
          </a:xfrm>
          <a:prstGeom prst="rect">
            <a:avLst/>
          </a:prstGeom>
        </p:spPr>
      </p:pic>
      <p:pic>
        <p:nvPicPr>
          <p:cNvPr id="7" name="Picture 6" descr="A blue and white sign with black text&#10;&#10;Description automatically generated">
            <a:extLst>
              <a:ext uri="{FF2B5EF4-FFF2-40B4-BE49-F238E27FC236}">
                <a16:creationId xmlns:a16="http://schemas.microsoft.com/office/drawing/2014/main" id="{83C239BA-4F13-A266-C3F9-B2DD97F95020}"/>
              </a:ext>
            </a:extLst>
          </p:cNvPr>
          <p:cNvPicPr>
            <a:picLocks noChangeAspect="1"/>
          </p:cNvPicPr>
          <p:nvPr/>
        </p:nvPicPr>
        <p:blipFill>
          <a:blip r:embed="rId4"/>
          <a:stretch>
            <a:fillRect/>
          </a:stretch>
        </p:blipFill>
        <p:spPr>
          <a:xfrm>
            <a:off x="679783" y="1169144"/>
            <a:ext cx="4278445" cy="3997781"/>
          </a:xfrm>
          <a:prstGeom prst="rect">
            <a:avLst/>
          </a:prstGeom>
        </p:spPr>
      </p:pic>
      <p:sp>
        <p:nvSpPr>
          <p:cNvPr id="9" name="TextBox 8">
            <a:extLst>
              <a:ext uri="{FF2B5EF4-FFF2-40B4-BE49-F238E27FC236}">
                <a16:creationId xmlns:a16="http://schemas.microsoft.com/office/drawing/2014/main" id="{444FA45D-558C-2DA4-9CD2-CECBD6D028D7}"/>
              </a:ext>
            </a:extLst>
          </p:cNvPr>
          <p:cNvSpPr txBox="1"/>
          <p:nvPr/>
        </p:nvSpPr>
        <p:spPr>
          <a:xfrm>
            <a:off x="809370" y="6534699"/>
            <a:ext cx="4577860" cy="307777"/>
          </a:xfrm>
          <a:prstGeom prst="rect">
            <a:avLst/>
          </a:prstGeom>
          <a:noFill/>
        </p:spPr>
        <p:txBody>
          <a:bodyPr wrap="square">
            <a:spAutoFit/>
          </a:bodyPr>
          <a:lstStyle/>
          <a:p>
            <a:pPr algn="ctr"/>
            <a:r>
              <a:rPr lang="en-US" sz="1400" dirty="0"/>
              <a:t>Source: DoD Knowledge Service</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506"/>
        <p:cNvGrpSpPr/>
        <p:nvPr/>
      </p:nvGrpSpPr>
      <p:grpSpPr>
        <a:xfrm>
          <a:off x="0" y="0"/>
          <a:ext cx="0" cy="0"/>
          <a:chOff x="0" y="0"/>
          <a:chExt cx="0" cy="0"/>
        </a:xfrm>
      </p:grpSpPr>
      <p:sp>
        <p:nvSpPr>
          <p:cNvPr id="1507" name="Google Shape;1507;p9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Continuous Monitoring - Central to Risk Management &amp; Ongoing Authorization</a:t>
            </a:r>
            <a:endParaRPr/>
          </a:p>
        </p:txBody>
      </p:sp>
      <p:grpSp>
        <p:nvGrpSpPr>
          <p:cNvPr id="1508" name="Google Shape;1508;p94"/>
          <p:cNvGrpSpPr/>
          <p:nvPr/>
        </p:nvGrpSpPr>
        <p:grpSpPr>
          <a:xfrm>
            <a:off x="77710" y="1216417"/>
            <a:ext cx="8988579" cy="5271303"/>
            <a:chOff x="1510" y="294079"/>
            <a:chExt cx="8988579" cy="5271303"/>
          </a:xfrm>
        </p:grpSpPr>
        <p:sp>
          <p:nvSpPr>
            <p:cNvPr id="1509" name="Google Shape;1509;p94"/>
            <p:cNvSpPr/>
            <p:nvPr/>
          </p:nvSpPr>
          <p:spPr>
            <a:xfrm>
              <a:off x="3281934" y="3137650"/>
              <a:ext cx="2427732" cy="2427732"/>
            </a:xfrm>
            <a:prstGeom prst="ellipse">
              <a:avLst/>
            </a:prstGeom>
            <a:solidFill>
              <a:srgbClr val="BF504D"/>
            </a:solidFill>
            <a:ln>
              <a:noFill/>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94"/>
            <p:cNvSpPr txBox="1"/>
            <p:nvPr/>
          </p:nvSpPr>
          <p:spPr>
            <a:xfrm>
              <a:off x="3637467" y="3493183"/>
              <a:ext cx="1716666" cy="1716666"/>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Tahoma"/>
                <a:buNone/>
              </a:pPr>
              <a:r>
                <a:rPr lang="en-US" sz="2300">
                  <a:solidFill>
                    <a:schemeClr val="lt1"/>
                  </a:solidFill>
                  <a:latin typeface="Tahoma"/>
                  <a:ea typeface="Tahoma"/>
                  <a:cs typeface="Tahoma"/>
                  <a:sym typeface="Tahoma"/>
                </a:rPr>
                <a:t>Continuous Monitoring – Central to Risk Management</a:t>
              </a:r>
              <a:endParaRPr/>
            </a:p>
          </p:txBody>
        </p:sp>
        <p:sp>
          <p:nvSpPr>
            <p:cNvPr id="1511" name="Google Shape;1511;p94"/>
            <p:cNvSpPr/>
            <p:nvPr/>
          </p:nvSpPr>
          <p:spPr>
            <a:xfrm rot="-9900000">
              <a:off x="1118536" y="3384874"/>
              <a:ext cx="2121631" cy="691903"/>
            </a:xfrm>
            <a:prstGeom prst="leftArrow">
              <a:avLst>
                <a:gd name="adj1" fmla="val 60000"/>
                <a:gd name="adj2" fmla="val 50000"/>
              </a:avLst>
            </a:prstGeom>
            <a:solidFill>
              <a:schemeClr val="accent3"/>
            </a:solidFill>
            <a:ln>
              <a:noFill/>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94"/>
            <p:cNvSpPr/>
            <p:nvPr/>
          </p:nvSpPr>
          <p:spPr>
            <a:xfrm>
              <a:off x="1510" y="2533729"/>
              <a:ext cx="2306345" cy="1845076"/>
            </a:xfrm>
            <a:prstGeom prst="roundRect">
              <a:avLst>
                <a:gd name="adj" fmla="val 10000"/>
              </a:avLst>
            </a:prstGeom>
            <a:solidFill>
              <a:schemeClr val="accent3"/>
            </a:solidFill>
            <a:ln>
              <a:noFill/>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94"/>
            <p:cNvSpPr txBox="1"/>
            <p:nvPr/>
          </p:nvSpPr>
          <p:spPr>
            <a:xfrm>
              <a:off x="55550" y="2587769"/>
              <a:ext cx="2198265" cy="1736996"/>
            </a:xfrm>
            <a:prstGeom prst="rect">
              <a:avLst/>
            </a:prstGeom>
            <a:noFill/>
            <a:ln>
              <a:noFill/>
            </a:ln>
          </p:spPr>
          <p:txBody>
            <a:bodyPr spcFirstLastPara="1" wrap="square" lIns="28575" tIns="28575" rIns="28575" bIns="28575" anchor="ctr" anchorCtr="0">
              <a:noAutofit/>
            </a:bodyPr>
            <a:lstStyle/>
            <a:p>
              <a:pPr marL="0" marR="0" lvl="0" indent="0" algn="ctr" rtl="0">
                <a:lnSpc>
                  <a:spcPct val="90000"/>
                </a:lnSpc>
                <a:spcBef>
                  <a:spcPts val="0"/>
                </a:spcBef>
                <a:spcAft>
                  <a:spcPts val="0"/>
                </a:spcAft>
                <a:buClr>
                  <a:schemeClr val="lt1"/>
                </a:buClr>
                <a:buSzPts val="1500"/>
                <a:buFont typeface="Tahoma"/>
                <a:buNone/>
              </a:pPr>
              <a:r>
                <a:rPr lang="en-US" sz="1500">
                  <a:solidFill>
                    <a:schemeClr val="lt1"/>
                  </a:solidFill>
                  <a:latin typeface="Tahoma"/>
                  <a:ea typeface="Tahoma"/>
                  <a:cs typeface="Tahoma"/>
                  <a:sym typeface="Tahoma"/>
                </a:rPr>
                <a:t>ISO drives effective ISCM program strategy and plan to ensure change is managed, controlled and documented. Routine changes addressed easily.</a:t>
              </a:r>
              <a:endParaRPr sz="1500">
                <a:solidFill>
                  <a:schemeClr val="lt1"/>
                </a:solidFill>
                <a:latin typeface="Tahoma"/>
                <a:ea typeface="Tahoma"/>
                <a:cs typeface="Tahoma"/>
                <a:sym typeface="Tahoma"/>
              </a:endParaRPr>
            </a:p>
          </p:txBody>
        </p:sp>
        <p:sp>
          <p:nvSpPr>
            <p:cNvPr id="1514" name="Google Shape;1514;p94"/>
            <p:cNvSpPr/>
            <p:nvPr/>
          </p:nvSpPr>
          <p:spPr>
            <a:xfrm rot="-6900000">
              <a:off x="2421476" y="1832091"/>
              <a:ext cx="2121631" cy="691903"/>
            </a:xfrm>
            <a:prstGeom prst="leftArrow">
              <a:avLst>
                <a:gd name="adj1" fmla="val 60000"/>
                <a:gd name="adj2" fmla="val 50000"/>
              </a:avLst>
            </a:prstGeom>
            <a:solidFill>
              <a:srgbClr val="5BB27B"/>
            </a:solidFill>
            <a:ln>
              <a:noFill/>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94"/>
            <p:cNvSpPr/>
            <p:nvPr/>
          </p:nvSpPr>
          <p:spPr>
            <a:xfrm>
              <a:off x="1880799" y="294079"/>
              <a:ext cx="2306345" cy="1845076"/>
            </a:xfrm>
            <a:prstGeom prst="roundRect">
              <a:avLst>
                <a:gd name="adj" fmla="val 10000"/>
              </a:avLst>
            </a:prstGeom>
            <a:solidFill>
              <a:srgbClr val="5BB27B"/>
            </a:solidFill>
            <a:ln>
              <a:noFill/>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94"/>
            <p:cNvSpPr txBox="1"/>
            <p:nvPr/>
          </p:nvSpPr>
          <p:spPr>
            <a:xfrm>
              <a:off x="1934839" y="348119"/>
              <a:ext cx="2198265" cy="1736996"/>
            </a:xfrm>
            <a:prstGeom prst="rect">
              <a:avLst/>
            </a:prstGeom>
            <a:noFill/>
            <a:ln>
              <a:noFill/>
            </a:ln>
          </p:spPr>
          <p:txBody>
            <a:bodyPr spcFirstLastPara="1" wrap="square" lIns="28575" tIns="28575" rIns="28575" bIns="28575" anchor="t" anchorCtr="0">
              <a:noAutofit/>
            </a:bodyPr>
            <a:lstStyle/>
            <a:p>
              <a:pPr marL="0" marR="0" lvl="0" indent="0" algn="l" rtl="0">
                <a:lnSpc>
                  <a:spcPct val="90000"/>
                </a:lnSpc>
                <a:spcBef>
                  <a:spcPts val="0"/>
                </a:spcBef>
                <a:spcAft>
                  <a:spcPts val="0"/>
                </a:spcAft>
                <a:buClr>
                  <a:schemeClr val="lt1"/>
                </a:buClr>
                <a:buSzPts val="1500"/>
                <a:buFont typeface="Tahoma"/>
                <a:buNone/>
              </a:pPr>
              <a:r>
                <a:rPr lang="en-US" sz="1500">
                  <a:solidFill>
                    <a:schemeClr val="lt1"/>
                  </a:solidFill>
                  <a:latin typeface="Tahoma"/>
                  <a:ea typeface="Tahoma"/>
                  <a:cs typeface="Tahoma"/>
                  <a:sym typeface="Tahoma"/>
                </a:rPr>
                <a:t>Control providers initiate remediation based on:</a:t>
              </a:r>
              <a:endParaRPr/>
            </a:p>
            <a:p>
              <a:pPr marL="114300" marR="0" lvl="1" indent="-114300" algn="l" rtl="0">
                <a:lnSpc>
                  <a:spcPct val="90000"/>
                </a:lnSpc>
                <a:spcBef>
                  <a:spcPts val="525"/>
                </a:spcBef>
                <a:spcAft>
                  <a:spcPts val="0"/>
                </a:spcAft>
                <a:buClr>
                  <a:schemeClr val="lt1"/>
                </a:buClr>
                <a:buSzPts val="1200"/>
                <a:buFont typeface="Tahoma"/>
                <a:buChar char="•"/>
              </a:pPr>
              <a:r>
                <a:rPr lang="en-US" sz="1200" b="0" i="0" u="none" strike="noStrike" cap="none">
                  <a:solidFill>
                    <a:schemeClr val="lt1"/>
                  </a:solidFill>
                  <a:latin typeface="Tahoma"/>
                  <a:ea typeface="Tahoma"/>
                  <a:cs typeface="Tahoma"/>
                  <a:sym typeface="Tahoma"/>
                </a:rPr>
                <a:t>Security Assessment Report results</a:t>
              </a:r>
              <a:endParaRPr/>
            </a:p>
            <a:p>
              <a:pPr marL="114300" marR="0" lvl="1" indent="-114300" algn="l" rtl="0">
                <a:lnSpc>
                  <a:spcPct val="90000"/>
                </a:lnSpc>
                <a:spcBef>
                  <a:spcPts val="180"/>
                </a:spcBef>
                <a:spcAft>
                  <a:spcPts val="0"/>
                </a:spcAft>
                <a:buClr>
                  <a:schemeClr val="lt1"/>
                </a:buClr>
                <a:buSzPts val="1200"/>
                <a:buFont typeface="Tahoma"/>
                <a:buChar char="•"/>
              </a:pPr>
              <a:r>
                <a:rPr lang="en-US" sz="1200" b="0" i="0" u="none" strike="noStrike" cap="none">
                  <a:solidFill>
                    <a:schemeClr val="lt1"/>
                  </a:solidFill>
                  <a:latin typeface="Tahoma"/>
                  <a:ea typeface="Tahoma"/>
                  <a:cs typeface="Tahoma"/>
                  <a:sym typeface="Tahoma"/>
                </a:rPr>
                <a:t>Outstanding items in the POAM</a:t>
              </a:r>
              <a:endParaRPr/>
            </a:p>
          </p:txBody>
        </p:sp>
        <p:sp>
          <p:nvSpPr>
            <p:cNvPr id="1517" name="Google Shape;1517;p94"/>
            <p:cNvSpPr/>
            <p:nvPr/>
          </p:nvSpPr>
          <p:spPr>
            <a:xfrm rot="-3900000">
              <a:off x="4448491" y="1832091"/>
              <a:ext cx="2121631" cy="691903"/>
            </a:xfrm>
            <a:prstGeom prst="leftArrow">
              <a:avLst>
                <a:gd name="adj1" fmla="val 60000"/>
                <a:gd name="adj2" fmla="val 50000"/>
              </a:avLst>
            </a:prstGeom>
            <a:solidFill>
              <a:srgbClr val="5F8AA9"/>
            </a:solidFill>
            <a:ln>
              <a:noFill/>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94"/>
            <p:cNvSpPr/>
            <p:nvPr/>
          </p:nvSpPr>
          <p:spPr>
            <a:xfrm>
              <a:off x="4804454" y="294079"/>
              <a:ext cx="2306345" cy="1845076"/>
            </a:xfrm>
            <a:prstGeom prst="roundRect">
              <a:avLst>
                <a:gd name="adj" fmla="val 10000"/>
              </a:avLst>
            </a:prstGeom>
            <a:solidFill>
              <a:srgbClr val="5F8AA9"/>
            </a:solidFill>
            <a:ln>
              <a:noFill/>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94"/>
            <p:cNvSpPr txBox="1"/>
            <p:nvPr/>
          </p:nvSpPr>
          <p:spPr>
            <a:xfrm>
              <a:off x="4858494" y="348119"/>
              <a:ext cx="2198265" cy="1736996"/>
            </a:xfrm>
            <a:prstGeom prst="rect">
              <a:avLst/>
            </a:prstGeom>
            <a:noFill/>
            <a:ln>
              <a:noFill/>
            </a:ln>
          </p:spPr>
          <p:txBody>
            <a:bodyPr spcFirstLastPara="1" wrap="square" lIns="28575" tIns="28575" rIns="28575" bIns="28575" anchor="ctr" anchorCtr="0">
              <a:noAutofit/>
            </a:bodyPr>
            <a:lstStyle/>
            <a:p>
              <a:pPr marL="0" marR="0" lvl="0" indent="0" algn="ctr" rtl="0">
                <a:lnSpc>
                  <a:spcPct val="90000"/>
                </a:lnSpc>
                <a:spcBef>
                  <a:spcPts val="0"/>
                </a:spcBef>
                <a:spcAft>
                  <a:spcPts val="0"/>
                </a:spcAft>
                <a:buClr>
                  <a:schemeClr val="lt1"/>
                </a:buClr>
                <a:buSzPts val="1500"/>
                <a:buFont typeface="Tahoma"/>
                <a:buNone/>
              </a:pPr>
              <a:r>
                <a:rPr lang="en-US" sz="1500">
                  <a:solidFill>
                    <a:schemeClr val="lt1"/>
                  </a:solidFill>
                  <a:latin typeface="Tahoma"/>
                  <a:ea typeface="Tahoma"/>
                  <a:cs typeface="Tahoma"/>
                  <a:sym typeface="Tahoma"/>
                </a:rPr>
                <a:t>Reporting and documentation facilitates program oversight.</a:t>
              </a:r>
              <a:endParaRPr sz="1500">
                <a:solidFill>
                  <a:schemeClr val="lt1"/>
                </a:solidFill>
                <a:latin typeface="Tahoma"/>
                <a:ea typeface="Tahoma"/>
                <a:cs typeface="Tahoma"/>
                <a:sym typeface="Tahoma"/>
              </a:endParaRPr>
            </a:p>
          </p:txBody>
        </p:sp>
        <p:sp>
          <p:nvSpPr>
            <p:cNvPr id="1520" name="Google Shape;1520;p94"/>
            <p:cNvSpPr/>
            <p:nvPr/>
          </p:nvSpPr>
          <p:spPr>
            <a:xfrm rot="-900000">
              <a:off x="5751431" y="3384874"/>
              <a:ext cx="2121631" cy="691903"/>
            </a:xfrm>
            <a:prstGeom prst="leftArrow">
              <a:avLst>
                <a:gd name="adj1" fmla="val 60000"/>
                <a:gd name="adj2" fmla="val 50000"/>
              </a:avLst>
            </a:prstGeom>
            <a:solidFill>
              <a:srgbClr val="7F63A1"/>
            </a:solidFill>
            <a:ln>
              <a:noFill/>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94"/>
            <p:cNvSpPr/>
            <p:nvPr/>
          </p:nvSpPr>
          <p:spPr>
            <a:xfrm>
              <a:off x="6683744" y="2533729"/>
              <a:ext cx="2306345" cy="1845076"/>
            </a:xfrm>
            <a:prstGeom prst="roundRect">
              <a:avLst>
                <a:gd name="adj" fmla="val 10000"/>
              </a:avLst>
            </a:prstGeom>
            <a:solidFill>
              <a:srgbClr val="7F63A1"/>
            </a:solidFill>
            <a:ln>
              <a:noFill/>
            </a:ln>
            <a:effectLst>
              <a:outerShdw blurRad="50800" dist="38100" dir="2700000"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94"/>
            <p:cNvSpPr txBox="1"/>
            <p:nvPr/>
          </p:nvSpPr>
          <p:spPr>
            <a:xfrm>
              <a:off x="6737784" y="2587769"/>
              <a:ext cx="2198265" cy="1736996"/>
            </a:xfrm>
            <a:prstGeom prst="rect">
              <a:avLst/>
            </a:prstGeom>
            <a:noFill/>
            <a:ln>
              <a:noFill/>
            </a:ln>
          </p:spPr>
          <p:txBody>
            <a:bodyPr spcFirstLastPara="1" wrap="square" lIns="28575" tIns="28575" rIns="28575" bIns="28575" anchor="ctr" anchorCtr="0">
              <a:noAutofit/>
            </a:bodyPr>
            <a:lstStyle/>
            <a:p>
              <a:pPr marL="0" marR="0" lvl="0" indent="0" algn="ctr" rtl="0">
                <a:lnSpc>
                  <a:spcPct val="90000"/>
                </a:lnSpc>
                <a:spcBef>
                  <a:spcPts val="0"/>
                </a:spcBef>
                <a:spcAft>
                  <a:spcPts val="0"/>
                </a:spcAft>
                <a:buClr>
                  <a:schemeClr val="lt1"/>
                </a:buClr>
                <a:buSzPts val="1500"/>
                <a:buFont typeface="Tahoma"/>
                <a:buNone/>
              </a:pPr>
              <a:r>
                <a:rPr lang="en-US" sz="1500">
                  <a:solidFill>
                    <a:schemeClr val="lt1"/>
                  </a:solidFill>
                  <a:latin typeface="Tahoma"/>
                  <a:ea typeface="Tahoma"/>
                  <a:cs typeface="Tahoma"/>
                  <a:sym typeface="Tahoma"/>
                </a:rPr>
                <a:t>Enables AO/AODR, SISO and risk executive (function) to collaborate on remediation or reauthorization</a:t>
              </a:r>
              <a:endParaRPr/>
            </a:p>
          </p:txBody>
        </p:sp>
      </p:gr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535"/>
        <p:cNvGrpSpPr/>
        <p:nvPr/>
      </p:nvGrpSpPr>
      <p:grpSpPr>
        <a:xfrm>
          <a:off x="0" y="0"/>
          <a:ext cx="0" cy="0"/>
          <a:chOff x="0" y="0"/>
          <a:chExt cx="0" cy="0"/>
        </a:xfrm>
      </p:grpSpPr>
      <p:sp>
        <p:nvSpPr>
          <p:cNvPr id="1536" name="Google Shape;1536;p96"/>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Knowledge Service</a:t>
            </a:r>
            <a:endParaRPr/>
          </a:p>
          <a:p>
            <a:pPr marL="342900" lvl="0" indent="-342900" algn="l" rtl="0">
              <a:spcBef>
                <a:spcPts val="480"/>
              </a:spcBef>
              <a:spcAft>
                <a:spcPts val="0"/>
              </a:spcAft>
              <a:buSzPts val="1440"/>
              <a:buChar char="■"/>
            </a:pPr>
            <a:r>
              <a:rPr lang="en-US"/>
              <a:t>NIST SP 800-137 Information Security Continuous Monitoring (ISCM) for Federal Information Systems and Organizations</a:t>
            </a:r>
            <a:endParaRPr/>
          </a:p>
        </p:txBody>
      </p:sp>
      <p:sp>
        <p:nvSpPr>
          <p:cNvPr id="1537" name="Google Shape;1537;p9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ISCM Resources </a:t>
            </a:r>
            <a:endParaRPr/>
          </a:p>
        </p:txBody>
      </p:sp>
      <p:pic>
        <p:nvPicPr>
          <p:cNvPr id="1538" name="Google Shape;1538;p96"/>
          <p:cNvPicPr preferRelativeResize="0"/>
          <p:nvPr/>
        </p:nvPicPr>
        <p:blipFill rotWithShape="1">
          <a:blip r:embed="rId3">
            <a:alphaModFix/>
          </a:blip>
          <a:srcRect l="32916" t="10000" r="31666" b="41115"/>
          <a:stretch/>
        </p:blipFill>
        <p:spPr>
          <a:xfrm>
            <a:off x="3276600" y="2921000"/>
            <a:ext cx="4313238" cy="3348038"/>
          </a:xfrm>
          <a:prstGeom prst="rect">
            <a:avLst/>
          </a:prstGeom>
          <a:noFill/>
          <a:ln>
            <a:noFill/>
          </a:ln>
          <a:effectLst>
            <a:outerShdw blurRad="292100" dist="139700" dir="2700000" algn="tl" rotWithShape="0">
              <a:srgbClr val="333333">
                <a:alpha val="64705"/>
              </a:srgbClr>
            </a:outerShdw>
          </a:effectLst>
        </p:spPr>
      </p:pic>
      <p:sp>
        <p:nvSpPr>
          <p:cNvPr id="1539" name="Google Shape;1539;p96"/>
          <p:cNvSpPr txBox="1"/>
          <p:nvPr/>
        </p:nvSpPr>
        <p:spPr>
          <a:xfrm rot="-5400000">
            <a:off x="-1357313" y="3900488"/>
            <a:ext cx="3402013"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Monitor – Strategy Considerations</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527"/>
        <p:cNvGrpSpPr/>
        <p:nvPr/>
      </p:nvGrpSpPr>
      <p:grpSpPr>
        <a:xfrm>
          <a:off x="0" y="0"/>
          <a:ext cx="0" cy="0"/>
          <a:chOff x="0" y="0"/>
          <a:chExt cx="0" cy="0"/>
        </a:xfrm>
      </p:grpSpPr>
      <p:sp>
        <p:nvSpPr>
          <p:cNvPr id="1528" name="Google Shape;1528;p95"/>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On demand access to security-related information:</a:t>
            </a:r>
            <a:endParaRPr/>
          </a:p>
          <a:p>
            <a:pPr marL="742950" lvl="1" indent="-285750" algn="l" rtl="0">
              <a:spcBef>
                <a:spcPts val="480"/>
              </a:spcBef>
              <a:spcAft>
                <a:spcPts val="0"/>
              </a:spcAft>
              <a:buSzPts val="1320"/>
              <a:buChar char="■"/>
            </a:pPr>
            <a:r>
              <a:rPr lang="en-US"/>
              <a:t>Enables timely risk management decisions</a:t>
            </a:r>
            <a:endParaRPr/>
          </a:p>
          <a:p>
            <a:pPr marL="742950" lvl="1" indent="-285750" algn="l" rtl="0">
              <a:spcBef>
                <a:spcPts val="480"/>
              </a:spcBef>
              <a:spcAft>
                <a:spcPts val="0"/>
              </a:spcAft>
              <a:buSzPts val="1320"/>
              <a:buChar char="■"/>
            </a:pPr>
            <a:r>
              <a:rPr lang="en-US"/>
              <a:t>Includes authorization decisions</a:t>
            </a:r>
            <a:endParaRPr/>
          </a:p>
          <a:p>
            <a:pPr marL="342900" lvl="0" indent="-342900" algn="l" rtl="0">
              <a:spcBef>
                <a:spcPts val="480"/>
              </a:spcBef>
              <a:spcAft>
                <a:spcPts val="0"/>
              </a:spcAft>
              <a:buSzPts val="1440"/>
              <a:buChar char="■"/>
            </a:pPr>
            <a:r>
              <a:rPr lang="en-US"/>
              <a:t>Requires frequent updates to RMF documentation (SSP, SAR, POAM, milestones), HW/SW inventories, other relevant system information</a:t>
            </a:r>
            <a:endParaRPr/>
          </a:p>
          <a:p>
            <a:pPr marL="342900" lvl="0" indent="-342900" algn="l" rtl="0">
              <a:spcBef>
                <a:spcPts val="480"/>
              </a:spcBef>
              <a:spcAft>
                <a:spcPts val="0"/>
              </a:spcAft>
              <a:buSzPts val="1440"/>
              <a:buChar char="■"/>
            </a:pPr>
            <a:r>
              <a:rPr lang="en-US"/>
              <a:t>Leverages automation</a:t>
            </a:r>
            <a:endParaRPr/>
          </a:p>
          <a:p>
            <a:pPr marL="342900" lvl="0" indent="-342900" algn="l" rtl="0">
              <a:spcBef>
                <a:spcPts val="480"/>
              </a:spcBef>
              <a:spcAft>
                <a:spcPts val="0"/>
              </a:spcAft>
              <a:buSzPts val="1440"/>
              <a:buChar char="■"/>
            </a:pPr>
            <a:r>
              <a:rPr lang="en-US"/>
              <a:t>Output is best when it is:</a:t>
            </a:r>
            <a:endParaRPr/>
          </a:p>
          <a:p>
            <a:pPr marL="742950" lvl="1" indent="-285750" algn="l" rtl="0">
              <a:spcBef>
                <a:spcPts val="480"/>
              </a:spcBef>
              <a:spcAft>
                <a:spcPts val="0"/>
              </a:spcAft>
              <a:buSzPts val="1320"/>
              <a:buChar char="■"/>
            </a:pPr>
            <a:r>
              <a:rPr lang="en-US"/>
              <a:t>Specific, measurable, actionable, relevant, timely</a:t>
            </a:r>
            <a:endParaRPr/>
          </a:p>
          <a:p>
            <a:pPr marL="342900" lvl="0" indent="-342900" algn="l" rtl="0">
              <a:spcBef>
                <a:spcPts val="480"/>
              </a:spcBef>
              <a:spcAft>
                <a:spcPts val="0"/>
              </a:spcAft>
              <a:buSzPts val="1440"/>
              <a:buChar char="■"/>
            </a:pPr>
            <a:r>
              <a:rPr lang="en-US"/>
              <a:t>Goal is to maintain ATO - reauthorization may be time- or event-driven</a:t>
            </a:r>
            <a:endParaRPr/>
          </a:p>
        </p:txBody>
      </p:sp>
      <p:sp>
        <p:nvSpPr>
          <p:cNvPr id="1529" name="Google Shape;1529;p9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ISCM Program</a:t>
            </a:r>
            <a:endParaRPr/>
          </a:p>
        </p:txBody>
      </p:sp>
      <p:sp>
        <p:nvSpPr>
          <p:cNvPr id="1530" name="Google Shape;1530;p95"/>
          <p:cNvSpPr txBox="1"/>
          <p:nvPr/>
        </p:nvSpPr>
        <p:spPr>
          <a:xfrm rot="-5400000">
            <a:off x="-1379538" y="4046538"/>
            <a:ext cx="3402013"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Monitor – Strategy Considerations</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544"/>
        <p:cNvGrpSpPr/>
        <p:nvPr/>
      </p:nvGrpSpPr>
      <p:grpSpPr>
        <a:xfrm>
          <a:off x="0" y="0"/>
          <a:ext cx="0" cy="0"/>
          <a:chOff x="0" y="0"/>
          <a:chExt cx="0" cy="0"/>
        </a:xfrm>
      </p:grpSpPr>
      <p:pic>
        <p:nvPicPr>
          <p:cNvPr id="1545" name="Google Shape;1545;p97"/>
          <p:cNvPicPr preferRelativeResize="0"/>
          <p:nvPr/>
        </p:nvPicPr>
        <p:blipFill rotWithShape="1">
          <a:blip r:embed="rId3">
            <a:alphaModFix/>
          </a:blip>
          <a:srcRect l="31667" t="20370" r="27915"/>
          <a:stretch/>
        </p:blipFill>
        <p:spPr>
          <a:xfrm>
            <a:off x="5740400" y="1905000"/>
            <a:ext cx="3403600" cy="3771900"/>
          </a:xfrm>
          <a:prstGeom prst="rect">
            <a:avLst/>
          </a:prstGeom>
          <a:noFill/>
          <a:ln>
            <a:noFill/>
          </a:ln>
        </p:spPr>
      </p:pic>
      <p:sp>
        <p:nvSpPr>
          <p:cNvPr id="1546" name="Google Shape;1546;p97"/>
          <p:cNvSpPr txBox="1">
            <a:spLocks noGrp="1"/>
          </p:cNvSpPr>
          <p:nvPr>
            <p:ph type="body" idx="1"/>
          </p:nvPr>
        </p:nvSpPr>
        <p:spPr>
          <a:xfrm>
            <a:off x="457200" y="1219200"/>
            <a:ext cx="4953000"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Define the ISCM strategy </a:t>
            </a:r>
            <a:endParaRPr/>
          </a:p>
          <a:p>
            <a:pPr marL="342900" lvl="0" indent="-342900" algn="l" rtl="0">
              <a:spcBef>
                <a:spcPts val="480"/>
              </a:spcBef>
              <a:spcAft>
                <a:spcPts val="0"/>
              </a:spcAft>
              <a:buSzPts val="1440"/>
              <a:buChar char="■"/>
            </a:pPr>
            <a:r>
              <a:rPr lang="en-US"/>
              <a:t>Establish an ISCM program </a:t>
            </a:r>
            <a:endParaRPr/>
          </a:p>
          <a:p>
            <a:pPr marL="342900" lvl="0" indent="-342900" algn="l" rtl="0">
              <a:spcBef>
                <a:spcPts val="480"/>
              </a:spcBef>
              <a:spcAft>
                <a:spcPts val="0"/>
              </a:spcAft>
              <a:buSzPts val="1440"/>
              <a:buChar char="■"/>
            </a:pPr>
            <a:r>
              <a:rPr lang="en-US"/>
              <a:t>Implement the ISCM program </a:t>
            </a:r>
            <a:endParaRPr/>
          </a:p>
          <a:p>
            <a:pPr marL="342900" lvl="0" indent="-342900" algn="l" rtl="0">
              <a:spcBef>
                <a:spcPts val="480"/>
              </a:spcBef>
              <a:spcAft>
                <a:spcPts val="0"/>
              </a:spcAft>
              <a:buSzPts val="1440"/>
              <a:buChar char="■"/>
            </a:pPr>
            <a:r>
              <a:rPr lang="en-US"/>
              <a:t>Analyze and Report findings </a:t>
            </a:r>
            <a:endParaRPr/>
          </a:p>
          <a:p>
            <a:pPr marL="342900" lvl="0" indent="-342900" algn="l" rtl="0">
              <a:spcBef>
                <a:spcPts val="480"/>
              </a:spcBef>
              <a:spcAft>
                <a:spcPts val="0"/>
              </a:spcAft>
              <a:buSzPts val="1440"/>
              <a:buChar char="■"/>
            </a:pPr>
            <a:r>
              <a:rPr lang="en-US"/>
              <a:t>Respond to findings</a:t>
            </a:r>
            <a:endParaRPr/>
          </a:p>
          <a:p>
            <a:pPr marL="342900" lvl="0" indent="-342900" algn="l" rtl="0">
              <a:spcBef>
                <a:spcPts val="480"/>
              </a:spcBef>
              <a:spcAft>
                <a:spcPts val="0"/>
              </a:spcAft>
              <a:buSzPts val="1440"/>
              <a:buChar char="■"/>
            </a:pPr>
            <a:r>
              <a:rPr lang="en-US"/>
              <a:t>Review &amp; Update ISCM strategy and program. </a:t>
            </a:r>
            <a:endParaRPr/>
          </a:p>
          <a:p>
            <a:pPr marL="342900" lvl="0" indent="-251459" algn="l" rtl="0">
              <a:spcBef>
                <a:spcPts val="480"/>
              </a:spcBef>
              <a:spcAft>
                <a:spcPts val="0"/>
              </a:spcAft>
              <a:buSzPts val="1440"/>
              <a:buNone/>
            </a:pPr>
            <a:endParaRPr/>
          </a:p>
        </p:txBody>
      </p:sp>
      <p:sp>
        <p:nvSpPr>
          <p:cNvPr id="1547" name="Google Shape;1547;p9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ISCM Implementation - Process Overview</a:t>
            </a:r>
            <a:endParaRPr/>
          </a:p>
        </p:txBody>
      </p:sp>
      <p:sp>
        <p:nvSpPr>
          <p:cNvPr id="1548" name="Google Shape;1548;p97"/>
          <p:cNvSpPr txBox="1"/>
          <p:nvPr/>
        </p:nvSpPr>
        <p:spPr>
          <a:xfrm rot="-5400000">
            <a:off x="-1357313" y="3900488"/>
            <a:ext cx="3402013"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Monitor – Strategy Considerations</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562"/>
        <p:cNvGrpSpPr/>
        <p:nvPr/>
      </p:nvGrpSpPr>
      <p:grpSpPr>
        <a:xfrm>
          <a:off x="0" y="0"/>
          <a:ext cx="0" cy="0"/>
          <a:chOff x="0" y="0"/>
          <a:chExt cx="0" cy="0"/>
        </a:xfrm>
      </p:grpSpPr>
      <p:sp>
        <p:nvSpPr>
          <p:cNvPr id="1563" name="Google Shape;1563;p9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New: Assessment of ISCM</a:t>
            </a:r>
            <a:endParaRPr/>
          </a:p>
        </p:txBody>
      </p:sp>
      <p:pic>
        <p:nvPicPr>
          <p:cNvPr id="1564" name="Google Shape;1564;p99" descr="Table&#10;&#10;Description automatically generated"/>
          <p:cNvPicPr preferRelativeResize="0"/>
          <p:nvPr/>
        </p:nvPicPr>
        <p:blipFill rotWithShape="1">
          <a:blip r:embed="rId3">
            <a:alphaModFix/>
          </a:blip>
          <a:srcRect/>
          <a:stretch/>
        </p:blipFill>
        <p:spPr>
          <a:xfrm>
            <a:off x="990600" y="1066800"/>
            <a:ext cx="7162800" cy="3779848"/>
          </a:xfrm>
          <a:prstGeom prst="rect">
            <a:avLst/>
          </a:prstGeom>
          <a:noFill/>
          <a:ln>
            <a:noFill/>
          </a:ln>
        </p:spPr>
      </p:pic>
      <p:sp>
        <p:nvSpPr>
          <p:cNvPr id="1565" name="Google Shape;1565;p99"/>
          <p:cNvSpPr txBox="1"/>
          <p:nvPr/>
        </p:nvSpPr>
        <p:spPr>
          <a:xfrm>
            <a:off x="609600" y="5181600"/>
            <a:ext cx="8128688"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Tahoma"/>
                <a:ea typeface="Tahoma"/>
                <a:cs typeface="Tahoma"/>
                <a:sym typeface="Tahoma"/>
              </a:rPr>
              <a:t>Published May 2020, this NIST publication discusses the future assessment of</a:t>
            </a:r>
            <a:endParaRPr/>
          </a:p>
          <a:p>
            <a:pPr marL="0" marR="0" lvl="0" indent="0" algn="l" rtl="0">
              <a:spcBef>
                <a:spcPts val="0"/>
              </a:spcBef>
              <a:spcAft>
                <a:spcPts val="0"/>
              </a:spcAft>
              <a:buNone/>
            </a:pPr>
            <a:r>
              <a:rPr lang="en-US" sz="1800">
                <a:solidFill>
                  <a:schemeClr val="dk1"/>
                </a:solidFill>
                <a:latin typeface="Tahoma"/>
                <a:ea typeface="Tahoma"/>
                <a:cs typeface="Tahoma"/>
                <a:sym typeface="Tahoma"/>
              </a:rPr>
              <a:t>the Information Security Continuous Monitoring (ISCM) program for federal organizations.</a:t>
            </a:r>
            <a:endParaRPr sz="1600">
              <a:solidFill>
                <a:schemeClr val="dk1"/>
              </a:solidFill>
              <a:latin typeface="Tahoma"/>
              <a:ea typeface="Tahoma"/>
              <a:cs typeface="Tahoma"/>
              <a:sym typeface="Tahoma"/>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570"/>
        <p:cNvGrpSpPr/>
        <p:nvPr/>
      </p:nvGrpSpPr>
      <p:grpSpPr>
        <a:xfrm>
          <a:off x="0" y="0"/>
          <a:ext cx="0" cy="0"/>
          <a:chOff x="0" y="0"/>
          <a:chExt cx="0" cy="0"/>
        </a:xfrm>
      </p:grpSpPr>
      <p:sp>
        <p:nvSpPr>
          <p:cNvPr id="1571" name="Google Shape;1571;p100"/>
          <p:cNvSpPr txBox="1">
            <a:spLocks noGrp="1"/>
          </p:cNvSpPr>
          <p:nvPr>
            <p:ph type="body" idx="1"/>
          </p:nvPr>
        </p:nvSpPr>
        <p:spPr>
          <a:xfrm>
            <a:off x="228601" y="1143000"/>
            <a:ext cx="8443912" cy="5410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sz="2000"/>
              <a:t>Organization is evaluated to determine whether the ISCM </a:t>
            </a:r>
            <a:r>
              <a:rPr lang="en-US" sz="2000" b="0" i="0" u="none" strike="noStrike">
                <a:solidFill>
                  <a:srgbClr val="000000"/>
                </a:solidFill>
              </a:rPr>
              <a:t>is effectively managing the organization’s security posture commensurate with risk.</a:t>
            </a:r>
            <a:endParaRPr/>
          </a:p>
          <a:p>
            <a:pPr marL="342900" lvl="0" indent="-266700" algn="l" rtl="0">
              <a:spcBef>
                <a:spcPts val="400"/>
              </a:spcBef>
              <a:spcAft>
                <a:spcPts val="0"/>
              </a:spcAft>
              <a:buSzPts val="1200"/>
              <a:buNone/>
            </a:pPr>
            <a:endParaRPr sz="2000" b="0" i="0" u="none" strike="noStrike">
              <a:solidFill>
                <a:srgbClr val="000000"/>
              </a:solidFill>
            </a:endParaRPr>
          </a:p>
          <a:p>
            <a:pPr marL="342900" lvl="0" indent="-342900" algn="l" rtl="0">
              <a:spcBef>
                <a:spcPts val="400"/>
              </a:spcBef>
              <a:spcAft>
                <a:spcPts val="0"/>
              </a:spcAft>
              <a:buSzPts val="1200"/>
              <a:buChar char="■"/>
            </a:pPr>
            <a:r>
              <a:rPr lang="en-US" sz="2000" b="0" i="0" u="none" strike="noStrike">
                <a:solidFill>
                  <a:srgbClr val="000000"/>
                </a:solidFill>
              </a:rPr>
              <a:t>ISCM program assessment is based on evaluation criteria derived from multiple sources.</a:t>
            </a:r>
            <a:endParaRPr/>
          </a:p>
          <a:p>
            <a:pPr marL="742950" lvl="1" indent="-285750" algn="l" rtl="0">
              <a:spcBef>
                <a:spcPts val="360"/>
              </a:spcBef>
              <a:spcAft>
                <a:spcPts val="0"/>
              </a:spcAft>
              <a:buSzPts val="990"/>
              <a:buChar char="■"/>
            </a:pPr>
            <a:r>
              <a:rPr lang="en-US" sz="1800"/>
              <a:t>Development of ISCM assessment criteria through Program Assessment Elements and Element Attributes described in an Element Catalog</a:t>
            </a:r>
            <a:endParaRPr/>
          </a:p>
          <a:p>
            <a:pPr marL="742950" lvl="1" indent="-285750" algn="l" rtl="0">
              <a:spcBef>
                <a:spcPts val="360"/>
              </a:spcBef>
              <a:spcAft>
                <a:spcPts val="0"/>
              </a:spcAft>
              <a:buSzPts val="990"/>
              <a:buChar char="■"/>
            </a:pPr>
            <a:r>
              <a:rPr lang="en-US" sz="1800"/>
              <a:t>Assessment through judgement values and scoring</a:t>
            </a:r>
            <a:endParaRPr/>
          </a:p>
          <a:p>
            <a:pPr marL="742950" lvl="1" indent="-285750" algn="l" rtl="0">
              <a:spcBef>
                <a:spcPts val="360"/>
              </a:spcBef>
              <a:spcAft>
                <a:spcPts val="0"/>
              </a:spcAft>
              <a:buSzPts val="990"/>
              <a:buChar char="■"/>
            </a:pPr>
            <a:r>
              <a:rPr lang="en-US" sz="1800"/>
              <a:t>Elements relate to one of the six steps involved in the ISCM process, as described in NIST SP 800-137 </a:t>
            </a:r>
            <a:endParaRPr/>
          </a:p>
          <a:p>
            <a:pPr marL="457200" lvl="1" indent="0" algn="l" rtl="0">
              <a:spcBef>
                <a:spcPts val="400"/>
              </a:spcBef>
              <a:spcAft>
                <a:spcPts val="0"/>
              </a:spcAft>
              <a:buSzPts val="1100"/>
              <a:buNone/>
            </a:pPr>
            <a:endParaRPr/>
          </a:p>
          <a:p>
            <a:pPr marL="342900" lvl="0" indent="-342900" algn="l" rtl="0">
              <a:spcBef>
                <a:spcPts val="400"/>
              </a:spcBef>
              <a:spcAft>
                <a:spcPts val="0"/>
              </a:spcAft>
              <a:buSzPts val="1200"/>
              <a:buChar char="■"/>
            </a:pPr>
            <a:r>
              <a:rPr lang="en-US" sz="2000"/>
              <a:t>Assessment evaluates the program itself, not the results of the continuous monitoring activities or the technologies used. </a:t>
            </a:r>
            <a:endParaRPr/>
          </a:p>
          <a:p>
            <a:pPr marL="0" lvl="0" indent="0" algn="l" rtl="0">
              <a:spcBef>
                <a:spcPts val="400"/>
              </a:spcBef>
              <a:spcAft>
                <a:spcPts val="0"/>
              </a:spcAft>
              <a:buSzPts val="1200"/>
              <a:buNone/>
            </a:pPr>
            <a:endParaRPr sz="2000"/>
          </a:p>
          <a:p>
            <a:pPr marL="342900" lvl="0" indent="-342900" algn="l" rtl="0">
              <a:spcBef>
                <a:spcPts val="400"/>
              </a:spcBef>
              <a:spcAft>
                <a:spcPts val="0"/>
              </a:spcAft>
              <a:buSzPts val="1200"/>
              <a:buChar char="■"/>
            </a:pPr>
            <a:r>
              <a:rPr lang="en-US" sz="2000"/>
              <a:t>Goal is to provide organizations with recommendations to improve the ISCM program and thereby manage and reduce organizational risk.</a:t>
            </a:r>
            <a:endParaRPr/>
          </a:p>
          <a:p>
            <a:pPr marL="342900" lvl="0" indent="-251459" algn="l" rtl="0">
              <a:spcBef>
                <a:spcPts val="480"/>
              </a:spcBef>
              <a:spcAft>
                <a:spcPts val="0"/>
              </a:spcAft>
              <a:buSzPts val="1440"/>
              <a:buNone/>
            </a:pPr>
            <a:endParaRPr/>
          </a:p>
          <a:p>
            <a:pPr marL="342900" lvl="0" indent="-251459" algn="l" rtl="0">
              <a:spcBef>
                <a:spcPts val="480"/>
              </a:spcBef>
              <a:spcAft>
                <a:spcPts val="0"/>
              </a:spcAft>
              <a:buSzPts val="1440"/>
              <a:buNone/>
            </a:pPr>
            <a:endParaRPr/>
          </a:p>
          <a:p>
            <a:pPr marL="342900" lvl="0" indent="-251459" algn="l" rtl="0">
              <a:spcBef>
                <a:spcPts val="480"/>
              </a:spcBef>
              <a:spcAft>
                <a:spcPts val="0"/>
              </a:spcAft>
              <a:buSzPts val="1440"/>
              <a:buNone/>
            </a:pPr>
            <a:endParaRPr/>
          </a:p>
        </p:txBody>
      </p:sp>
      <p:sp>
        <p:nvSpPr>
          <p:cNvPr id="1572" name="Google Shape;1572;p10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r>
              <a:rPr lang="en-US"/>
              <a:t>NIST SP 800-137A, Assessing ISCM Programs</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577"/>
        <p:cNvGrpSpPr/>
        <p:nvPr/>
      </p:nvGrpSpPr>
      <p:grpSpPr>
        <a:xfrm>
          <a:off x="0" y="0"/>
          <a:ext cx="0" cy="0"/>
          <a:chOff x="0" y="0"/>
          <a:chExt cx="0" cy="0"/>
        </a:xfrm>
      </p:grpSpPr>
      <p:sp>
        <p:nvSpPr>
          <p:cNvPr id="1578" name="Google Shape;1578;p101"/>
          <p:cNvSpPr txBox="1">
            <a:spLocks noGrp="1"/>
          </p:cNvSpPr>
          <p:nvPr>
            <p:ph type="body" idx="1"/>
          </p:nvPr>
        </p:nvSpPr>
        <p:spPr>
          <a:xfrm>
            <a:off x="457200" y="1371600"/>
            <a:ext cx="8201025"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3 years: systems to be reassessed/reauthorized</a:t>
            </a:r>
            <a:endParaRPr dirty="0"/>
          </a:p>
          <a:p>
            <a:pPr marL="742950" lvl="1" indent="-285750" algn="l" rtl="0">
              <a:spcBef>
                <a:spcPts val="400"/>
              </a:spcBef>
              <a:spcAft>
                <a:spcPts val="0"/>
              </a:spcAft>
              <a:buSzPts val="1100"/>
              <a:buChar char="■"/>
            </a:pPr>
            <a:r>
              <a:rPr lang="en-US" dirty="0"/>
              <a:t>Still early days for support of ongoing authorization </a:t>
            </a:r>
            <a:endParaRPr dirty="0"/>
          </a:p>
          <a:p>
            <a:pPr marL="742950" lvl="1" indent="-285750" algn="l" rtl="0">
              <a:spcBef>
                <a:spcPts val="400"/>
              </a:spcBef>
              <a:spcAft>
                <a:spcPts val="0"/>
              </a:spcAft>
              <a:buSzPts val="1100"/>
              <a:buChar char="■"/>
            </a:pPr>
            <a:r>
              <a:rPr lang="en-US" dirty="0"/>
              <a:t>ISCM - enabler for continuous reauthorization  </a:t>
            </a:r>
          </a:p>
          <a:p>
            <a:pPr marL="742950" lvl="1" indent="-285750" algn="l" rtl="0">
              <a:spcBef>
                <a:spcPts val="400"/>
              </a:spcBef>
              <a:spcAft>
                <a:spcPts val="0"/>
              </a:spcAft>
              <a:buSzPts val="1100"/>
              <a:buChar char="■"/>
            </a:pPr>
            <a:endParaRPr lang="en-US" dirty="0"/>
          </a:p>
          <a:p>
            <a:pPr marL="342900" lvl="0" indent="-342900" algn="l" rtl="0">
              <a:spcBef>
                <a:spcPts val="0"/>
              </a:spcBef>
              <a:spcAft>
                <a:spcPts val="0"/>
              </a:spcAft>
              <a:buSzPts val="1200"/>
              <a:buChar char="■"/>
            </a:pPr>
            <a:r>
              <a:rPr lang="en-US" dirty="0"/>
              <a:t>Provides leadership essential information, including:</a:t>
            </a:r>
          </a:p>
          <a:p>
            <a:pPr marL="742950" lvl="1" indent="-285750" algn="l" rtl="0">
              <a:spcBef>
                <a:spcPts val="400"/>
              </a:spcBef>
              <a:spcAft>
                <a:spcPts val="0"/>
              </a:spcAft>
              <a:buSzPts val="1100"/>
              <a:buChar char="■"/>
            </a:pPr>
            <a:r>
              <a:rPr lang="en-US" dirty="0"/>
              <a:t>ISCM activities</a:t>
            </a:r>
          </a:p>
          <a:p>
            <a:pPr marL="742950" lvl="1" indent="-285750" algn="l" rtl="0">
              <a:spcBef>
                <a:spcPts val="400"/>
              </a:spcBef>
              <a:spcAft>
                <a:spcPts val="0"/>
              </a:spcAft>
              <a:buSzPts val="1100"/>
              <a:buChar char="■"/>
            </a:pPr>
            <a:r>
              <a:rPr lang="en-US" dirty="0"/>
              <a:t>new vulnerabilities</a:t>
            </a:r>
          </a:p>
          <a:p>
            <a:pPr marL="742950" lvl="1" indent="-285750" algn="l" rtl="0">
              <a:spcBef>
                <a:spcPts val="400"/>
              </a:spcBef>
              <a:spcAft>
                <a:spcPts val="0"/>
              </a:spcAft>
              <a:buSzPts val="1100"/>
              <a:buChar char="■"/>
            </a:pPr>
            <a:r>
              <a:rPr lang="en-US" dirty="0"/>
              <a:t>mitigation plan for vulnerabilities 	</a:t>
            </a:r>
          </a:p>
          <a:p>
            <a:pPr marL="457200" lvl="1" indent="0" algn="l" rtl="0">
              <a:spcBef>
                <a:spcPts val="400"/>
              </a:spcBef>
              <a:spcAft>
                <a:spcPts val="0"/>
              </a:spcAft>
              <a:buSzPts val="1100"/>
              <a:buNone/>
            </a:pPr>
            <a:r>
              <a:rPr lang="en-US" dirty="0"/>
              <a:t> </a:t>
            </a:r>
          </a:p>
          <a:p>
            <a:pPr marL="342900" lvl="0" indent="-342900" algn="l" rtl="0">
              <a:spcBef>
                <a:spcPts val="400"/>
              </a:spcBef>
              <a:spcAft>
                <a:spcPts val="0"/>
              </a:spcAft>
              <a:buSzPts val="1200"/>
              <a:buChar char="■"/>
            </a:pPr>
            <a:r>
              <a:rPr lang="en-US" dirty="0"/>
              <a:t>Organization Program Management controls help ensure AO access to current status. </a:t>
            </a:r>
          </a:p>
          <a:p>
            <a:pPr marL="285750" indent="-285750">
              <a:spcBef>
                <a:spcPts val="400"/>
              </a:spcBef>
              <a:buSzPts val="1100"/>
            </a:pPr>
            <a:endParaRPr dirty="0"/>
          </a:p>
          <a:p>
            <a:pPr marL="342900" lvl="0" indent="-342900" algn="l" rtl="0">
              <a:spcBef>
                <a:spcPts val="480"/>
              </a:spcBef>
              <a:spcAft>
                <a:spcPts val="0"/>
              </a:spcAft>
              <a:buSzPts val="1440"/>
              <a:buChar char="■"/>
            </a:pPr>
            <a:endParaRPr dirty="0"/>
          </a:p>
        </p:txBody>
      </p:sp>
      <p:sp>
        <p:nvSpPr>
          <p:cNvPr id="1579" name="Google Shape;1579;p10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dirty="0"/>
            </a:br>
            <a:r>
              <a:rPr lang="en-US" dirty="0"/>
              <a:t>FISMA and OMB Requirements</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Google Shape;574;p10"/>
          <p:cNvSpPr txBox="1">
            <a:spLocks noGrp="1"/>
          </p:cNvSpPr>
          <p:nvPr>
            <p:ph type="body" idx="1"/>
          </p:nvPr>
        </p:nvSpPr>
        <p:spPr>
          <a:xfrm>
            <a:off x="457200" y="1066800"/>
            <a:ext cx="3581400" cy="5253038"/>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PE-2 PHYSICAL ACCESS AUTHORIZATIONS </a:t>
            </a:r>
            <a:endParaRPr dirty="0"/>
          </a:p>
          <a:p>
            <a:r>
              <a:rPr lang="en-US" sz="16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Develop, approve, and maintain a list of individuals with authorized access to the facility where the system resides; </a:t>
            </a:r>
          </a:p>
          <a:p>
            <a:pPr algn="l"/>
            <a:endParaRPr lang="en-US" sz="1800" b="0" i="0" u="none" strike="noStrike" baseline="0" dirty="0">
              <a:solidFill>
                <a:srgbClr val="000000"/>
              </a:solidFill>
              <a:latin typeface="Calibri" panose="020F0502020204030204" pitchFamily="34" charset="0"/>
            </a:endParaRPr>
          </a:p>
          <a:p>
            <a:r>
              <a:rPr lang="en-US" sz="16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Issue authorization credentials for facility access; </a:t>
            </a:r>
          </a:p>
          <a:p>
            <a:pPr marL="742950" lvl="1" indent="-285750" algn="l" rtl="0">
              <a:spcBef>
                <a:spcPts val="320"/>
              </a:spcBef>
              <a:spcAft>
                <a:spcPts val="0"/>
              </a:spcAft>
              <a:buSzPts val="880"/>
              <a:buChar char="■"/>
            </a:pPr>
            <a:endParaRPr lang="en-US" dirty="0"/>
          </a:p>
          <a:p>
            <a:pPr marL="457200" lvl="1" indent="0" algn="l" rtl="0">
              <a:spcBef>
                <a:spcPts val="320"/>
              </a:spcBef>
              <a:spcAft>
                <a:spcPts val="0"/>
              </a:spcAft>
              <a:buSzPts val="880"/>
              <a:buNone/>
            </a:pPr>
            <a:r>
              <a:rPr lang="en-US" dirty="0"/>
              <a:t> </a:t>
            </a:r>
            <a:endParaRPr lang="en-US" sz="1800" b="0" i="0" u="none" strike="noStrike" baseline="0" dirty="0">
              <a:solidFill>
                <a:srgbClr val="000000"/>
              </a:solidFill>
              <a:latin typeface="Calibri" panose="020F0502020204030204" pitchFamily="34" charset="0"/>
            </a:endParaRPr>
          </a:p>
          <a:p>
            <a:r>
              <a:rPr lang="en-US" sz="16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Review the access list detailing authorized facility access by individuals [</a:t>
            </a:r>
            <a:r>
              <a:rPr lang="en-US" sz="1600" b="0" i="1"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Assignment: organization-defined frequency</a:t>
            </a:r>
            <a:r>
              <a:rPr lang="en-US" sz="16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a:t>
            </a:r>
          </a:p>
          <a:p>
            <a:pPr algn="l"/>
            <a:endParaRPr lang="en-US" sz="1800" b="0" i="0" u="none" strike="noStrike" baseline="0" dirty="0">
              <a:solidFill>
                <a:srgbClr val="000000"/>
              </a:solidFill>
              <a:latin typeface="Calibri" panose="020F0502020204030204" pitchFamily="34" charset="0"/>
            </a:endParaRPr>
          </a:p>
          <a:p>
            <a:r>
              <a:rPr lang="en-US" sz="16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Remove individuals from the facility access list when access is no longer required. </a:t>
            </a:r>
          </a:p>
          <a:p>
            <a:pPr marL="342900" lvl="0" indent="-274320" algn="l" rtl="0">
              <a:spcBef>
                <a:spcPts val="360"/>
              </a:spcBef>
              <a:spcAft>
                <a:spcPts val="0"/>
              </a:spcAft>
              <a:buSzPts val="1080"/>
              <a:buNone/>
            </a:pPr>
            <a:endParaRPr dirty="0"/>
          </a:p>
          <a:p>
            <a:pPr marL="342900" lvl="0" indent="-274320" algn="l" rtl="0">
              <a:spcBef>
                <a:spcPts val="360"/>
              </a:spcBef>
              <a:spcAft>
                <a:spcPts val="0"/>
              </a:spcAft>
              <a:buSzPts val="1080"/>
              <a:buNone/>
            </a:pPr>
            <a:endParaRPr dirty="0"/>
          </a:p>
          <a:p>
            <a:pPr marL="342900" lvl="0" indent="-274320" algn="l" rtl="0">
              <a:spcBef>
                <a:spcPts val="360"/>
              </a:spcBef>
              <a:spcAft>
                <a:spcPts val="0"/>
              </a:spcAft>
              <a:buSzPts val="1080"/>
              <a:buNone/>
            </a:pPr>
            <a:endParaRPr dirty="0"/>
          </a:p>
          <a:p>
            <a:pPr marL="342900" lvl="0" indent="-274320" algn="l" rtl="0">
              <a:spcBef>
                <a:spcPts val="360"/>
              </a:spcBef>
              <a:spcAft>
                <a:spcPts val="0"/>
              </a:spcAft>
              <a:buSzPts val="1080"/>
              <a:buNone/>
            </a:pPr>
            <a:endParaRPr dirty="0"/>
          </a:p>
          <a:p>
            <a:pPr marL="342900" lvl="0" indent="-274320" algn="l" rtl="0">
              <a:spcBef>
                <a:spcPts val="360"/>
              </a:spcBef>
              <a:spcAft>
                <a:spcPts val="0"/>
              </a:spcAft>
              <a:buSzPts val="1080"/>
              <a:buNone/>
            </a:pPr>
            <a:endParaRPr dirty="0"/>
          </a:p>
        </p:txBody>
      </p:sp>
      <p:sp>
        <p:nvSpPr>
          <p:cNvPr id="575" name="Google Shape;575;p10"/>
          <p:cNvSpPr txBox="1">
            <a:spLocks noGrp="1"/>
          </p:cNvSpPr>
          <p:nvPr>
            <p:ph type="body" idx="2"/>
          </p:nvPr>
        </p:nvSpPr>
        <p:spPr>
          <a:xfrm>
            <a:off x="4038600" y="1062038"/>
            <a:ext cx="4876800" cy="52578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PE-2 Example Implementation Statement</a:t>
            </a:r>
            <a:endParaRPr dirty="0"/>
          </a:p>
          <a:p>
            <a:pPr marL="742950" lvl="1" indent="-285750" algn="l" rtl="0">
              <a:spcBef>
                <a:spcPts val="320"/>
              </a:spcBef>
              <a:spcAft>
                <a:spcPts val="0"/>
              </a:spcAft>
              <a:buSzPts val="880"/>
              <a:buChar char="■"/>
            </a:pPr>
            <a:r>
              <a:rPr lang="en-US" dirty="0"/>
              <a:t>A list of individuals with authorized access to the XYZ facility has been created and is maintained by the ISSO. The System Owner approves the list of authorized individuals.</a:t>
            </a:r>
            <a:endParaRPr dirty="0"/>
          </a:p>
          <a:p>
            <a:pPr marL="742950" lvl="1" indent="-285750" algn="l" rtl="0">
              <a:spcBef>
                <a:spcPts val="320"/>
              </a:spcBef>
              <a:spcAft>
                <a:spcPts val="0"/>
              </a:spcAft>
              <a:buSzPts val="880"/>
              <a:buChar char="■"/>
            </a:pPr>
            <a:r>
              <a:rPr lang="en-US" dirty="0"/>
              <a:t>The XYZ facility Physical Security Division updates the Agency CAC with authorized individual access information contained on the System Access Authorization Request (SAAR) form that is signed by the individual’s supervisor and the ISSO. </a:t>
            </a:r>
            <a:endParaRPr dirty="0"/>
          </a:p>
          <a:p>
            <a:pPr marL="742950" lvl="1" indent="-285750" algn="l" rtl="0">
              <a:spcBef>
                <a:spcPts val="320"/>
              </a:spcBef>
              <a:spcAft>
                <a:spcPts val="0"/>
              </a:spcAft>
              <a:buSzPts val="880"/>
              <a:buChar char="■"/>
            </a:pPr>
            <a:r>
              <a:rPr lang="en-US" dirty="0"/>
              <a:t>The XYZ facility Physical Security Division, ISSO, and everyone's supervisor, reviews the access list quarterly.</a:t>
            </a:r>
            <a:endParaRPr dirty="0"/>
          </a:p>
          <a:p>
            <a:pPr marL="742950" lvl="1" indent="-285750" algn="l" rtl="0">
              <a:spcBef>
                <a:spcPts val="320"/>
              </a:spcBef>
              <a:spcAft>
                <a:spcPts val="0"/>
              </a:spcAft>
              <a:buSzPts val="880"/>
              <a:buChar char="■"/>
            </a:pPr>
            <a:r>
              <a:rPr lang="en-US" dirty="0"/>
              <a:t>When notified by an individual’s supervisor, the ISSO removes an individual’s name from the facility access list when access is no longer required and notifies the XYZ facility Physical Security Division to remove the associated individual’s CAC authorizations. </a:t>
            </a:r>
            <a:endParaRPr dirty="0"/>
          </a:p>
        </p:txBody>
      </p:sp>
      <p:sp>
        <p:nvSpPr>
          <p:cNvPr id="576" name="Google Shape;576;p1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Example Implementation Statement</a:t>
            </a:r>
            <a:endParaRPr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585"/>
        <p:cNvGrpSpPr/>
        <p:nvPr/>
      </p:nvGrpSpPr>
      <p:grpSpPr>
        <a:xfrm>
          <a:off x="0" y="0"/>
          <a:ext cx="0" cy="0"/>
          <a:chOff x="0" y="0"/>
          <a:chExt cx="0" cy="0"/>
        </a:xfrm>
      </p:grpSpPr>
      <p:sp>
        <p:nvSpPr>
          <p:cNvPr id="1586" name="Google Shape;1586;p102"/>
          <p:cNvSpPr txBox="1">
            <a:spLocks noGrp="1"/>
          </p:cNvSpPr>
          <p:nvPr>
            <p:ph type="body" idx="1"/>
          </p:nvPr>
        </p:nvSpPr>
        <p:spPr>
          <a:xfrm>
            <a:off x="533400" y="1219200"/>
            <a:ext cx="4876800" cy="52578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ISO verifies required changes with security impact analysis</a:t>
            </a:r>
            <a:endParaRPr dirty="0"/>
          </a:p>
          <a:p>
            <a:pPr marL="342900" lvl="0" indent="-342900" algn="l" rtl="0">
              <a:spcBef>
                <a:spcPts val="400"/>
              </a:spcBef>
              <a:spcAft>
                <a:spcPts val="0"/>
              </a:spcAft>
              <a:buSzPts val="1200"/>
              <a:buChar char="■"/>
            </a:pPr>
            <a:r>
              <a:rPr lang="en-US" dirty="0"/>
              <a:t>Assess impact for baseline changes per:</a:t>
            </a:r>
            <a:endParaRPr dirty="0"/>
          </a:p>
          <a:p>
            <a:pPr marL="742950" lvl="1" indent="-285750" algn="l" rtl="0">
              <a:spcBef>
                <a:spcPts val="360"/>
              </a:spcBef>
              <a:spcAft>
                <a:spcPts val="0"/>
              </a:spcAft>
              <a:buSzPts val="990"/>
              <a:buChar char="■"/>
            </a:pPr>
            <a:r>
              <a:rPr lang="en-US" dirty="0"/>
              <a:t>new vulnerabilities/ emerging threats </a:t>
            </a:r>
            <a:endParaRPr dirty="0"/>
          </a:p>
          <a:p>
            <a:pPr marL="742950" lvl="1" indent="-285750" algn="l" rtl="0">
              <a:spcBef>
                <a:spcPts val="360"/>
              </a:spcBef>
              <a:spcAft>
                <a:spcPts val="0"/>
              </a:spcAft>
              <a:buSzPts val="990"/>
              <a:buChar char="■"/>
            </a:pPr>
            <a:r>
              <a:rPr lang="en-US" dirty="0"/>
              <a:t>HW/SW and firmware upgrades</a:t>
            </a:r>
            <a:endParaRPr dirty="0"/>
          </a:p>
          <a:p>
            <a:pPr marL="742950" lvl="1" indent="-285750" algn="l" rtl="0">
              <a:spcBef>
                <a:spcPts val="360"/>
              </a:spcBef>
              <a:spcAft>
                <a:spcPts val="0"/>
              </a:spcAft>
              <a:buSzPts val="990"/>
              <a:buChar char="■"/>
            </a:pPr>
            <a:r>
              <a:rPr lang="en-US" dirty="0"/>
              <a:t>hosting networks or facilities </a:t>
            </a:r>
            <a:endParaRPr dirty="0"/>
          </a:p>
          <a:p>
            <a:pPr marL="742950" lvl="1" indent="-285750" algn="l" rtl="0">
              <a:spcBef>
                <a:spcPts val="360"/>
              </a:spcBef>
              <a:spcAft>
                <a:spcPts val="0"/>
              </a:spcAft>
              <a:buSzPts val="990"/>
              <a:buChar char="■"/>
            </a:pPr>
            <a:r>
              <a:rPr lang="en-US" dirty="0"/>
              <a:t>managing configuration </a:t>
            </a:r>
            <a:endParaRPr dirty="0"/>
          </a:p>
          <a:p>
            <a:pPr marL="742950" lvl="1" indent="-285750" algn="l" rtl="0">
              <a:spcBef>
                <a:spcPts val="360"/>
              </a:spcBef>
              <a:spcAft>
                <a:spcPts val="0"/>
              </a:spcAft>
              <a:buSzPts val="990"/>
              <a:buChar char="■"/>
            </a:pPr>
            <a:r>
              <a:rPr lang="en-US" dirty="0"/>
              <a:t>independent evaluations (e.g., penetration tests) </a:t>
            </a:r>
            <a:endParaRPr dirty="0"/>
          </a:p>
          <a:p>
            <a:pPr marL="742950" lvl="1" indent="-285750" algn="l" rtl="0">
              <a:spcBef>
                <a:spcPts val="360"/>
              </a:spcBef>
              <a:spcAft>
                <a:spcPts val="0"/>
              </a:spcAft>
              <a:buSzPts val="990"/>
              <a:buChar char="■"/>
            </a:pPr>
            <a:r>
              <a:rPr lang="en-US" dirty="0"/>
              <a:t>external agency input (e.g., OIG, Government Accountability Office (GAO))</a:t>
            </a:r>
            <a:endParaRPr dirty="0"/>
          </a:p>
          <a:p>
            <a:pPr marL="342900" lvl="0" indent="-266700" algn="l" rtl="0">
              <a:spcBef>
                <a:spcPts val="400"/>
              </a:spcBef>
              <a:spcAft>
                <a:spcPts val="0"/>
              </a:spcAft>
              <a:buSzPts val="1200"/>
              <a:buNone/>
            </a:pPr>
            <a:endParaRPr dirty="0"/>
          </a:p>
        </p:txBody>
      </p:sp>
      <p:sp>
        <p:nvSpPr>
          <p:cNvPr id="1587" name="Google Shape;1587;p10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ATO 3-yr Maintenance</a:t>
            </a:r>
            <a:endParaRPr dirty="0"/>
          </a:p>
        </p:txBody>
      </p:sp>
      <p:pic>
        <p:nvPicPr>
          <p:cNvPr id="1588" name="Google Shape;1588;p102"/>
          <p:cNvPicPr preferRelativeResize="0"/>
          <p:nvPr/>
        </p:nvPicPr>
        <p:blipFill rotWithShape="1">
          <a:blip r:embed="rId3">
            <a:alphaModFix/>
          </a:blip>
          <a:srcRect l="4861" t="3580" r="12162" b="-3579"/>
          <a:stretch/>
        </p:blipFill>
        <p:spPr>
          <a:xfrm>
            <a:off x="5334000" y="1219200"/>
            <a:ext cx="3600450" cy="457200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593"/>
        <p:cNvGrpSpPr/>
        <p:nvPr/>
      </p:nvGrpSpPr>
      <p:grpSpPr>
        <a:xfrm>
          <a:off x="0" y="0"/>
          <a:ext cx="0" cy="0"/>
          <a:chOff x="0" y="0"/>
          <a:chExt cx="0" cy="0"/>
        </a:xfrm>
      </p:grpSpPr>
      <p:sp>
        <p:nvSpPr>
          <p:cNvPr id="1594" name="Google Shape;1594;p103"/>
          <p:cNvSpPr txBox="1">
            <a:spLocks noGrp="1"/>
          </p:cNvSpPr>
          <p:nvPr>
            <p:ph type="body" idx="1"/>
          </p:nvPr>
        </p:nvSpPr>
        <p:spPr>
          <a:xfrm>
            <a:off x="487363" y="1371600"/>
            <a:ext cx="8199437"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Provides leadership essential information, including:</a:t>
            </a:r>
            <a:endParaRPr/>
          </a:p>
          <a:p>
            <a:pPr marL="742950" lvl="1" indent="-285750" algn="l" rtl="0">
              <a:spcBef>
                <a:spcPts val="400"/>
              </a:spcBef>
              <a:spcAft>
                <a:spcPts val="0"/>
              </a:spcAft>
              <a:buSzPts val="1100"/>
              <a:buChar char="■"/>
            </a:pPr>
            <a:r>
              <a:rPr lang="en-US"/>
              <a:t>ISCM activities</a:t>
            </a:r>
            <a:endParaRPr/>
          </a:p>
          <a:p>
            <a:pPr marL="742950" lvl="1" indent="-285750" algn="l" rtl="0">
              <a:spcBef>
                <a:spcPts val="400"/>
              </a:spcBef>
              <a:spcAft>
                <a:spcPts val="0"/>
              </a:spcAft>
              <a:buSzPts val="1100"/>
              <a:buChar char="■"/>
            </a:pPr>
            <a:r>
              <a:rPr lang="en-US"/>
              <a:t>new vulnerabilities</a:t>
            </a:r>
            <a:endParaRPr/>
          </a:p>
          <a:p>
            <a:pPr marL="742950" lvl="1" indent="-285750" algn="l" rtl="0">
              <a:spcBef>
                <a:spcPts val="400"/>
              </a:spcBef>
              <a:spcAft>
                <a:spcPts val="0"/>
              </a:spcAft>
              <a:buSzPts val="1100"/>
              <a:buChar char="■"/>
            </a:pPr>
            <a:r>
              <a:rPr lang="en-US"/>
              <a:t>mitigation plan for vulnerabilities 	 </a:t>
            </a:r>
            <a:endParaRPr/>
          </a:p>
          <a:p>
            <a:pPr marL="342900" lvl="0" indent="-342900" algn="l" rtl="0">
              <a:spcBef>
                <a:spcPts val="400"/>
              </a:spcBef>
              <a:spcAft>
                <a:spcPts val="0"/>
              </a:spcAft>
              <a:buSzPts val="1200"/>
              <a:buChar char="■"/>
            </a:pPr>
            <a:r>
              <a:rPr lang="en-US"/>
              <a:t>Organization Program Management controls help ensure AO access to current status. </a:t>
            </a:r>
            <a:endParaRPr/>
          </a:p>
          <a:p>
            <a:pPr marL="342900" lvl="0" indent="-342900" algn="l" rtl="0">
              <a:spcBef>
                <a:spcPts val="400"/>
              </a:spcBef>
              <a:spcAft>
                <a:spcPts val="0"/>
              </a:spcAft>
              <a:buSzPts val="1200"/>
              <a:buChar char="■"/>
            </a:pPr>
            <a:r>
              <a:rPr lang="en-US"/>
              <a:t>Organization defines system level format/timing, e.g.:</a:t>
            </a:r>
            <a:endParaRPr/>
          </a:p>
          <a:p>
            <a:pPr marL="742950" lvl="1" indent="-285750" algn="l" rtl="0">
              <a:spcBef>
                <a:spcPts val="400"/>
              </a:spcBef>
              <a:spcAft>
                <a:spcPts val="0"/>
              </a:spcAft>
              <a:buSzPts val="1100"/>
              <a:buChar char="■"/>
            </a:pPr>
            <a:r>
              <a:rPr lang="en-US"/>
              <a:t>Event-driven: System compromises or breaches</a:t>
            </a:r>
            <a:endParaRPr/>
          </a:p>
          <a:p>
            <a:pPr marL="742950" lvl="1" indent="-285750" algn="l" rtl="0">
              <a:spcBef>
                <a:spcPts val="400"/>
              </a:spcBef>
              <a:spcAft>
                <a:spcPts val="0"/>
              </a:spcAft>
              <a:buSzPts val="1100"/>
              <a:buChar char="■"/>
            </a:pPr>
            <a:r>
              <a:rPr lang="en-US"/>
              <a:t>Time-driven: Weekly, monthly, quarterly</a:t>
            </a:r>
            <a:endParaRPr/>
          </a:p>
          <a:p>
            <a:pPr marL="742950" lvl="1" indent="-285750" algn="l" rtl="0">
              <a:spcBef>
                <a:spcPts val="400"/>
              </a:spcBef>
              <a:spcAft>
                <a:spcPts val="0"/>
              </a:spcAft>
              <a:buSzPts val="1100"/>
              <a:buChar char="■"/>
            </a:pPr>
            <a:r>
              <a:rPr lang="en-US"/>
              <a:t>Typically, both: event- and time-driven</a:t>
            </a:r>
            <a:endParaRPr/>
          </a:p>
          <a:p>
            <a:pPr marL="742950" lvl="1" indent="-285750" algn="l" rtl="0">
              <a:spcBef>
                <a:spcPts val="400"/>
              </a:spcBef>
              <a:spcAft>
                <a:spcPts val="0"/>
              </a:spcAft>
              <a:buSzPts val="1100"/>
              <a:buChar char="■"/>
            </a:pPr>
            <a:r>
              <a:rPr lang="en-US"/>
              <a:t>Updates to risk management information may be based on federal and organizational policies</a:t>
            </a:r>
            <a:endParaRPr/>
          </a:p>
          <a:p>
            <a:pPr marL="742950" lvl="1" indent="-215900" algn="l" rtl="0">
              <a:spcBef>
                <a:spcPts val="400"/>
              </a:spcBef>
              <a:spcAft>
                <a:spcPts val="0"/>
              </a:spcAft>
              <a:buSzPts val="1100"/>
              <a:buNone/>
            </a:pPr>
            <a:endParaRPr/>
          </a:p>
        </p:txBody>
      </p:sp>
      <p:sp>
        <p:nvSpPr>
          <p:cNvPr id="1595" name="Google Shape;1595;p10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Status Reporting</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600"/>
        <p:cNvGrpSpPr/>
        <p:nvPr/>
      </p:nvGrpSpPr>
      <p:grpSpPr>
        <a:xfrm>
          <a:off x="0" y="0"/>
          <a:ext cx="0" cy="0"/>
          <a:chOff x="0" y="0"/>
          <a:chExt cx="0" cy="0"/>
        </a:xfrm>
      </p:grpSpPr>
      <p:sp>
        <p:nvSpPr>
          <p:cNvPr id="1601" name="Google Shape;1601;p104"/>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Monitoring frequencies vary according to type of control, priorities and feasibility</a:t>
            </a:r>
            <a:endParaRPr/>
          </a:p>
          <a:p>
            <a:pPr marL="342900" lvl="0" indent="-342900" algn="l" rtl="0">
              <a:spcBef>
                <a:spcPts val="480"/>
              </a:spcBef>
              <a:spcAft>
                <a:spcPts val="0"/>
              </a:spcAft>
              <a:buSzPts val="1440"/>
              <a:buChar char="■"/>
            </a:pPr>
            <a:r>
              <a:rPr lang="en-US"/>
              <a:t>Timing, e.g., annually, quarterly, monthly, daily</a:t>
            </a:r>
            <a:endParaRPr/>
          </a:p>
          <a:p>
            <a:pPr marL="342900" lvl="0" indent="-342900" algn="l" rtl="0">
              <a:spcBef>
                <a:spcPts val="480"/>
              </a:spcBef>
              <a:spcAft>
                <a:spcPts val="0"/>
              </a:spcAft>
              <a:buSzPts val="1440"/>
              <a:buChar char="■"/>
            </a:pPr>
            <a:r>
              <a:rPr lang="en-US"/>
              <a:t>May be adjusted:</a:t>
            </a:r>
            <a:endParaRPr/>
          </a:p>
          <a:p>
            <a:pPr marL="742950" lvl="1" indent="-285750" algn="l" rtl="0">
              <a:spcBef>
                <a:spcPts val="480"/>
              </a:spcBef>
              <a:spcAft>
                <a:spcPts val="0"/>
              </a:spcAft>
              <a:buSzPts val="1320"/>
              <a:buChar char="■"/>
            </a:pPr>
            <a:r>
              <a:rPr lang="en-US"/>
              <a:t>To response to security incidents</a:t>
            </a:r>
            <a:endParaRPr/>
          </a:p>
          <a:p>
            <a:pPr marL="742950" lvl="1" indent="-285750" algn="l" rtl="0">
              <a:spcBef>
                <a:spcPts val="480"/>
              </a:spcBef>
              <a:spcAft>
                <a:spcPts val="0"/>
              </a:spcAft>
              <a:buSzPts val="1320"/>
              <a:buChar char="■"/>
            </a:pPr>
            <a:r>
              <a:rPr lang="en-US"/>
              <a:t>Based on problems with control implementation</a:t>
            </a:r>
            <a:endParaRPr/>
          </a:p>
          <a:p>
            <a:pPr marL="742950" lvl="1" indent="-285750" algn="l" rtl="0">
              <a:spcBef>
                <a:spcPts val="480"/>
              </a:spcBef>
              <a:spcAft>
                <a:spcPts val="0"/>
              </a:spcAft>
              <a:buSzPts val="1320"/>
              <a:buChar char="■"/>
            </a:pPr>
            <a:r>
              <a:rPr lang="en-US"/>
              <a:t>Changes to systems and system components that have a significant impact </a:t>
            </a:r>
            <a:endParaRPr/>
          </a:p>
          <a:p>
            <a:pPr marL="742950" lvl="1" indent="-285750" algn="l" rtl="0">
              <a:spcBef>
                <a:spcPts val="480"/>
              </a:spcBef>
              <a:spcAft>
                <a:spcPts val="0"/>
              </a:spcAft>
              <a:buSzPts val="1320"/>
              <a:buChar char="■"/>
            </a:pPr>
            <a:r>
              <a:rPr lang="en-US"/>
              <a:t>According to organizational information systems</a:t>
            </a:r>
            <a:endParaRPr/>
          </a:p>
          <a:p>
            <a:pPr marL="742950" lvl="1" indent="-285750" algn="l" rtl="0">
              <a:spcBef>
                <a:spcPts val="480"/>
              </a:spcBef>
              <a:spcAft>
                <a:spcPts val="0"/>
              </a:spcAft>
              <a:buSzPts val="1320"/>
              <a:buChar char="■"/>
            </a:pPr>
            <a:r>
              <a:rPr lang="en-US"/>
              <a:t>Based on environments of operation</a:t>
            </a:r>
            <a:endParaRPr/>
          </a:p>
          <a:p>
            <a:pPr marL="742950" lvl="1" indent="-285750" algn="l" rtl="0">
              <a:spcBef>
                <a:spcPts val="480"/>
              </a:spcBef>
              <a:spcAft>
                <a:spcPts val="0"/>
              </a:spcAft>
              <a:buSzPts val="1320"/>
              <a:buChar char="■"/>
            </a:pPr>
            <a:r>
              <a:rPr lang="en-US"/>
              <a:t>According to emerging threats and vulnerabilities</a:t>
            </a:r>
            <a:endParaRPr/>
          </a:p>
          <a:p>
            <a:pPr marL="342900" lvl="0" indent="-251459" algn="l" rtl="0">
              <a:spcBef>
                <a:spcPts val="480"/>
              </a:spcBef>
              <a:spcAft>
                <a:spcPts val="0"/>
              </a:spcAft>
              <a:buSzPts val="1440"/>
              <a:buNone/>
            </a:pPr>
            <a:endParaRPr/>
          </a:p>
          <a:p>
            <a:pPr marL="342900" lvl="0" indent="-251459" algn="l" rtl="0">
              <a:spcBef>
                <a:spcPts val="480"/>
              </a:spcBef>
              <a:spcAft>
                <a:spcPts val="0"/>
              </a:spcAft>
              <a:buSzPts val="1440"/>
              <a:buNone/>
            </a:pPr>
            <a:endParaRPr/>
          </a:p>
        </p:txBody>
      </p:sp>
      <p:sp>
        <p:nvSpPr>
          <p:cNvPr id="1602" name="Google Shape;1602;p10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Monitoring Frequencies</a:t>
            </a:r>
            <a:endParaRPr/>
          </a:p>
        </p:txBody>
      </p:sp>
      <p:sp>
        <p:nvSpPr>
          <p:cNvPr id="1603" name="Google Shape;1603;p104"/>
          <p:cNvSpPr txBox="1"/>
          <p:nvPr/>
        </p:nvSpPr>
        <p:spPr>
          <a:xfrm rot="-5400000">
            <a:off x="-1035844" y="4160044"/>
            <a:ext cx="2714625"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Monitor – Automated Tools</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608"/>
        <p:cNvGrpSpPr/>
        <p:nvPr/>
      </p:nvGrpSpPr>
      <p:grpSpPr>
        <a:xfrm>
          <a:off x="0" y="0"/>
          <a:ext cx="0" cy="0"/>
          <a:chOff x="0" y="0"/>
          <a:chExt cx="0" cy="0"/>
        </a:xfrm>
      </p:grpSpPr>
      <p:sp>
        <p:nvSpPr>
          <p:cNvPr id="1609" name="Google Shape;1609;p105"/>
          <p:cNvSpPr txBox="1">
            <a:spLocks noGrp="1"/>
          </p:cNvSpPr>
          <p:nvPr>
            <p:ph type="body" idx="1"/>
          </p:nvPr>
        </p:nvSpPr>
        <p:spPr>
          <a:xfrm>
            <a:off x="487363" y="1371600"/>
            <a:ext cx="8199437"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Assess impact to inherited relationships</a:t>
            </a:r>
            <a:endParaRPr dirty="0"/>
          </a:p>
          <a:p>
            <a:pPr marL="342900" lvl="0" indent="-342900" algn="l" rtl="0">
              <a:spcBef>
                <a:spcPts val="400"/>
              </a:spcBef>
              <a:spcAft>
                <a:spcPts val="0"/>
              </a:spcAft>
              <a:buSzPts val="1200"/>
              <a:buChar char="■"/>
            </a:pPr>
            <a:r>
              <a:rPr lang="en-US" dirty="0"/>
              <a:t>Update tracking (e.g.  inventory systems) </a:t>
            </a:r>
            <a:endParaRPr dirty="0"/>
          </a:p>
          <a:p>
            <a:pPr marL="342900" lvl="0" indent="-342900" algn="l" rtl="0">
              <a:spcBef>
                <a:spcPts val="400"/>
              </a:spcBef>
              <a:spcAft>
                <a:spcPts val="0"/>
              </a:spcAft>
              <a:buSzPts val="1200"/>
              <a:buChar char="■"/>
            </a:pPr>
            <a:r>
              <a:rPr lang="en-US" dirty="0"/>
              <a:t>Apply relevant controls, e.g.:</a:t>
            </a:r>
            <a:endParaRPr dirty="0"/>
          </a:p>
          <a:p>
            <a:pPr marL="742950" lvl="1" indent="-285750" algn="l" rtl="0">
              <a:spcBef>
                <a:spcPts val="400"/>
              </a:spcBef>
              <a:spcAft>
                <a:spcPts val="0"/>
              </a:spcAft>
              <a:buSzPts val="1100"/>
              <a:buChar char="■"/>
            </a:pPr>
            <a:r>
              <a:rPr lang="en-US" dirty="0"/>
              <a:t>Dispose of artifacts and documentation per classification</a:t>
            </a:r>
            <a:endParaRPr dirty="0"/>
          </a:p>
          <a:p>
            <a:pPr marL="742950" lvl="1" indent="-285750" algn="l" rtl="0">
              <a:spcBef>
                <a:spcPts val="400"/>
              </a:spcBef>
              <a:spcAft>
                <a:spcPts val="0"/>
              </a:spcAft>
              <a:buSzPts val="1100"/>
              <a:buChar char="■"/>
            </a:pPr>
            <a:r>
              <a:rPr lang="en-US" dirty="0"/>
              <a:t>Media sanitization </a:t>
            </a:r>
            <a:endParaRPr dirty="0"/>
          </a:p>
          <a:p>
            <a:pPr marL="742950" lvl="1" indent="-285750" algn="l" rtl="0">
              <a:spcBef>
                <a:spcPts val="400"/>
              </a:spcBef>
              <a:spcAft>
                <a:spcPts val="0"/>
              </a:spcAft>
              <a:buSzPts val="1100"/>
              <a:buChar char="■"/>
            </a:pPr>
            <a:r>
              <a:rPr lang="en-US" dirty="0"/>
              <a:t>Configuration management and control</a:t>
            </a:r>
            <a:endParaRPr dirty="0"/>
          </a:p>
          <a:p>
            <a:pPr marL="342900" lvl="0" indent="-342900" algn="l" rtl="0">
              <a:spcBef>
                <a:spcPts val="400"/>
              </a:spcBef>
              <a:spcAft>
                <a:spcPts val="0"/>
              </a:spcAft>
              <a:buSzPts val="1200"/>
              <a:buChar char="■"/>
            </a:pPr>
            <a:r>
              <a:rPr lang="en-US" dirty="0"/>
              <a:t>Review Information Enterprise for impact, e.g.:</a:t>
            </a:r>
            <a:endParaRPr dirty="0"/>
          </a:p>
          <a:p>
            <a:pPr marL="742950" lvl="1" indent="-285750" algn="l" rtl="0">
              <a:spcBef>
                <a:spcPts val="400"/>
              </a:spcBef>
              <a:spcAft>
                <a:spcPts val="0"/>
              </a:spcAft>
              <a:buSzPts val="1100"/>
              <a:buChar char="■"/>
            </a:pPr>
            <a:r>
              <a:rPr lang="en-US" dirty="0"/>
              <a:t>key management</a:t>
            </a:r>
            <a:endParaRPr dirty="0"/>
          </a:p>
          <a:p>
            <a:pPr marL="742950" lvl="1" indent="-285750" algn="l" rtl="0">
              <a:spcBef>
                <a:spcPts val="400"/>
              </a:spcBef>
              <a:spcAft>
                <a:spcPts val="0"/>
              </a:spcAft>
              <a:buSzPts val="1100"/>
              <a:buChar char="■"/>
            </a:pPr>
            <a:r>
              <a:rPr lang="en-US" dirty="0"/>
              <a:t>identity management</a:t>
            </a:r>
            <a:endParaRPr dirty="0"/>
          </a:p>
          <a:p>
            <a:pPr marL="742950" lvl="1" indent="-285750" algn="l" rtl="0">
              <a:spcBef>
                <a:spcPts val="400"/>
              </a:spcBef>
              <a:spcAft>
                <a:spcPts val="0"/>
              </a:spcAft>
              <a:buSzPts val="1100"/>
              <a:buChar char="■"/>
            </a:pPr>
            <a:r>
              <a:rPr lang="en-US" dirty="0"/>
              <a:t>vulnerability management</a:t>
            </a:r>
            <a:endParaRPr dirty="0"/>
          </a:p>
          <a:p>
            <a:pPr marL="342900" lvl="0" indent="-342900" algn="l" rtl="0">
              <a:spcBef>
                <a:spcPts val="400"/>
              </a:spcBef>
              <a:spcAft>
                <a:spcPts val="0"/>
              </a:spcAft>
              <a:buSzPts val="1200"/>
              <a:buChar char="■"/>
            </a:pPr>
            <a:r>
              <a:rPr lang="en-US" dirty="0"/>
              <a:t>Notify stakeholders </a:t>
            </a:r>
            <a:endParaRPr dirty="0"/>
          </a:p>
          <a:p>
            <a:pPr marL="342900" lvl="0" indent="-342900" algn="l" rtl="0">
              <a:spcBef>
                <a:spcPts val="400"/>
              </a:spcBef>
              <a:spcAft>
                <a:spcPts val="0"/>
              </a:spcAft>
              <a:buSzPts val="1200"/>
              <a:buChar char="■"/>
            </a:pPr>
            <a:r>
              <a:rPr lang="en-US" dirty="0"/>
              <a:t>Update SP with system’s decommissioned status</a:t>
            </a:r>
            <a:endParaRPr dirty="0"/>
          </a:p>
        </p:txBody>
      </p:sp>
      <p:sp>
        <p:nvSpPr>
          <p:cNvPr id="1610" name="Google Shape;1610;p10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System Removal &amp; Decommissioning</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615"/>
        <p:cNvGrpSpPr/>
        <p:nvPr/>
      </p:nvGrpSpPr>
      <p:grpSpPr>
        <a:xfrm>
          <a:off x="0" y="0"/>
          <a:ext cx="0" cy="0"/>
          <a:chOff x="0" y="0"/>
          <a:chExt cx="0" cy="0"/>
        </a:xfrm>
      </p:grpSpPr>
      <p:sp>
        <p:nvSpPr>
          <p:cNvPr id="1616" name="Google Shape;1616;p106"/>
          <p:cNvSpPr txBox="1">
            <a:spLocks noGrp="1"/>
          </p:cNvSpPr>
          <p:nvPr>
            <p:ph type="body" idx="1"/>
          </p:nvPr>
        </p:nvSpPr>
        <p:spPr>
          <a:xfrm>
            <a:off x="533400" y="1295400"/>
            <a:ext cx="5943600"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Provide visibility into security posture, e.g.</a:t>
            </a:r>
            <a:endParaRPr dirty="0"/>
          </a:p>
          <a:p>
            <a:pPr marL="742950" lvl="1" indent="-285750" algn="l" rtl="0">
              <a:spcBef>
                <a:spcPts val="360"/>
              </a:spcBef>
              <a:spcAft>
                <a:spcPts val="0"/>
              </a:spcAft>
              <a:buSzPts val="990"/>
              <a:buChar char="■"/>
            </a:pPr>
            <a:r>
              <a:rPr lang="en-US" dirty="0"/>
              <a:t>Security Plan </a:t>
            </a:r>
            <a:endParaRPr dirty="0"/>
          </a:p>
          <a:p>
            <a:pPr marL="1143000" lvl="2" indent="-228600" algn="l" rtl="0">
              <a:spcBef>
                <a:spcPts val="280"/>
              </a:spcBef>
              <a:spcAft>
                <a:spcPts val="0"/>
              </a:spcAft>
              <a:buSzPts val="700"/>
              <a:buChar char="■"/>
            </a:pPr>
            <a:r>
              <a:rPr lang="en-US" dirty="0"/>
              <a:t>Describes/recommends control changes/improvements</a:t>
            </a:r>
            <a:endParaRPr dirty="0"/>
          </a:p>
          <a:p>
            <a:pPr marL="1143000" lvl="2" indent="-228600" algn="l" rtl="0">
              <a:spcBef>
                <a:spcPts val="280"/>
              </a:spcBef>
              <a:spcAft>
                <a:spcPts val="0"/>
              </a:spcAft>
              <a:buSzPts val="700"/>
              <a:buChar char="■"/>
            </a:pPr>
            <a:r>
              <a:rPr lang="en-US" dirty="0"/>
              <a:t>New vulnerabilities/associated risk</a:t>
            </a:r>
            <a:endParaRPr dirty="0"/>
          </a:p>
          <a:p>
            <a:pPr marL="742950" lvl="1" indent="-285750" algn="l" rtl="0">
              <a:spcBef>
                <a:spcPts val="360"/>
              </a:spcBef>
              <a:spcAft>
                <a:spcPts val="0"/>
              </a:spcAft>
              <a:buSzPts val="990"/>
              <a:buChar char="■"/>
            </a:pPr>
            <a:r>
              <a:rPr lang="en-US" dirty="0"/>
              <a:t>Security Assessment Report (SAR): </a:t>
            </a:r>
            <a:endParaRPr dirty="0"/>
          </a:p>
          <a:p>
            <a:pPr marL="1143000" lvl="2" indent="-228600" algn="l" rtl="0">
              <a:spcBef>
                <a:spcPts val="280"/>
              </a:spcBef>
              <a:spcAft>
                <a:spcPts val="0"/>
              </a:spcAft>
              <a:buSzPts val="700"/>
              <a:buChar char="■"/>
            </a:pPr>
            <a:r>
              <a:rPr lang="en-US" dirty="0"/>
              <a:t>Effectiveness of modified or added controls</a:t>
            </a:r>
            <a:endParaRPr dirty="0"/>
          </a:p>
          <a:p>
            <a:pPr marL="742950" lvl="1" indent="-285750" algn="l" rtl="0">
              <a:spcBef>
                <a:spcPts val="360"/>
              </a:spcBef>
              <a:spcAft>
                <a:spcPts val="0"/>
              </a:spcAft>
              <a:buSzPts val="990"/>
              <a:buChar char="■"/>
            </a:pPr>
            <a:r>
              <a:rPr lang="en-US" dirty="0"/>
              <a:t>POAM:</a:t>
            </a:r>
            <a:endParaRPr dirty="0"/>
          </a:p>
          <a:p>
            <a:pPr marL="1143000" lvl="2" indent="-228600" algn="l" rtl="0">
              <a:spcBef>
                <a:spcPts val="280"/>
              </a:spcBef>
              <a:spcAft>
                <a:spcPts val="0"/>
              </a:spcAft>
              <a:buSzPts val="700"/>
              <a:buChar char="■"/>
            </a:pPr>
            <a:r>
              <a:rPr lang="en-US" dirty="0"/>
              <a:t>Reports plan to address new vulnerabilities </a:t>
            </a:r>
            <a:endParaRPr dirty="0"/>
          </a:p>
          <a:p>
            <a:pPr marL="342900" lvl="0" indent="-342900" algn="l" rtl="0">
              <a:spcBef>
                <a:spcPts val="400"/>
              </a:spcBef>
              <a:spcAft>
                <a:spcPts val="0"/>
              </a:spcAft>
              <a:buSzPts val="1200"/>
              <a:buChar char="■"/>
            </a:pPr>
            <a:r>
              <a:rPr lang="en-US" dirty="0"/>
              <a:t>Do not modify or destroy original information </a:t>
            </a:r>
            <a:endParaRPr dirty="0"/>
          </a:p>
          <a:p>
            <a:pPr marL="342900" lvl="0" indent="-342900" algn="l" rtl="0">
              <a:spcBef>
                <a:spcPts val="400"/>
              </a:spcBef>
              <a:spcAft>
                <a:spcPts val="0"/>
              </a:spcAft>
              <a:buSzPts val="1200"/>
              <a:buChar char="■"/>
            </a:pPr>
            <a:r>
              <a:rPr lang="en-US" dirty="0"/>
              <a:t>Needed for oversight, management and auditing</a:t>
            </a:r>
            <a:endParaRPr dirty="0"/>
          </a:p>
          <a:p>
            <a:pPr marL="342900" lvl="0" indent="-342900" algn="l" rtl="0">
              <a:spcBef>
                <a:spcPts val="400"/>
              </a:spcBef>
              <a:spcAft>
                <a:spcPts val="0"/>
              </a:spcAft>
              <a:buSzPts val="1200"/>
              <a:buChar char="■"/>
            </a:pPr>
            <a:r>
              <a:rPr lang="en-US" dirty="0"/>
              <a:t>Maintain strict configuration management control</a:t>
            </a:r>
            <a:endParaRPr dirty="0"/>
          </a:p>
          <a:p>
            <a:pPr marL="742950" lvl="1" indent="-222884" algn="l" rtl="0">
              <a:spcBef>
                <a:spcPts val="360"/>
              </a:spcBef>
              <a:spcAft>
                <a:spcPts val="0"/>
              </a:spcAft>
              <a:buSzPts val="990"/>
              <a:buNone/>
            </a:pPr>
            <a:endParaRPr dirty="0"/>
          </a:p>
          <a:p>
            <a:pPr marL="1143000" lvl="2" indent="-184150" algn="l" rtl="0">
              <a:spcBef>
                <a:spcPts val="280"/>
              </a:spcBef>
              <a:spcAft>
                <a:spcPts val="0"/>
              </a:spcAft>
              <a:buSzPts val="700"/>
              <a:buNone/>
            </a:pPr>
            <a:endParaRPr dirty="0"/>
          </a:p>
        </p:txBody>
      </p:sp>
      <p:sp>
        <p:nvSpPr>
          <p:cNvPr id="1617" name="Google Shape;1617;p10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Maintaining Documentation  </a:t>
            </a:r>
            <a:endParaRPr/>
          </a:p>
        </p:txBody>
      </p:sp>
      <p:pic>
        <p:nvPicPr>
          <p:cNvPr id="1618" name="Google Shape;1618;p106"/>
          <p:cNvPicPr preferRelativeResize="0"/>
          <p:nvPr/>
        </p:nvPicPr>
        <p:blipFill rotWithShape="1">
          <a:blip r:embed="rId3">
            <a:alphaModFix/>
          </a:blip>
          <a:srcRect l="5778" r="4643"/>
          <a:stretch/>
        </p:blipFill>
        <p:spPr>
          <a:xfrm>
            <a:off x="6248400" y="1828800"/>
            <a:ext cx="2743200" cy="2987675"/>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8" name="Google Shape;868;p4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Assessment, Authorization, Monitoring Results/Artifacts</a:t>
            </a:r>
            <a:endParaRPr dirty="0"/>
          </a:p>
        </p:txBody>
      </p:sp>
      <p:sp>
        <p:nvSpPr>
          <p:cNvPr id="869" name="Google Shape;869;p40"/>
          <p:cNvSpPr txBox="1">
            <a:spLocks noGrp="1"/>
          </p:cNvSpPr>
          <p:nvPr>
            <p:ph type="body" idx="1"/>
          </p:nvPr>
        </p:nvSpPr>
        <p:spPr>
          <a:xfrm>
            <a:off x="646114" y="1219201"/>
            <a:ext cx="6143306"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Evidence-based Security Control artifacts</a:t>
            </a:r>
          </a:p>
          <a:p>
            <a:pPr marL="342900" lvl="0" indent="-342900" algn="l" rtl="0">
              <a:spcBef>
                <a:spcPts val="0"/>
              </a:spcBef>
              <a:spcAft>
                <a:spcPts val="0"/>
              </a:spcAft>
              <a:buSzPts val="1440"/>
              <a:buChar char="■"/>
            </a:pPr>
            <a:r>
              <a:rPr lang="en-US" dirty="0"/>
              <a:t>POA&amp;M Summary List</a:t>
            </a:r>
          </a:p>
          <a:p>
            <a:pPr marL="342900" lvl="0" indent="-342900" algn="l" rtl="0">
              <a:spcBef>
                <a:spcPts val="0"/>
              </a:spcBef>
              <a:spcAft>
                <a:spcPts val="0"/>
              </a:spcAft>
              <a:buSzPts val="1440"/>
              <a:buChar char="■"/>
            </a:pPr>
            <a:r>
              <a:rPr lang="en-US" dirty="0"/>
              <a:t>Continuous Monitoring Plan/Strategy</a:t>
            </a:r>
          </a:p>
          <a:p>
            <a:pPr marL="342900" lvl="0" indent="-342900" algn="l" rtl="0">
              <a:spcBef>
                <a:spcPts val="0"/>
              </a:spcBef>
              <a:spcAft>
                <a:spcPts val="0"/>
              </a:spcAft>
              <a:buSzPts val="1440"/>
              <a:buChar char="■"/>
            </a:pPr>
            <a:r>
              <a:rPr lang="en-US" dirty="0"/>
              <a:t>Policy for Information System Continuous Monitoring Program</a:t>
            </a:r>
          </a:p>
          <a:p>
            <a:pPr marL="342900" lvl="0" indent="-342900" algn="l" rtl="0">
              <a:spcBef>
                <a:spcPts val="0"/>
              </a:spcBef>
              <a:spcAft>
                <a:spcPts val="0"/>
              </a:spcAft>
              <a:buSzPts val="1440"/>
              <a:buChar char="■"/>
            </a:pPr>
            <a:r>
              <a:rPr lang="en-US" dirty="0"/>
              <a:t>Completed eMASS Record</a:t>
            </a:r>
            <a:endParaRPr dirty="0"/>
          </a:p>
        </p:txBody>
      </p:sp>
    </p:spTree>
    <p:extLst>
      <p:ext uri="{BB962C8B-B14F-4D97-AF65-F5344CB8AC3E}">
        <p14:creationId xmlns:p14="http://schemas.microsoft.com/office/powerpoint/2010/main" val="255944828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630"/>
        <p:cNvGrpSpPr/>
        <p:nvPr/>
      </p:nvGrpSpPr>
      <p:grpSpPr>
        <a:xfrm>
          <a:off x="0" y="0"/>
          <a:ext cx="0" cy="0"/>
          <a:chOff x="0" y="0"/>
          <a:chExt cx="0" cy="0"/>
        </a:xfrm>
      </p:grpSpPr>
      <p:graphicFrame>
        <p:nvGraphicFramePr>
          <p:cNvPr id="1631" name="Google Shape;1631;p108"/>
          <p:cNvGraphicFramePr/>
          <p:nvPr/>
        </p:nvGraphicFramePr>
        <p:xfrm>
          <a:off x="228600" y="1066800"/>
          <a:ext cx="8886850" cy="5394445"/>
        </p:xfrm>
        <a:graphic>
          <a:graphicData uri="http://schemas.openxmlformats.org/drawingml/2006/table">
            <a:tbl>
              <a:tblPr>
                <a:noFill/>
                <a:tableStyleId>{BC5DA7C0-E8CC-4055-9F43-3C6EF5DF0A83}</a:tableStyleId>
              </a:tblPr>
              <a:tblGrid>
                <a:gridCol w="2362075">
                  <a:extLst>
                    <a:ext uri="{9D8B030D-6E8A-4147-A177-3AD203B41FA5}">
                      <a16:colId xmlns:a16="http://schemas.microsoft.com/office/drawing/2014/main" val="20000"/>
                    </a:ext>
                  </a:extLst>
                </a:gridCol>
                <a:gridCol w="2285875">
                  <a:extLst>
                    <a:ext uri="{9D8B030D-6E8A-4147-A177-3AD203B41FA5}">
                      <a16:colId xmlns:a16="http://schemas.microsoft.com/office/drawing/2014/main" val="20001"/>
                    </a:ext>
                  </a:extLst>
                </a:gridCol>
                <a:gridCol w="2285875">
                  <a:extLst>
                    <a:ext uri="{9D8B030D-6E8A-4147-A177-3AD203B41FA5}">
                      <a16:colId xmlns:a16="http://schemas.microsoft.com/office/drawing/2014/main" val="20002"/>
                    </a:ext>
                  </a:extLst>
                </a:gridCol>
                <a:gridCol w="1953025">
                  <a:extLst>
                    <a:ext uri="{9D8B030D-6E8A-4147-A177-3AD203B41FA5}">
                      <a16:colId xmlns:a16="http://schemas.microsoft.com/office/drawing/2014/main" val="20003"/>
                    </a:ext>
                  </a:extLst>
                </a:gridCol>
              </a:tblGrid>
              <a:tr h="396200">
                <a:tc gridSpan="4">
                  <a:txBody>
                    <a:bodyPr/>
                    <a:lstStyle/>
                    <a:p>
                      <a:pPr marL="0" marR="0" lvl="0" indent="0" algn="ctr" rtl="0">
                        <a:spcBef>
                          <a:spcPts val="0"/>
                        </a:spcBef>
                        <a:spcAft>
                          <a:spcPts val="0"/>
                        </a:spcAft>
                        <a:buNone/>
                      </a:pPr>
                      <a:r>
                        <a:rPr lang="en-US" sz="2000" b="0" i="0" u="none" strike="noStrike" cap="none">
                          <a:solidFill>
                            <a:schemeClr val="lt1"/>
                          </a:solidFill>
                          <a:latin typeface="Tahoma"/>
                          <a:ea typeface="Tahoma"/>
                          <a:cs typeface="Tahoma"/>
                          <a:sym typeface="Tahoma"/>
                        </a:rPr>
                        <a:t>Step 6: Monitor</a:t>
                      </a:r>
                      <a:endParaRPr/>
                    </a:p>
                  </a:txBody>
                  <a:tcPr marL="45725" marR="45725" marT="45700" marB="45700" anchor="ctr">
                    <a:solidFill>
                      <a:schemeClr val="dk2"/>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731325">
                <a:tc>
                  <a:txBody>
                    <a:bodyPr/>
                    <a:lstStyle/>
                    <a:p>
                      <a:pPr marL="0" marR="0" lvl="0" indent="0" algn="ctr" rtl="0">
                        <a:spcBef>
                          <a:spcPts val="0"/>
                        </a:spcBef>
                        <a:spcAft>
                          <a:spcPts val="0"/>
                        </a:spcAft>
                        <a:buNone/>
                      </a:pPr>
                      <a:r>
                        <a:rPr lang="en-US" sz="1600" u="none" strike="noStrike" cap="none">
                          <a:solidFill>
                            <a:schemeClr val="lt1"/>
                          </a:solidFill>
                        </a:rPr>
                        <a:t>RMF Tasks </a:t>
                      </a:r>
                      <a:endParaRPr sz="1600" b="1" i="0" u="none" strike="noStrike" cap="none">
                        <a:solidFill>
                          <a:schemeClr val="lt1"/>
                        </a:solidFill>
                        <a:latin typeface="Tahoma"/>
                        <a:ea typeface="Tahoma"/>
                        <a:cs typeface="Tahoma"/>
                        <a:sym typeface="Tahoma"/>
                      </a:endParaRPr>
                    </a:p>
                  </a:txBody>
                  <a:tcPr marL="45725" marR="45725" marT="45700" marB="45700" anchor="ctr">
                    <a:solidFill>
                      <a:srgbClr val="538CD5"/>
                    </a:solidFill>
                  </a:tcPr>
                </a:tc>
                <a:tc>
                  <a:txBody>
                    <a:bodyPr/>
                    <a:lstStyle/>
                    <a:p>
                      <a:pPr marL="0" marR="0" lvl="0" indent="0" algn="ctr" rtl="0">
                        <a:spcBef>
                          <a:spcPts val="0"/>
                        </a:spcBef>
                        <a:spcAft>
                          <a:spcPts val="0"/>
                        </a:spcAft>
                        <a:buNone/>
                      </a:pPr>
                      <a:r>
                        <a:rPr lang="en-US" sz="1600" u="none" strike="noStrike" cap="none">
                          <a:solidFill>
                            <a:schemeClr val="lt1"/>
                          </a:solidFill>
                        </a:rPr>
                        <a:t>Per DoD KS Primary Responsibility </a:t>
                      </a:r>
                      <a:endParaRPr sz="1600" b="1" i="0" u="none" strike="noStrike" cap="none">
                        <a:solidFill>
                          <a:schemeClr val="lt1"/>
                        </a:solidFill>
                        <a:latin typeface="Tahoma"/>
                        <a:ea typeface="Tahoma"/>
                        <a:cs typeface="Tahoma"/>
                        <a:sym typeface="Tahoma"/>
                      </a:endParaRPr>
                    </a:p>
                  </a:txBody>
                  <a:tcPr marL="45725" marR="45725" marT="45700" marB="45700" anchor="ctr">
                    <a:solidFill>
                      <a:srgbClr val="538CD5"/>
                    </a:solidFill>
                  </a:tcPr>
                </a:tc>
                <a:tc gridSpan="2">
                  <a:txBody>
                    <a:bodyPr/>
                    <a:lstStyle/>
                    <a:p>
                      <a:pPr marL="0" marR="0" lvl="0" indent="0" algn="ctr" rtl="0">
                        <a:spcBef>
                          <a:spcPts val="0"/>
                        </a:spcBef>
                        <a:spcAft>
                          <a:spcPts val="0"/>
                        </a:spcAft>
                        <a:buNone/>
                      </a:pPr>
                      <a:r>
                        <a:rPr lang="en-US" sz="1600" u="none" strike="noStrike" cap="none">
                          <a:solidFill>
                            <a:schemeClr val="lt1"/>
                          </a:solidFill>
                        </a:rPr>
                        <a:t>Per DoD KS </a:t>
                      </a:r>
                      <a:br>
                        <a:rPr lang="en-US" sz="1600" u="none" strike="noStrike" cap="none">
                          <a:solidFill>
                            <a:schemeClr val="lt1"/>
                          </a:solidFill>
                        </a:rPr>
                      </a:br>
                      <a:r>
                        <a:rPr lang="en-US" sz="1600" u="none" strike="noStrike" cap="none">
                          <a:solidFill>
                            <a:schemeClr val="lt1"/>
                          </a:solidFill>
                        </a:rPr>
                        <a:t>Stakeholders</a:t>
                      </a:r>
                      <a:endParaRPr sz="1600" b="1" i="0" u="none" strike="noStrike" cap="none">
                        <a:solidFill>
                          <a:schemeClr val="lt1"/>
                        </a:solidFill>
                        <a:latin typeface="Tahoma"/>
                        <a:ea typeface="Tahoma"/>
                        <a:cs typeface="Tahoma"/>
                        <a:sym typeface="Tahoma"/>
                      </a:endParaRPr>
                    </a:p>
                  </a:txBody>
                  <a:tcPr marL="45725" marR="45725" marT="45700" marB="45700" anchor="ctr">
                    <a:solidFill>
                      <a:srgbClr val="538CD5"/>
                    </a:solidFill>
                  </a:tcPr>
                </a:tc>
                <a:tc hMerge="1">
                  <a:txBody>
                    <a:bodyPr/>
                    <a:lstStyle/>
                    <a:p>
                      <a:endParaRPr lang="en-US"/>
                    </a:p>
                  </a:txBody>
                  <a:tcPr/>
                </a:tc>
                <a:extLst>
                  <a:ext uri="{0D108BD9-81ED-4DB2-BD59-A6C34878D82A}">
                    <a16:rowId xmlns:a16="http://schemas.microsoft.com/office/drawing/2014/main" val="10001"/>
                  </a:ext>
                </a:extLst>
              </a:tr>
              <a:tr h="731475">
                <a:tc>
                  <a:txBody>
                    <a:bodyPr/>
                    <a:lstStyle/>
                    <a:p>
                      <a:pPr marL="0" marR="0" lvl="0" indent="0" algn="l" rtl="0">
                        <a:spcBef>
                          <a:spcPts val="0"/>
                        </a:spcBef>
                        <a:spcAft>
                          <a:spcPts val="0"/>
                        </a:spcAft>
                        <a:buNone/>
                      </a:pPr>
                      <a:r>
                        <a:rPr lang="en-US" sz="1400" u="none" strike="noStrike" cap="none"/>
                        <a:t>Determine impact of changes to the system and environment</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ISO</a:t>
                      </a:r>
                      <a:br>
                        <a:rPr lang="en-US" sz="1400" u="none" strike="noStrike" cap="none"/>
                      </a:br>
                      <a:r>
                        <a:rPr lang="en-US" sz="1400" u="none" strike="noStrike" cap="none"/>
                        <a:t>ISSM </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SCA | AO/AOR </a:t>
                      </a:r>
                      <a:br>
                        <a:rPr lang="en-US" sz="1400" u="none" strike="noStrike" cap="none"/>
                      </a:br>
                      <a:r>
                        <a:rPr lang="en-US" sz="1400" u="none" strike="noStrike" cap="none"/>
                        <a:t>Common Control Provider </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lnSpc>
                          <a:spcPct val="100000"/>
                        </a:lnSpc>
                        <a:spcBef>
                          <a:spcPts val="0"/>
                        </a:spcBef>
                        <a:spcAft>
                          <a:spcPts val="0"/>
                        </a:spcAft>
                        <a:buClr>
                          <a:schemeClr val="dk1"/>
                        </a:buClr>
                        <a:buSzPts val="1400"/>
                        <a:buFont typeface="Tahoma"/>
                        <a:buNone/>
                      </a:pPr>
                      <a:r>
                        <a:rPr lang="en-US" sz="1400" u="none" strike="noStrike" cap="none"/>
                        <a:t>IO | SISO</a:t>
                      </a:r>
                      <a:br>
                        <a:rPr lang="en-US" sz="1400" u="none" strike="noStrike" cap="none"/>
                      </a:br>
                      <a:r>
                        <a:rPr lang="en-US" sz="1400" u="none" strike="noStrike" cap="none"/>
                        <a:t>Risk Executive (Function)</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extLst>
                  <a:ext uri="{0D108BD9-81ED-4DB2-BD59-A6C34878D82A}">
                    <a16:rowId xmlns:a16="http://schemas.microsoft.com/office/drawing/2014/main" val="10002"/>
                  </a:ext>
                </a:extLst>
              </a:tr>
              <a:tr h="731475">
                <a:tc>
                  <a:txBody>
                    <a:bodyPr/>
                    <a:lstStyle/>
                    <a:p>
                      <a:pPr marL="0" marR="0" lvl="0" indent="0" algn="l" rtl="0">
                        <a:spcBef>
                          <a:spcPts val="0"/>
                        </a:spcBef>
                        <a:spcAft>
                          <a:spcPts val="0"/>
                        </a:spcAft>
                        <a:buNone/>
                      </a:pPr>
                      <a:r>
                        <a:rPr lang="en-US" sz="1400" u="none" strike="noStrike" cap="none"/>
                        <a:t>Assess selected controls annually</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ISSM</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AO or AODR | CIO </a:t>
                      </a:r>
                      <a:br>
                        <a:rPr lang="en-US" sz="1400" u="none" strike="noStrike" cap="none"/>
                      </a:br>
                      <a:r>
                        <a:rPr lang="en-US" sz="1400" u="none" strike="noStrike" cap="none"/>
                        <a:t>Common Control Provider</a:t>
                      </a:r>
                      <a:endParaRPr/>
                    </a:p>
                    <a:p>
                      <a:pPr marL="0" marR="0" lvl="0" indent="0" algn="l" rtl="0">
                        <a:spcBef>
                          <a:spcPts val="0"/>
                        </a:spcBef>
                        <a:spcAft>
                          <a:spcPts val="0"/>
                        </a:spcAft>
                        <a:buNone/>
                      </a:pPr>
                      <a:r>
                        <a:rPr lang="en-US" sz="1400" u="none" strike="noStrike" cap="none"/>
                        <a:t>IO </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lnSpc>
                          <a:spcPct val="100000"/>
                        </a:lnSpc>
                        <a:spcBef>
                          <a:spcPts val="0"/>
                        </a:spcBef>
                        <a:spcAft>
                          <a:spcPts val="0"/>
                        </a:spcAft>
                        <a:buClr>
                          <a:schemeClr val="dk1"/>
                        </a:buClr>
                        <a:buSzPts val="1400"/>
                        <a:buFont typeface="Tahoma"/>
                        <a:buNone/>
                      </a:pPr>
                      <a:r>
                        <a:rPr lang="en-US" sz="1400" u="none" strike="noStrike" cap="none"/>
                        <a:t>ISO</a:t>
                      </a:r>
                      <a:br>
                        <a:rPr lang="en-US" sz="1400" u="none" strike="noStrike" cap="none"/>
                      </a:br>
                      <a:r>
                        <a:rPr lang="en-US" sz="1400" u="none" strike="noStrike" cap="none"/>
                        <a:t>SISO</a:t>
                      </a:r>
                      <a:br>
                        <a:rPr lang="en-US" sz="1400" u="none" strike="noStrike" cap="none"/>
                      </a:br>
                      <a:r>
                        <a:rPr lang="en-US" sz="1400" u="none" strike="noStrike" cap="none"/>
                        <a:t>System Security Engr. </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extLst>
                  <a:ext uri="{0D108BD9-81ED-4DB2-BD59-A6C34878D82A}">
                    <a16:rowId xmlns:a16="http://schemas.microsoft.com/office/drawing/2014/main" val="10003"/>
                  </a:ext>
                </a:extLst>
              </a:tr>
              <a:tr h="518100">
                <a:tc>
                  <a:txBody>
                    <a:bodyPr/>
                    <a:lstStyle/>
                    <a:p>
                      <a:pPr marL="0" marR="0" lvl="0" indent="0" algn="l" rtl="0">
                        <a:spcBef>
                          <a:spcPts val="0"/>
                        </a:spcBef>
                        <a:spcAft>
                          <a:spcPts val="0"/>
                        </a:spcAft>
                        <a:buNone/>
                      </a:pPr>
                      <a:r>
                        <a:rPr lang="en-US" sz="1400" u="none" strike="noStrike" cap="none"/>
                        <a:t>Conduct needed remediation</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ISO</a:t>
                      </a:r>
                      <a:br>
                        <a:rPr lang="en-US" sz="1400" u="none" strike="noStrike" cap="none"/>
                      </a:br>
                      <a:r>
                        <a:rPr lang="en-US" sz="1400" u="none" strike="noStrike" cap="none"/>
                        <a:t>PM/SM</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AO or AODR | IO</a:t>
                      </a:r>
                      <a:br>
                        <a:rPr lang="en-US" sz="1400" u="none" strike="noStrike" cap="none"/>
                      </a:br>
                      <a:r>
                        <a:rPr lang="en-US" sz="1400" u="none" strike="noStrike" cap="none"/>
                        <a:t>Common Control Provider</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lnSpc>
                          <a:spcPct val="100000"/>
                        </a:lnSpc>
                        <a:spcBef>
                          <a:spcPts val="0"/>
                        </a:spcBef>
                        <a:spcAft>
                          <a:spcPts val="0"/>
                        </a:spcAft>
                        <a:buClr>
                          <a:schemeClr val="dk1"/>
                        </a:buClr>
                        <a:buSzPts val="1400"/>
                        <a:buFont typeface="Tahoma"/>
                        <a:buNone/>
                      </a:pPr>
                      <a:r>
                        <a:rPr lang="en-US" sz="1400" u="none" strike="noStrike" cap="none"/>
                        <a:t>ISSE | ISSM | SCA</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extLst>
                  <a:ext uri="{0D108BD9-81ED-4DB2-BD59-A6C34878D82A}">
                    <a16:rowId xmlns:a16="http://schemas.microsoft.com/office/drawing/2014/main" val="10004"/>
                  </a:ext>
                </a:extLst>
              </a:tr>
              <a:tr h="518100">
                <a:tc>
                  <a:txBody>
                    <a:bodyPr/>
                    <a:lstStyle/>
                    <a:p>
                      <a:pPr marL="0" marR="0" lvl="0" indent="0" algn="l" rtl="0">
                        <a:spcBef>
                          <a:spcPts val="0"/>
                        </a:spcBef>
                        <a:spcAft>
                          <a:spcPts val="0"/>
                        </a:spcAft>
                        <a:buNone/>
                      </a:pPr>
                      <a:r>
                        <a:rPr lang="en-US" sz="1400" u="none" strike="noStrike" cap="none"/>
                        <a:t>Update security plan, SAR and POAM</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ISO | PM/SM</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AO | Common Control Provider</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lnSpc>
                          <a:spcPct val="100000"/>
                        </a:lnSpc>
                        <a:spcBef>
                          <a:spcPts val="0"/>
                        </a:spcBef>
                        <a:spcAft>
                          <a:spcPts val="0"/>
                        </a:spcAft>
                        <a:buClr>
                          <a:schemeClr val="dk1"/>
                        </a:buClr>
                        <a:buSzPts val="1400"/>
                        <a:buFont typeface="Tahoma"/>
                        <a:buNone/>
                      </a:pPr>
                      <a:r>
                        <a:rPr lang="en-US" sz="1400" u="none" strike="noStrike" cap="none"/>
                        <a:t>IO | ISSM | SCA</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extLst>
                  <a:ext uri="{0D108BD9-81ED-4DB2-BD59-A6C34878D82A}">
                    <a16:rowId xmlns:a16="http://schemas.microsoft.com/office/drawing/2014/main" val="10005"/>
                  </a:ext>
                </a:extLst>
              </a:tr>
              <a:tr h="518100">
                <a:tc>
                  <a:txBody>
                    <a:bodyPr/>
                    <a:lstStyle/>
                    <a:p>
                      <a:pPr marL="0" marR="0" lvl="0" indent="0" algn="l" rtl="0">
                        <a:spcBef>
                          <a:spcPts val="0"/>
                        </a:spcBef>
                        <a:spcAft>
                          <a:spcPts val="0"/>
                        </a:spcAft>
                        <a:buNone/>
                      </a:pPr>
                      <a:r>
                        <a:rPr lang="en-US" sz="1400" u="none" strike="noStrike" cap="none"/>
                        <a:t>Report security status</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ISSM</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AO | Common Control Provider</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lnSpc>
                          <a:spcPct val="100000"/>
                        </a:lnSpc>
                        <a:spcBef>
                          <a:spcPts val="0"/>
                        </a:spcBef>
                        <a:spcAft>
                          <a:spcPts val="0"/>
                        </a:spcAft>
                        <a:buClr>
                          <a:schemeClr val="dk1"/>
                        </a:buClr>
                        <a:buSzPts val="1400"/>
                        <a:buFont typeface="Tahoma"/>
                        <a:buNone/>
                      </a:pPr>
                      <a:r>
                        <a:rPr lang="en-US" sz="1400" u="none" strike="noStrike" cap="none"/>
                        <a:t>ISO | PM/SM | SCA</a:t>
                      </a:r>
                      <a:endParaRPr/>
                    </a:p>
                    <a:p>
                      <a:pPr marL="0" marR="0" lvl="0" indent="0" algn="l" rtl="0">
                        <a:spcBef>
                          <a:spcPts val="0"/>
                        </a:spcBef>
                        <a:spcAft>
                          <a:spcPts val="0"/>
                        </a:spcAft>
                        <a:buNone/>
                      </a:pP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extLst>
                  <a:ext uri="{0D108BD9-81ED-4DB2-BD59-A6C34878D82A}">
                    <a16:rowId xmlns:a16="http://schemas.microsoft.com/office/drawing/2014/main" val="10006"/>
                  </a:ext>
                </a:extLst>
              </a:tr>
              <a:tr h="518100">
                <a:tc>
                  <a:txBody>
                    <a:bodyPr/>
                    <a:lstStyle/>
                    <a:p>
                      <a:pPr marL="0" marR="0" lvl="0" indent="0" algn="l" rtl="0">
                        <a:spcBef>
                          <a:spcPts val="0"/>
                        </a:spcBef>
                        <a:spcAft>
                          <a:spcPts val="0"/>
                        </a:spcAft>
                        <a:buNone/>
                      </a:pPr>
                      <a:r>
                        <a:rPr lang="en-US" sz="1400" u="none" strike="noStrike" cap="none"/>
                        <a:t>AO reviews reported status</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AO or AODR</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cap="none"/>
                        <a:t>ISSM | PM/SM</a:t>
                      </a:r>
                      <a:br>
                        <a:rPr lang="en-US" sz="1400" u="none" strike="noStrike" cap="none"/>
                      </a:br>
                      <a:r>
                        <a:rPr lang="en-US" sz="1400" u="none" strike="noStrike" cap="none"/>
                        <a:t>Risk Executive (Function)</a:t>
                      </a:r>
                      <a:endParaRPr sz="1400" b="0" i="0" u="none" strike="noStrike" cap="non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lnSpc>
                          <a:spcPct val="100000"/>
                        </a:lnSpc>
                        <a:spcBef>
                          <a:spcPts val="0"/>
                        </a:spcBef>
                        <a:spcAft>
                          <a:spcPts val="0"/>
                        </a:spcAft>
                        <a:buClr>
                          <a:schemeClr val="dk1"/>
                        </a:buClr>
                        <a:buSzPts val="1400"/>
                        <a:buFont typeface="Tahoma"/>
                        <a:buNone/>
                      </a:pPr>
                      <a:r>
                        <a:rPr lang="en-US" sz="1400" u="none" strike="noStrike" cap="none"/>
                        <a:t>SCA | SISO</a:t>
                      </a:r>
                      <a:endParaRPr/>
                    </a:p>
                    <a:p>
                      <a:pPr marL="0" marR="0" lvl="0" indent="0" algn="l" rtl="0">
                        <a:spcBef>
                          <a:spcPts val="0"/>
                        </a:spcBef>
                        <a:spcAft>
                          <a:spcPts val="0"/>
                        </a:spcAft>
                        <a:buNone/>
                      </a:pPr>
                      <a:endParaRPr sz="1400"/>
                    </a:p>
                  </a:txBody>
                  <a:tcPr marL="45725" marR="45725" marT="45700" marB="45700">
                    <a:solidFill>
                      <a:schemeClr val="lt2"/>
                    </a:solidFill>
                  </a:tcPr>
                </a:tc>
                <a:extLst>
                  <a:ext uri="{0D108BD9-81ED-4DB2-BD59-A6C34878D82A}">
                    <a16:rowId xmlns:a16="http://schemas.microsoft.com/office/drawing/2014/main" val="10007"/>
                  </a:ext>
                </a:extLst>
              </a:tr>
              <a:tr h="731475">
                <a:tc>
                  <a:txBody>
                    <a:bodyPr/>
                    <a:lstStyle/>
                    <a:p>
                      <a:pPr marL="0" marR="0" lvl="0" indent="0" algn="l" rtl="0">
                        <a:spcBef>
                          <a:spcPts val="0"/>
                        </a:spcBef>
                        <a:spcAft>
                          <a:spcPts val="0"/>
                        </a:spcAft>
                        <a:buNone/>
                      </a:pPr>
                      <a:r>
                        <a:rPr lang="en-US" sz="1400" u="none" strike="noStrike"/>
                        <a:t>Implement decommissioning strategy</a:t>
                      </a:r>
                      <a:endParaRPr sz="1400" b="0" i="0" u="none" strike="noStrik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a:t>ISO</a:t>
                      </a:r>
                      <a:br>
                        <a:rPr lang="en-US" sz="1400" u="none" strike="noStrike"/>
                      </a:br>
                      <a:r>
                        <a:rPr lang="en-US" sz="1400" u="none" strike="noStrike"/>
                        <a:t>PM/SM</a:t>
                      </a:r>
                      <a:endParaRPr sz="1400" b="0" i="0" u="none" strike="noStrik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spcBef>
                          <a:spcPts val="0"/>
                        </a:spcBef>
                        <a:spcAft>
                          <a:spcPts val="0"/>
                        </a:spcAft>
                        <a:buNone/>
                      </a:pPr>
                      <a:r>
                        <a:rPr lang="en-US" sz="1400" u="none" strike="noStrike"/>
                        <a:t>AO or AODR</a:t>
                      </a:r>
                      <a:br>
                        <a:rPr lang="en-US" sz="1400" u="none" strike="noStrike"/>
                      </a:br>
                      <a:r>
                        <a:rPr lang="en-US" sz="1400" u="none" strike="noStrike"/>
                        <a:t>IO</a:t>
                      </a:r>
                      <a:br>
                        <a:rPr lang="en-US" sz="1400" u="none" strike="noStrike"/>
                      </a:br>
                      <a:r>
                        <a:rPr lang="en-US" sz="1400" u="none" strike="noStrike"/>
                        <a:t>ISSM</a:t>
                      </a:r>
                      <a:endParaRPr sz="1400" b="0" i="0" u="none" strike="noStrike">
                        <a:solidFill>
                          <a:srgbClr val="000000"/>
                        </a:solidFill>
                        <a:latin typeface="Tahoma"/>
                        <a:ea typeface="Tahoma"/>
                        <a:cs typeface="Tahoma"/>
                        <a:sym typeface="Tahoma"/>
                      </a:endParaRPr>
                    </a:p>
                  </a:txBody>
                  <a:tcPr marL="45725" marR="45725" marT="45700" marB="45700">
                    <a:solidFill>
                      <a:schemeClr val="lt2"/>
                    </a:solidFill>
                  </a:tcPr>
                </a:tc>
                <a:tc>
                  <a:txBody>
                    <a:bodyPr/>
                    <a:lstStyle/>
                    <a:p>
                      <a:pPr marL="0" marR="0" lvl="0" indent="0" algn="l" rtl="0">
                        <a:lnSpc>
                          <a:spcPct val="100000"/>
                        </a:lnSpc>
                        <a:spcBef>
                          <a:spcPts val="0"/>
                        </a:spcBef>
                        <a:spcAft>
                          <a:spcPts val="0"/>
                        </a:spcAft>
                        <a:buClr>
                          <a:schemeClr val="dk1"/>
                        </a:buClr>
                        <a:buSzPts val="1400"/>
                        <a:buFont typeface="Tahoma"/>
                        <a:buNone/>
                      </a:pPr>
                      <a:r>
                        <a:rPr lang="en-US" sz="1400" u="none" strike="noStrike"/>
                        <a:t>SISO</a:t>
                      </a:r>
                      <a:br>
                        <a:rPr lang="en-US" sz="1400" u="none" strike="noStrike"/>
                      </a:br>
                      <a:r>
                        <a:rPr lang="en-US" sz="1400" u="none" strike="noStrike"/>
                        <a:t>System Security Engr. </a:t>
                      </a:r>
                      <a:endParaRPr sz="1400"/>
                    </a:p>
                  </a:txBody>
                  <a:tcPr marL="45725" marR="45725" marT="45700" marB="45700">
                    <a:solidFill>
                      <a:schemeClr val="lt2"/>
                    </a:solidFill>
                  </a:tcPr>
                </a:tc>
                <a:extLst>
                  <a:ext uri="{0D108BD9-81ED-4DB2-BD59-A6C34878D82A}">
                    <a16:rowId xmlns:a16="http://schemas.microsoft.com/office/drawing/2014/main" val="10008"/>
                  </a:ext>
                </a:extLst>
              </a:tr>
            </a:tbl>
          </a:graphicData>
        </a:graphic>
      </p:graphicFrame>
      <p:sp>
        <p:nvSpPr>
          <p:cNvPr id="1632" name="Google Shape;1632;p10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Monitor Summary Tasks and Responsibilities</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637"/>
        <p:cNvGrpSpPr/>
        <p:nvPr/>
      </p:nvGrpSpPr>
      <p:grpSpPr>
        <a:xfrm>
          <a:off x="0" y="0"/>
          <a:ext cx="0" cy="0"/>
          <a:chOff x="0" y="0"/>
          <a:chExt cx="0" cy="0"/>
        </a:xfrm>
      </p:grpSpPr>
      <p:sp>
        <p:nvSpPr>
          <p:cNvPr id="1638" name="Google Shape;1638;p109"/>
          <p:cNvSpPr txBox="1">
            <a:spLocks noGrp="1"/>
          </p:cNvSpPr>
          <p:nvPr>
            <p:ph type="body" idx="1"/>
          </p:nvPr>
        </p:nvSpPr>
        <p:spPr>
          <a:xfrm>
            <a:off x="533400" y="1620838"/>
            <a:ext cx="6019800" cy="4932362"/>
          </a:xfrm>
          <a:prstGeom prst="rect">
            <a:avLst/>
          </a:prstGeom>
          <a:noFill/>
          <a:ln>
            <a:noFill/>
          </a:ln>
        </p:spPr>
        <p:txBody>
          <a:bodyPr spcFirstLastPara="1" wrap="square" lIns="91425" tIns="45700" rIns="91425" bIns="45700" anchor="t" anchorCtr="0">
            <a:noAutofit/>
          </a:bodyPr>
          <a:lstStyle/>
          <a:p>
            <a:pPr marL="228600" lvl="0" indent="-137160" algn="l" rtl="0">
              <a:spcBef>
                <a:spcPts val="0"/>
              </a:spcBef>
              <a:spcAft>
                <a:spcPts val="0"/>
              </a:spcAft>
              <a:buSzPts val="1440"/>
              <a:buNone/>
            </a:pPr>
            <a:endParaRPr dirty="0"/>
          </a:p>
          <a:p>
            <a:pPr marL="228600" lvl="0" indent="-228600" algn="l" rtl="0">
              <a:spcBef>
                <a:spcPts val="480"/>
              </a:spcBef>
              <a:spcAft>
                <a:spcPts val="0"/>
              </a:spcAft>
              <a:buSzPts val="1440"/>
              <a:buChar char="■"/>
            </a:pPr>
            <a:r>
              <a:rPr lang="en-US" dirty="0"/>
              <a:t>What are some of the tasks that take place during this final step of RMF?</a:t>
            </a:r>
            <a:endParaRPr dirty="0"/>
          </a:p>
          <a:p>
            <a:pPr marL="228600" lvl="0" indent="-228600" algn="l" rtl="0">
              <a:spcBef>
                <a:spcPts val="480"/>
              </a:spcBef>
              <a:spcAft>
                <a:spcPts val="0"/>
              </a:spcAft>
              <a:buSzPts val="1440"/>
              <a:buChar char="■"/>
            </a:pPr>
            <a:r>
              <a:rPr lang="en-US" dirty="0"/>
              <a:t>What are some of the ways an ISCM program can support the notion of ongoing authorization? </a:t>
            </a:r>
            <a:endParaRPr dirty="0"/>
          </a:p>
        </p:txBody>
      </p:sp>
      <p:sp>
        <p:nvSpPr>
          <p:cNvPr id="1639" name="Google Shape;1639;p10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Monitor Process Review</a:t>
            </a:r>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460"/>
        <p:cNvGrpSpPr/>
        <p:nvPr/>
      </p:nvGrpSpPr>
      <p:grpSpPr>
        <a:xfrm>
          <a:off x="0" y="0"/>
          <a:ext cx="0" cy="0"/>
          <a:chOff x="0" y="0"/>
          <a:chExt cx="0" cy="0"/>
        </a:xfrm>
      </p:grpSpPr>
      <p:sp>
        <p:nvSpPr>
          <p:cNvPr id="1461" name="Google Shape;1461;p9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Optional Activity</a:t>
            </a:r>
            <a:endParaRPr dirty="0"/>
          </a:p>
        </p:txBody>
      </p:sp>
      <p:sp>
        <p:nvSpPr>
          <p:cNvPr id="1462" name="Google Shape;1462;p90"/>
          <p:cNvSpPr txBox="1">
            <a:spLocks noGrp="1"/>
          </p:cNvSpPr>
          <p:nvPr>
            <p:ph type="body" idx="1"/>
          </p:nvPr>
        </p:nvSpPr>
        <p:spPr>
          <a:xfrm>
            <a:off x="646113" y="1219200"/>
            <a:ext cx="5675312"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Refer to Activity Course Guide “Maintaining Current Documentation During the Monitoring Phase”</a:t>
            </a:r>
            <a:endParaRPr dirty="0"/>
          </a:p>
        </p:txBody>
      </p:sp>
    </p:spTree>
    <p:extLst>
      <p:ext uri="{BB962C8B-B14F-4D97-AF65-F5344CB8AC3E}">
        <p14:creationId xmlns:p14="http://schemas.microsoft.com/office/powerpoint/2010/main" val="382917376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743"/>
        <p:cNvGrpSpPr/>
        <p:nvPr/>
      </p:nvGrpSpPr>
      <p:grpSpPr>
        <a:xfrm>
          <a:off x="0" y="0"/>
          <a:ext cx="0" cy="0"/>
          <a:chOff x="0" y="0"/>
          <a:chExt cx="0" cy="0"/>
        </a:xfrm>
      </p:grpSpPr>
      <p:sp>
        <p:nvSpPr>
          <p:cNvPr id="1744" name="Google Shape;1744;p12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Thank you for attending!</a:t>
            </a:r>
            <a:endParaRPr/>
          </a:p>
        </p:txBody>
      </p:sp>
      <p:sp>
        <p:nvSpPr>
          <p:cNvPr id="1745" name="Google Shape;1745;p120"/>
          <p:cNvSpPr txBox="1"/>
          <p:nvPr/>
        </p:nvSpPr>
        <p:spPr>
          <a:xfrm>
            <a:off x="5029200" y="1828800"/>
            <a:ext cx="3352800" cy="3667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pic>
        <p:nvPicPr>
          <p:cNvPr id="1746" name="Google Shape;1746;p120"/>
          <p:cNvPicPr preferRelativeResize="0"/>
          <p:nvPr/>
        </p:nvPicPr>
        <p:blipFill rotWithShape="1">
          <a:blip r:embed="rId3">
            <a:alphaModFix/>
          </a:blip>
          <a:srcRect/>
          <a:stretch/>
        </p:blipFill>
        <p:spPr>
          <a:xfrm>
            <a:off x="1887274" y="1129282"/>
            <a:ext cx="3599126" cy="667574"/>
          </a:xfrm>
          <a:prstGeom prst="rect">
            <a:avLst/>
          </a:prstGeom>
          <a:noFill/>
          <a:ln>
            <a:noFill/>
          </a:ln>
        </p:spPr>
      </p:pic>
      <p:sp>
        <p:nvSpPr>
          <p:cNvPr id="1747" name="Google Shape;1747;p120"/>
          <p:cNvSpPr txBox="1"/>
          <p:nvPr/>
        </p:nvSpPr>
        <p:spPr>
          <a:xfrm>
            <a:off x="928190" y="6224189"/>
            <a:ext cx="6858000" cy="457200"/>
          </a:xfrm>
          <a:prstGeom prst="rect">
            <a:avLst/>
          </a:prstGeom>
          <a:solidFill>
            <a:schemeClr val="dk2"/>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i="1">
                <a:solidFill>
                  <a:schemeClr val="lt1"/>
                </a:solidFill>
                <a:latin typeface="Tahoma"/>
                <a:ea typeface="Tahoma"/>
                <a:cs typeface="Tahoma"/>
                <a:sym typeface="Tahoma"/>
              </a:rPr>
              <a:t>Please email us.  We’d love to hear from you!</a:t>
            </a:r>
            <a:endParaRPr/>
          </a:p>
        </p:txBody>
      </p:sp>
      <p:pic>
        <p:nvPicPr>
          <p:cNvPr id="1748" name="Google Shape;1748;p120"/>
          <p:cNvPicPr preferRelativeResize="0"/>
          <p:nvPr/>
        </p:nvPicPr>
        <p:blipFill rotWithShape="1">
          <a:blip r:embed="rId4">
            <a:alphaModFix/>
          </a:blip>
          <a:srcRect/>
          <a:stretch/>
        </p:blipFill>
        <p:spPr>
          <a:xfrm rot="5400000">
            <a:off x="-104177" y="2435002"/>
            <a:ext cx="3449613" cy="2587210"/>
          </a:xfrm>
          <a:prstGeom prst="rect">
            <a:avLst/>
          </a:prstGeom>
          <a:noFill/>
          <a:ln>
            <a:noFill/>
          </a:ln>
        </p:spPr>
      </p:pic>
      <p:sp>
        <p:nvSpPr>
          <p:cNvPr id="1750" name="Google Shape;1750;p120"/>
          <p:cNvSpPr txBox="1"/>
          <p:nvPr/>
        </p:nvSpPr>
        <p:spPr>
          <a:xfrm>
            <a:off x="1537872" y="5594699"/>
            <a:ext cx="5864106"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i="1">
                <a:solidFill>
                  <a:schemeClr val="dk2"/>
                </a:solidFill>
                <a:latin typeface="Tahoma"/>
                <a:ea typeface="Tahoma"/>
                <a:cs typeface="Tahoma"/>
                <a:sym typeface="Tahoma"/>
              </a:rPr>
              <a:t>Always evolving to meet your needs!</a:t>
            </a:r>
            <a:endParaRPr/>
          </a:p>
        </p:txBody>
      </p:sp>
      <p:sp>
        <p:nvSpPr>
          <p:cNvPr id="1751" name="Google Shape;1751;p120"/>
          <p:cNvSpPr/>
          <p:nvPr/>
        </p:nvSpPr>
        <p:spPr>
          <a:xfrm rot="10800000" flipH="1">
            <a:off x="2938478" y="3502357"/>
            <a:ext cx="499703" cy="278033"/>
          </a:xfrm>
          <a:prstGeom prst="right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752" name="Google Shape;1752;p120"/>
          <p:cNvSpPr/>
          <p:nvPr/>
        </p:nvSpPr>
        <p:spPr>
          <a:xfrm>
            <a:off x="5486400" y="217288"/>
            <a:ext cx="4158074" cy="13849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dirty="0">
                <a:solidFill>
                  <a:srgbClr val="17365D"/>
                </a:solidFill>
                <a:latin typeface="Tahoma"/>
                <a:ea typeface="Tahoma"/>
                <a:cs typeface="Tahoma"/>
                <a:sym typeface="Tahoma"/>
              </a:rPr>
              <a:t>RMF Resource Center</a:t>
            </a:r>
            <a:endParaRPr dirty="0"/>
          </a:p>
          <a:p>
            <a:pPr marL="0" marR="0" lvl="0" indent="0" algn="ctr" rtl="0">
              <a:spcBef>
                <a:spcPts val="800"/>
              </a:spcBef>
              <a:spcAft>
                <a:spcPts val="0"/>
              </a:spcAft>
              <a:buNone/>
            </a:pPr>
            <a:r>
              <a:rPr lang="en-US" sz="1600" b="1" dirty="0">
                <a:solidFill>
                  <a:srgbClr val="17365D"/>
                </a:solidFill>
                <a:latin typeface="Tahoma"/>
                <a:ea typeface="Tahoma"/>
                <a:cs typeface="Tahoma"/>
                <a:sym typeface="Tahoma"/>
              </a:rPr>
              <a:t>1-800-RMF-1903</a:t>
            </a:r>
            <a:endParaRPr dirty="0"/>
          </a:p>
          <a:p>
            <a:pPr marL="0" marR="0" lvl="0" indent="0" algn="ctr" rtl="0">
              <a:spcBef>
                <a:spcPts val="800"/>
              </a:spcBef>
              <a:spcAft>
                <a:spcPts val="0"/>
              </a:spcAft>
              <a:buNone/>
            </a:pPr>
            <a:r>
              <a:rPr lang="en-US" sz="1600" b="1" dirty="0">
                <a:solidFill>
                  <a:srgbClr val="17365D"/>
                </a:solidFill>
                <a:latin typeface="Tahoma"/>
                <a:ea typeface="Tahoma"/>
                <a:cs typeface="Tahoma"/>
                <a:sym typeface="Tahoma"/>
              </a:rPr>
              <a:t>https://rmf.org</a:t>
            </a:r>
            <a:endParaRPr dirty="0"/>
          </a:p>
          <a:p>
            <a:pPr marL="0" marR="0" lvl="0" indent="0" algn="ctr" rtl="0">
              <a:spcBef>
                <a:spcPts val="800"/>
              </a:spcBef>
              <a:spcAft>
                <a:spcPts val="0"/>
              </a:spcAft>
              <a:buNone/>
            </a:pPr>
            <a:r>
              <a:rPr lang="en-US" sz="1600" b="1" dirty="0">
                <a:solidFill>
                  <a:srgbClr val="17365D"/>
                </a:solidFill>
                <a:latin typeface="Tahoma"/>
                <a:ea typeface="Tahoma"/>
                <a:cs typeface="Tahoma"/>
                <a:sym typeface="Tahoma"/>
              </a:rPr>
              <a:t>E-mail: rmf@rmf.org</a:t>
            </a:r>
            <a:endParaRPr dirty="0"/>
          </a:p>
        </p:txBody>
      </p:sp>
      <p:pic>
        <p:nvPicPr>
          <p:cNvPr id="7" name="Picture 6" descr="A bottle of hot sauce&#10;&#10;Description automatically generated with medium confidence">
            <a:extLst>
              <a:ext uri="{FF2B5EF4-FFF2-40B4-BE49-F238E27FC236}">
                <a16:creationId xmlns:a16="http://schemas.microsoft.com/office/drawing/2014/main" id="{8C417A33-81DF-A595-5C51-223F0268B0B9}"/>
              </a:ext>
            </a:extLst>
          </p:cNvPr>
          <p:cNvPicPr>
            <a:picLocks noChangeAspect="1"/>
          </p:cNvPicPr>
          <p:nvPr/>
        </p:nvPicPr>
        <p:blipFill>
          <a:blip r:embed="rId5"/>
          <a:stretch>
            <a:fillRect/>
          </a:stretch>
        </p:blipFill>
        <p:spPr>
          <a:xfrm>
            <a:off x="6527371" y="1913064"/>
            <a:ext cx="2289604" cy="3572827"/>
          </a:xfrm>
          <a:prstGeom prst="rect">
            <a:avLst/>
          </a:prstGeom>
        </p:spPr>
      </p:pic>
      <p:pic>
        <p:nvPicPr>
          <p:cNvPr id="3" name="Google Shape;1749;p120">
            <a:extLst>
              <a:ext uri="{FF2B5EF4-FFF2-40B4-BE49-F238E27FC236}">
                <a16:creationId xmlns:a16="http://schemas.microsoft.com/office/drawing/2014/main" id="{A3697FE7-1D7F-FFEF-8443-9B45CD9BC612}"/>
              </a:ext>
            </a:extLst>
          </p:cNvPr>
          <p:cNvPicPr preferRelativeResize="0"/>
          <p:nvPr/>
        </p:nvPicPr>
        <p:blipFill rotWithShape="1">
          <a:blip r:embed="rId6">
            <a:alphaModFix/>
          </a:blip>
          <a:srcRect/>
          <a:stretch/>
        </p:blipFill>
        <p:spPr>
          <a:xfrm rot="5400000">
            <a:off x="2942062" y="2493657"/>
            <a:ext cx="3511071" cy="2440922"/>
          </a:xfrm>
          <a:prstGeom prst="rect">
            <a:avLst/>
          </a:prstGeom>
          <a:noFill/>
          <a:ln>
            <a:noFill/>
          </a:ln>
        </p:spPr>
      </p:pic>
      <p:sp>
        <p:nvSpPr>
          <p:cNvPr id="5" name="Google Shape;1751;p120">
            <a:extLst>
              <a:ext uri="{FF2B5EF4-FFF2-40B4-BE49-F238E27FC236}">
                <a16:creationId xmlns:a16="http://schemas.microsoft.com/office/drawing/2014/main" id="{4118EEBE-130C-6D07-8C37-B8C55E3891BE}"/>
              </a:ext>
            </a:extLst>
          </p:cNvPr>
          <p:cNvSpPr/>
          <p:nvPr/>
        </p:nvSpPr>
        <p:spPr>
          <a:xfrm rot="10800000" flipH="1">
            <a:off x="5957015" y="3502360"/>
            <a:ext cx="487398" cy="278031"/>
          </a:xfrm>
          <a:prstGeom prst="right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RESENTER_SHAPEINFO" val="&lt;ThreeDShapeInfo&gt;&lt;uuid val=&quot;{FBE9D8E5-6539-4D3D-A197-6235211A980D}&quot;/&gt;&lt;isInvalidForFieldText val=&quot;0&quot;/&gt;&lt;Image&gt;&lt;filename val=&quot;C:\Users\kathryn\AppData\Local\Temp\PR\data\asimages\{FBE9D8E5-6539-4D3D-A197-6235211A980D}_MtorLt.png&quot;/&gt;&lt;left val=&quot;614&quot;/&gt;&lt;top val=&quot;476&quot;/&gt;&lt;width val=&quot;107&quot;/&gt;&lt;height val=&quot;93&quot;/&gt;&lt;hasText val=&quot;1&quot;/&gt;&lt;/Image&gt;&lt;/ThreeDShape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1&quot;/&gt;&lt;lineCharCount val=&quot;12&quot;/&gt;&lt;lineCharCount val=&quot;13&quot;/&gt;&lt;lineCharCount val=&quot;12&quot;/&gt;&lt;lineCharCount val=&quot;13&quot;/&gt;&lt;lineCharCount val=&quot;6&quot;/&gt;&lt;lineCharCount val=&quot;5&quot;/&gt;&lt;/TableIndex&gt;&lt;/ShapeText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26&quot;/&gt;&lt;lineCharCount val=&quot;7&quot;/&gt;&lt;lineCharCount val=&quot;13&quot;/&gt;&lt;lineCharCount val=&quot;12&quot;/&gt;&lt;lineCharCount val=&quot;13&quot;/&gt;&lt;lineCharCount val=&quot;11&quot;/&gt;&lt;/TableIndex&gt;&lt;/ShapeTextInfo&gt;"/>
</p:tagLst>
</file>

<file path=ppt/tags/tag3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25C8A82B-8634-4466-9912-458D0B4CBA1B}_36.png&quot;/&gt;&lt;left val=&quot;682&quot;/&gt;&lt;top val=&quot;508&quot;/&gt;&lt;width val=&quot;38&quot;/&gt;&lt;height val=&quot;30&quot;/&gt;&lt;hasText val=&quot;1&quot;/&gt;&lt;/Image&gt;&lt;/ThreeDShapeInfo&gt;"/>
  <p:tag name="PRESENTER_SHAPETEXTINFO" val="&lt;ShapeTextInfo&gt;&lt;TableIndex row=&quot;-1&quot; col=&quot;-1&quot;&gt;&lt;linesCount val=&quot;1&quot;/&gt;&lt;lineCharCount val=&quot;3&quot;/&gt;&lt;/TableIndex&gt;&lt;/ShapeTextInfo&gt;"/>
</p:tagLst>
</file>

<file path=ppt/tags/tag32.xml><?xml version="1.0" encoding="utf-8"?>
<p:tagLst xmlns:a="http://schemas.openxmlformats.org/drawingml/2006/main" xmlns:r="http://schemas.openxmlformats.org/officeDocument/2006/relationships" xmlns:p="http://schemas.openxmlformats.org/presentationml/2006/main">
  <p:tag name="PRESENTER_SHAPEINFO" val="&lt;ThreeDShapeInfo&gt;&lt;uuid val=&quot;{15F03121-A018-46F1-B36E-76F96294DB2C}&quot;/&gt;&lt;isInvalidForFieldText val=&quot;0&quot;/&gt;&lt;Image&gt;&lt;filename val=&quot;C:\Users\kathryn\AppData\Local\Temp\PR\data\asimages\{15F03121-A018-46F1-B36E-76F96294DB2C}_MtorLt.png&quot;/&gt;&lt;left val=&quot;511&quot;/&gt;&lt;top val=&quot;349&quot;/&gt;&lt;width val=&quot;209&quot;/&gt;&lt;height val=&quot;161&quot;/&gt;&lt;hasText val=&quot;1&quot;/&gt;&lt;/Image&gt;&lt;/ThreeDShapeInfo&gt;"/>
  <p:tag name="PRESENTER_SHAPETEXTINFO" val="&lt;ShapeTextInfo&gt;&lt;TableIndex row=&quot;-1&quot; col=&quot;-1&quot;&gt;&lt;linesCount val=&quot;0&quot;/&gt;&lt;/TableIndex&gt;&lt;/ShapeTextInfo&gt;"/>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26&quot;/&gt;&lt;lineCharCount val=&quot;7&quot;/&gt;&lt;lineCharCount val=&quot;13&quot;/&gt;&lt;lineCharCount val=&quot;12&quot;/&gt;&lt;lineCharCount val=&quot;13&quot;/&gt;&lt;lineCharCount val=&quot;11&quot;/&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26&quot;/&gt;&lt;lineCharCount val=&quot;7&quot;/&gt;&lt;lineCharCount val=&quot;13&quot;/&gt;&lt;lineCharCount val=&quot;12&quot;/&gt;&lt;lineCharCount val=&quot;13&quot;/&gt;&lt;lineCharCount val=&quot;11&quot;/&gt;&lt;/TableIndex&gt;&lt;/ShapeText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Lst>
</file>

<file path=ppt/tags/tag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Lst>
</file>

<file path=ppt/tags/tag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4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984563C3-528D-4F8C-92F2-8E655D3EEBD8}_3.png&quot;/&gt;&lt;left val=&quot;682&quot;/&gt;&lt;top val=&quot;508&quot;/&gt;&lt;width val=&quot;38&quot;/&gt;&lt;height val=&quot;30&quot;/&gt;&lt;hasText val=&quot;1&quot;/&gt;&lt;/Image&gt;&lt;/ThreeDShapeInfo&gt;"/>
  <p:tag name="PRESENTER_SHAPETEXTINFO" val="&lt;ShapeTextInfo&gt;&lt;TableIndex row=&quot;-1&quot; col=&quot;-1&quot;&gt;&lt;linesCount val=&quot;1&quot;/&gt;&lt;lineCharCount val=&quot;3&quot;/&gt;&lt;/TableIndex&gt;&lt;/ShapeTextInfo&gt;"/>
</p:tagLst>
</file>

<file path=ppt/tags/tag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Lst>
</file>

<file path=ppt/tags/tag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1&quot;/&gt;&lt;lineCharCount val=&quot;13&quot;/&gt;&lt;lineCharCount val=&quot;12&quot;/&gt;&lt;lineCharCount val=&quot;13&quot;/&gt;&lt;lineCharCount val=&quot;11&quot;/&gt;&lt;/TableIndex&gt;&lt;/ShapeTextInfo&gt;"/>
</p:tagLst>
</file>

<file path=ppt/tags/tag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5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46D3FA55-C00F-4972-9086-C70627525FCB}_106.png&quot;/&gt;&lt;left val=&quot;682&quot;/&gt;&lt;top val=&quot;508&quot;/&gt;&lt;width val=&quot;38&quot;/&gt;&lt;height val=&quot;30&quot;/&gt;&lt;hasText val=&quot;1&quot;/&gt;&lt;/Image&gt;&lt;/ThreeDShapeInfo&gt;"/>
  <p:tag name="PRESENTER_SHAPETEXTINFO" val="&lt;ShapeTextInfo&gt;&lt;TableIndex row=&quot;-1&quot; col=&quot;-1&quot;&gt;&lt;linesCount val=&quot;1&quot;/&gt;&lt;lineCharCount val=&quot;3&quot;/&gt;&lt;/TableIndex&gt;&lt;/ShapeTextInfo&gt;"/>
</p:tagLst>
</file>

<file path=ppt/tags/tag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B8914ABC-BA73-4509-9E6B-634361F43341}_2.png&quot;/&gt;&lt;left val=&quot;8&quot;/&gt;&lt;top val=&quot;517&quot;/&gt;&lt;width val=&quot;126&quot;/&gt;&lt;height val=&quot;26&quot;/&gt;&lt;hasText val=&quot;1&quot;/&gt;&lt;/Image&gt;&lt;/ThreeDShapeInfo&gt;"/>
  <p:tag name="PRESENTER_SHAPETEXTINFO" val="&lt;ShapeTextInfo&gt;&lt;TableIndex row=&quot;-1&quot; col=&quot;-1&quot;&gt;&lt;linesCount val=&quot;1&quot;/&gt;&lt;lineCharCount val=&quot;6&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396A47E4-203E-48D0-9B47-A0D14C19D5EC}_3.png&quot;/&gt;&lt;left val=&quot;8&quot;/&gt;&lt;top val=&quot;517&quot;/&gt;&lt;width val=&quot;127&quot;/&gt;&lt;height val=&quot;26&quot;/&gt;&lt;hasText val=&quot;1&quot;/&gt;&lt;/Image&gt;&lt;/ThreeDShapeInfo&gt;"/>
  <p:tag name="PRESENTER_SHAPETEXTINFO" val="&lt;ShapeTextInfo&gt;&lt;TableIndex row=&quot;-1&quot; col=&quot;-1&quot;&gt;&lt;linesCount val=&quot;1&quot;/&gt;&lt;lineCharCount val=&quot;6&quot;/&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AE87E029-4C1C-4170-BF43-88FC0CF7270F}_2.png&quot;/&gt;&lt;left val=&quot;682&quot;/&gt;&lt;top val=&quot;508&quot;/&gt;&lt;width val=&quot;38&quot;/&gt;&lt;height val=&quot;30&quot;/&gt;&lt;hasText val=&quot;1&quot;/&gt;&lt;/Image&gt;&lt;/ThreeDShapeInfo&gt;"/>
  <p:tag name="PRESENTER_SHAPETEXTINFO" val="&lt;ShapeTextInfo&gt;&lt;TableIndex row=&quot;-1&quot; col=&quot;-1&quot;&gt;&lt;linesCount val=&quot;1&quot;/&gt;&lt;lineCharCount val=&quot;3&quot;/&gt;&lt;/TableIndex&gt;&lt;/ShapeTextInfo&gt;"/>
</p:tagLst>
</file>

<file path=ppt/tags/tag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6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7BC324AA-AAF2-4709-AC89-A39B8364E2EF}_176.png&quot;/&gt;&lt;left val=&quot;682&quot;/&gt;&lt;top val=&quot;508&quot;/&gt;&lt;width val=&quot;38&quot;/&gt;&lt;height val=&quot;30&quot;/&gt;&lt;hasText val=&quot;1&quot;/&gt;&lt;/Image&gt;&lt;/ThreeDShapeInfo&gt;"/>
  <p:tag name="PRESENTER_SHAPETEXTINFO" val="&lt;ShapeTextInfo&gt;&lt;TableIndex row=&quot;-1&quot; col=&quot;-1&quot;&gt;&lt;linesCount val=&quot;1&quot;/&gt;&lt;lineCharCount val=&quot;3&quot;/&gt;&lt;/TableIndex&gt;&lt;/ShapeTextInfo&gt;"/>
</p:tagLst>
</file>

<file path=ppt/tags/tag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6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98E0EAD0-112E-4FCE-B39B-2D7E10F9A7BD}_2.png&quot;/&gt;&lt;left val=&quot;335&quot;/&gt;&lt;top val=&quot;0&quot;/&gt;&lt;width val=&quot;366&quot;/&gt;&lt;height val=&quot;84&quot;/&gt;&lt;hasText val=&quot;1&quot;/&gt;&lt;/Image&gt;&lt;/ThreeDShapeInfo&gt;"/>
  <p:tag name="PRESENTER_SHAPETEXTINFO" val="&lt;ShapeTextInfo&gt;&lt;TableIndex row=&quot;-1&quot; col=&quot;-1&quot;&gt;&lt;linesCount val=&quot;1&quot;/&gt;&lt;lineCharCount val=&quot;15&quot;/&gt;&lt;/TableIndex&gt;&lt;/ShapeTextInfo&gt;"/>
</p:tagLst>
</file>

<file path=ppt/tags/tag66.xml><?xml version="1.0" encoding="utf-8"?>
<p:tagLst xmlns:a="http://schemas.openxmlformats.org/drawingml/2006/main" xmlns:r="http://schemas.openxmlformats.org/officeDocument/2006/relationships" xmlns:p="http://schemas.openxmlformats.org/presentationml/2006/main">
  <p:tag name="PRESENTER_SHAPEINFO" val="&lt;ThreeDShapeInfo&gt;&lt;uuid val=&quot;{1E4BA1A2-F043-41BD-ACD9-041CB1B45688}&quot;/&gt;&lt;isInvalidForFieldText val=&quot;0&quot;/&gt;&lt;Image&gt;&lt;filename val=&quot;C:\Users\ASUS-O~1\AppData\Local\Temp\PR\data\asimages\{1E4BA1A2-F043-41BD-ACD9-041CB1B45688}_2.png&quot;/&gt;&lt;left val=&quot;-1&quot;/&gt;&lt;top val=&quot;101&quot;/&gt;&lt;width val=&quot;722&quot;/&gt;&lt;height val=&quot;186&quot;/&gt;&lt;hasText val=&quot;1&quot;/&gt;&lt;/Image&gt;&lt;/ThreeDShapeInfo&gt;"/>
</p:tagLst>
</file>

<file path=ppt/tags/tag67.xml><?xml version="1.0" encoding="utf-8"?>
<p:tagLst xmlns:a="http://schemas.openxmlformats.org/drawingml/2006/main" xmlns:r="http://schemas.openxmlformats.org/officeDocument/2006/relationships" xmlns:p="http://schemas.openxmlformats.org/presentationml/2006/main">
  <p:tag name="PRESENTER_SHAPEINFO" val="&lt;ThreeDShapeInfo&gt;&lt;uuid val=&quot;{3D9BAD77-7DA4-41EE-BC5D-FAD8BC83ED95}&quot;/&gt;&lt;isInvalidForFieldText val=&quot;0&quot;/&gt;&lt;Image&gt;&lt;filename val=&quot;C:\Users\ASUS-O~1\AppData\Local\Temp\PR\data\asimages\{3D9BAD77-7DA4-41EE-BC5D-FAD8BC83ED95}_2.png&quot;/&gt;&lt;left val=&quot;33&quot;/&gt;&lt;top val=&quot;146&quot;/&gt;&lt;width val=&quot;655&quot;/&gt;&lt;height val=&quot;375&quot;/&gt;&lt;hasText val=&quot;1&quot;/&gt;&lt;/Image&gt;&lt;/ThreeDShapeInfo&gt;"/>
</p:tagLst>
</file>

<file path=ppt/tags/tag68.xml><?xml version="1.0" encoding="utf-8"?>
<p:tagLst xmlns:a="http://schemas.openxmlformats.org/drawingml/2006/main" xmlns:r="http://schemas.openxmlformats.org/officeDocument/2006/relationships" xmlns:p="http://schemas.openxmlformats.org/presentationml/2006/main">
  <p:tag name="HTML_SHAPEINFO" val="&lt;SlideThumbPath val=&quot;Slide119.PNG&quot;/&gt;"/>
</p:tagLst>
</file>

<file path=ppt/tags/tag6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10830F35-20F7-405B-ACF4-2C2CA25B720C}_119.png&quot;/&gt;&lt;left val=&quot;40&quot;/&gt;&lt;top val=&quot;91&quot;/&gt;&lt;width val=&quot;475&quot;/&gt;&lt;height val=&quot;393&quot;/&gt;&lt;hasText val=&quot;1&quot;/&gt;&lt;/Image&gt;&lt;/ThreeDShapeInfo&gt;"/>
  <p:tag name="PRESENTER_SHAPETEXTINFO" val="&lt;ShapeTextInfo&gt;&lt;TableIndex row=&quot;-1&quot; col=&quot;-1&quot;&gt;&lt;linesCount val=&quot;9&quot;/&gt;&lt;lineCharCount val=&quot;36&quot;/&gt;&lt;lineCharCount val=&quot;40&quot;/&gt;&lt;lineCharCount val=&quot;36&quot;/&gt;&lt;lineCharCount val=&quot;33&quot;/&gt;&lt;lineCharCount val=&quot;36&quot;/&gt;&lt;lineCharCount val=&quot;34&quot;/&gt;&lt;lineCharCount val=&quot;13&quot;/&gt;&lt;lineCharCount val=&quot;33&quot;/&gt;&lt;lineCharCount val=&quot;21&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8BEDEA96-2CB4-4F82-BE3B-3A2B6000F18B}_3.png&quot;/&gt;&lt;left val=&quot;682&quot;/&gt;&lt;top val=&quot;508&quot;/&gt;&lt;width val=&quot;38&quot;/&gt;&lt;height val=&quot;30&quot;/&gt;&lt;hasText val=&quot;1&quot;/&gt;&lt;/Image&gt;&lt;/ThreeDShapeInfo&gt;"/>
  <p:tag name="PRESENTER_SHAPETEXTINFO" val="&lt;ShapeTextInfo&gt;&lt;TableIndex row=&quot;-1&quot; col=&quot;-1&quot;&gt;&lt;linesCount val=&quot;1&quot;/&gt;&lt;lineCharCount val=&quot;3&quot;/&gt;&lt;/TableIndex&gt;&lt;/ShapeTextInfo&gt;"/>
</p:tagLst>
</file>

<file path=ppt/tags/tag7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47BD69DB-C14C-4172-BD39-620F6F6F8D9D}_119.png&quot;/&gt;&lt;left val=&quot;88&quot;/&gt;&lt;top val=&quot;0&quot;/&gt;&lt;width val=&quot;606&quot;/&gt;&lt;height val=&quot;84&quot;/&gt;&lt;hasText val=&quot;1&quot;/&gt;&lt;/Image&gt;&lt;/ThreeDShapeInfo&gt;"/>
  <p:tag name="PRESENTER_SHAPETEXTINFO" val="&lt;ShapeTextInfo&gt;&lt;TableIndex row=&quot;-1&quot; col=&quot;-1&quot;&gt;&lt;linesCount val=&quot;1&quot;/&gt;&lt;lineCharCount val=&quot;6&quot;/&gt;&lt;/TableIndex&gt;&lt;/ShapeTextInfo&gt;"/>
</p:tagLst>
</file>

<file path=ppt/tags/tag7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98E0EAD0-112E-4FCE-B39B-2D7E10F9A7BD}_2.png&quot;/&gt;&lt;left val=&quot;335&quot;/&gt;&lt;top val=&quot;0&quot;/&gt;&lt;width val=&quot;366&quot;/&gt;&lt;height val=&quot;84&quot;/&gt;&lt;hasText val=&quot;1&quot;/&gt;&lt;/Image&gt;&lt;/ThreeDShapeInfo&gt;"/>
  <p:tag name="PRESENTER_SHAPETEXTINFO" val="&lt;ShapeTextInfo&gt;&lt;TableIndex row=&quot;-1&quot; col=&quot;-1&quot;&gt;&lt;linesCount val=&quot;1&quot;/&gt;&lt;lineCharCount val=&quot;15&quot;/&gt;&lt;/TableIndex&gt;&lt;/ShapeTextInfo&gt;"/>
</p:tagLst>
</file>

<file path=ppt/tags/tag72.xml><?xml version="1.0" encoding="utf-8"?>
<p:tagLst xmlns:a="http://schemas.openxmlformats.org/drawingml/2006/main" xmlns:r="http://schemas.openxmlformats.org/officeDocument/2006/relationships" xmlns:p="http://schemas.openxmlformats.org/presentationml/2006/main">
  <p:tag name="PRESENTER_SHAPEINFO" val="&lt;ThreeDShapeInfo&gt;&lt;uuid val=&quot;{1E4BA1A2-F043-41BD-ACD9-041CB1B45688}&quot;/&gt;&lt;isInvalidForFieldText val=&quot;0&quot;/&gt;&lt;Image&gt;&lt;filename val=&quot;C:\Users\ASUS-O~1\AppData\Local\Temp\PR\data\asimages\{1E4BA1A2-F043-41BD-ACD9-041CB1B45688}_2.png&quot;/&gt;&lt;left val=&quot;-1&quot;/&gt;&lt;top val=&quot;101&quot;/&gt;&lt;width val=&quot;722&quot;/&gt;&lt;height val=&quot;186&quot;/&gt;&lt;hasText val=&quot;1&quot;/&gt;&lt;/Image&gt;&lt;/ThreeDShapeInfo&gt;"/>
</p:tagLst>
</file>

<file path=ppt/tags/tag73.xml><?xml version="1.0" encoding="utf-8"?>
<p:tagLst xmlns:a="http://schemas.openxmlformats.org/drawingml/2006/main" xmlns:r="http://schemas.openxmlformats.org/officeDocument/2006/relationships" xmlns:p="http://schemas.openxmlformats.org/presentationml/2006/main">
  <p:tag name="PRESENTER_SHAPEINFO" val="&lt;ThreeDShapeInfo&gt;&lt;uuid val=&quot;{3D9BAD77-7DA4-41EE-BC5D-FAD8BC83ED95}&quot;/&gt;&lt;isInvalidForFieldText val=&quot;0&quot;/&gt;&lt;Image&gt;&lt;filename val=&quot;C:\Users\ASUS-O~1\AppData\Local\Temp\PR\data\asimages\{3D9BAD77-7DA4-41EE-BC5D-FAD8BC83ED95}_2.png&quot;/&gt;&lt;left val=&quot;33&quot;/&gt;&lt;top val=&quot;146&quot;/&gt;&lt;width val=&quot;655&quot;/&gt;&lt;height val=&quot;375&quot;/&gt;&lt;hasText val=&quot;1&quot;/&gt;&lt;/Image&gt;&lt;/ThreeDShapeInfo&gt;"/>
</p:tagLst>
</file>

<file path=ppt/tags/tag74.xml><?xml version="1.0" encoding="utf-8"?>
<p:tagLst xmlns:a="http://schemas.openxmlformats.org/drawingml/2006/main" xmlns:r="http://schemas.openxmlformats.org/officeDocument/2006/relationships" xmlns:p="http://schemas.openxmlformats.org/presentationml/2006/main">
  <p:tag name="HTML_SHAPEINFO" val="&lt;SlideThumbPath val=&quot;Slide27.PNG&quot;/&gt;"/>
</p:tagLst>
</file>

<file path=ppt/tags/tag7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C22E9EFA-CA5E-423C-A974-8BF5CFB6235C}_27.png&quot;/&gt;&lt;left val=&quot;36&quot;/&gt;&lt;top val=&quot;97&quot;/&gt;&lt;width val=&quot;667&quot;/&gt;&lt;height val=&quot;412&quot;/&gt;&lt;hasText val=&quot;1&quot;/&gt;&lt;/Image&gt;&lt;/ThreeDShapeInfo&gt;"/>
  <p:tag name="PRESENTER_SHAPETEXTINFO" val="&lt;ShapeTextInfo&gt;&lt;TableIndex row=&quot;-1&quot; col=&quot;-1&quot;&gt;&lt;linesCount val=&quot;12&quot;/&gt;&lt;lineCharCount val=&quot;26&quot;/&gt;&lt;lineCharCount val=&quot;49&quot;/&gt;&lt;lineCharCount val=&quot;11&quot;/&gt;&lt;lineCharCount val=&quot;51&quot;/&gt;&lt;lineCharCount val=&quot;47&quot;/&gt;&lt;lineCharCount val=&quot;17&quot;/&gt;&lt;lineCharCount val=&quot;58&quot;/&gt;&lt;lineCharCount val=&quot;33&quot;/&gt;&lt;lineCharCount val=&quot;43&quot;/&gt;&lt;lineCharCount val=&quot;49&quot;/&gt;&lt;lineCharCount val=&quot;45&quot;/&gt;&lt;lineCharCount val=&quot;47&quot;/&gt;&lt;/TableIndex&gt;&lt;/ShapeTextInfo&gt;"/>
</p:tagLst>
</file>

<file path=ppt/tags/tag7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BDCC7108-4047-4097-BD3A-1A2CB360107E}_27.png&quot;/&gt;&lt;left val=&quot;88&quot;/&gt;&lt;top val=&quot;0&quot;/&gt;&lt;width val=&quot;606&quot;/&gt;&lt;height val=&quot;84&quot;/&gt;&lt;hasText val=&quot;1&quot;/&gt;&lt;/Image&gt;&lt;/ThreeDShapeInfo&gt;"/>
  <p:tag name="PRESENTER_SHAPETEXTINFO" val="&lt;ShapeTextInfo&gt;&lt;TableIndex row=&quot;-1&quot; col=&quot;-1&quot;&gt;&lt;linesCount val=&quot;2&quot;/&gt;&lt;lineCharCount val=&quot;1&quot;/&gt;&lt;lineCharCount val=&quot;42&quot;/&gt;&lt;/TableIndex&gt;&lt;/ShapeTextInfo&gt;"/>
</p:tagLst>
</file>

<file path=ppt/tags/tag7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98E0EAD0-112E-4FCE-B39B-2D7E10F9A7BD}_2.png&quot;/&gt;&lt;left val=&quot;335&quot;/&gt;&lt;top val=&quot;0&quot;/&gt;&lt;width val=&quot;366&quot;/&gt;&lt;height val=&quot;84&quot;/&gt;&lt;hasText val=&quot;1&quot;/&gt;&lt;/Image&gt;&lt;/ThreeDShapeInfo&gt;"/>
  <p:tag name="PRESENTER_SHAPETEXTINFO" val="&lt;ShapeTextInfo&gt;&lt;TableIndex row=&quot;-1&quot; col=&quot;-1&quot;&gt;&lt;linesCount val=&quot;1&quot;/&gt;&lt;lineCharCount val=&quot;15&quot;/&gt;&lt;/TableIndex&gt;&lt;/ShapeTextInfo&gt;"/>
</p:tagLst>
</file>

<file path=ppt/tags/tag78.xml><?xml version="1.0" encoding="utf-8"?>
<p:tagLst xmlns:a="http://schemas.openxmlformats.org/drawingml/2006/main" xmlns:r="http://schemas.openxmlformats.org/officeDocument/2006/relationships" xmlns:p="http://schemas.openxmlformats.org/presentationml/2006/main">
  <p:tag name="PRESENTER_SHAPEINFO" val="&lt;ThreeDShapeInfo&gt;&lt;uuid val=&quot;{1E4BA1A2-F043-41BD-ACD9-041CB1B45688}&quot;/&gt;&lt;isInvalidForFieldText val=&quot;0&quot;/&gt;&lt;Image&gt;&lt;filename val=&quot;C:\Users\ASUS-O~1\AppData\Local\Temp\PR\data\asimages\{1E4BA1A2-F043-41BD-ACD9-041CB1B45688}_2.png&quot;/&gt;&lt;left val=&quot;-1&quot;/&gt;&lt;top val=&quot;101&quot;/&gt;&lt;width val=&quot;722&quot;/&gt;&lt;height val=&quot;186&quot;/&gt;&lt;hasText val=&quot;1&quot;/&gt;&lt;/Image&gt;&lt;/ThreeDShapeInfo&gt;"/>
</p:tagLst>
</file>

<file path=ppt/tags/tag79.xml><?xml version="1.0" encoding="utf-8"?>
<p:tagLst xmlns:a="http://schemas.openxmlformats.org/drawingml/2006/main" xmlns:r="http://schemas.openxmlformats.org/officeDocument/2006/relationships" xmlns:p="http://schemas.openxmlformats.org/presentationml/2006/main">
  <p:tag name="PRESENTER_SHAPEINFO" val="&lt;ThreeDShapeInfo&gt;&lt;uuid val=&quot;{3D9BAD77-7DA4-41EE-BC5D-FAD8BC83ED95}&quot;/&gt;&lt;isInvalidForFieldText val=&quot;0&quot;/&gt;&lt;Image&gt;&lt;filename val=&quot;C:\Users\ASUS-O~1\AppData\Local\Temp\PR\data\asimages\{3D9BAD77-7DA4-41EE-BC5D-FAD8BC83ED95}_2.png&quot;/&gt;&lt;left val=&quot;33&quot;/&gt;&lt;top val=&quot;146&quot;/&gt;&lt;width val=&quot;655&quot;/&gt;&lt;height val=&quot;375&quot;/&gt;&lt;hasText val=&quot;1&quot;/&gt;&lt;/Image&gt;&lt;/ThreeDShape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80.xml><?xml version="1.0" encoding="utf-8"?>
<p:tagLst xmlns:a="http://schemas.openxmlformats.org/drawingml/2006/main" xmlns:r="http://schemas.openxmlformats.org/officeDocument/2006/relationships" xmlns:p="http://schemas.openxmlformats.org/presentationml/2006/main">
  <p:tag name="HTML_SHAPEINFO" val="&lt;SlideThumbPath val=&quot;Slide56.PNG&quot;/&gt;"/>
</p:tagLst>
</file>

<file path=ppt/tags/tag8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3094751C-4ADD-4EDD-AD28-6B90B84339A7}_56.png&quot;/&gt;&lt;left val=&quot;34&quot;/&gt;&lt;top val=&quot;103&quot;/&gt;&lt;width val=&quot;647&quot;/&gt;&lt;height val=&quot;406&quot;/&gt;&lt;hasText val=&quot;1&quot;/&gt;&lt;/Image&gt;&lt;/ThreeDShapeInfo&gt;"/>
  <p:tag name="PRESENTER_SHAPETEXTINFO" val="&lt;ShapeTextInfo&gt;&lt;TableIndex row=&quot;-1&quot; col=&quot;-1&quot;&gt;&lt;linesCount val=&quot;12&quot;/&gt;&lt;lineCharCount val=&quot;27&quot;/&gt;&lt;lineCharCount val=&quot;60&quot;/&gt;&lt;lineCharCount val=&quot;11&quot;/&gt;&lt;lineCharCount val=&quot;37&quot;/&gt;&lt;lineCharCount val=&quot;61&quot;/&gt;&lt;lineCharCount val=&quot;57&quot;/&gt;&lt;lineCharCount val=&quot;66&quot;/&gt;&lt;lineCharCount val=&quot;8&quot;/&gt;&lt;lineCharCount val=&quot;10&quot;/&gt;&lt;lineCharCount val=&quot;30&quot;/&gt;&lt;lineCharCount val=&quot;33&quot;/&gt;&lt;lineCharCount val=&quot;34&quot;/&gt;&lt;/TableIndex&gt;&lt;/ShapeTextInfo&gt;"/>
</p:tagLst>
</file>

<file path=ppt/tags/tag8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EF13F344-AE40-4431-B2B5-B3F6FB6C8603}_56.png&quot;/&gt;&lt;left val=&quot;88&quot;/&gt;&lt;top val=&quot;0&quot;/&gt;&lt;width val=&quot;606&quot;/&gt;&lt;height val=&quot;84&quot;/&gt;&lt;hasText val=&quot;1&quot;/&gt;&lt;/Image&gt;&lt;/ThreeDShapeInfo&gt;"/>
  <p:tag name="PRESENTER_SHAPETEXTINFO" val="&lt;ShapeTextInfo&gt;&lt;TableIndex row=&quot;-1&quot; col=&quot;-1&quot;&gt;&lt;linesCount val=&quot;1&quot;/&gt;&lt;lineCharCount val=&quot;4&quot;/&gt;&lt;/TableIndex&gt;&lt;/ShapeTextInfo&gt;"/>
</p:tagLst>
</file>

<file path=ppt/tags/tag8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98E0EAD0-112E-4FCE-B39B-2D7E10F9A7BD}_2.png&quot;/&gt;&lt;left val=&quot;335&quot;/&gt;&lt;top val=&quot;0&quot;/&gt;&lt;width val=&quot;366&quot;/&gt;&lt;height val=&quot;84&quot;/&gt;&lt;hasText val=&quot;1&quot;/&gt;&lt;/Image&gt;&lt;/ThreeDShapeInfo&gt;"/>
  <p:tag name="PRESENTER_SHAPETEXTINFO" val="&lt;ShapeTextInfo&gt;&lt;TableIndex row=&quot;-1&quot; col=&quot;-1&quot;&gt;&lt;linesCount val=&quot;1&quot;/&gt;&lt;lineCharCount val=&quot;15&quot;/&gt;&lt;/TableIndex&gt;&lt;/ShapeTextInfo&gt;"/>
</p:tagLst>
</file>

<file path=ppt/tags/tag84.xml><?xml version="1.0" encoding="utf-8"?>
<p:tagLst xmlns:a="http://schemas.openxmlformats.org/drawingml/2006/main" xmlns:r="http://schemas.openxmlformats.org/officeDocument/2006/relationships" xmlns:p="http://schemas.openxmlformats.org/presentationml/2006/main">
  <p:tag name="PRESENTER_SHAPEINFO" val="&lt;ThreeDShapeInfo&gt;&lt;uuid val=&quot;{1E4BA1A2-F043-41BD-ACD9-041CB1B45688}&quot;/&gt;&lt;isInvalidForFieldText val=&quot;0&quot;/&gt;&lt;Image&gt;&lt;filename val=&quot;C:\Users\ASUS-O~1\AppData\Local\Temp\PR\data\asimages\{1E4BA1A2-F043-41BD-ACD9-041CB1B45688}_2.png&quot;/&gt;&lt;left val=&quot;-1&quot;/&gt;&lt;top val=&quot;101&quot;/&gt;&lt;width val=&quot;722&quot;/&gt;&lt;height val=&quot;186&quot;/&gt;&lt;hasText val=&quot;1&quot;/&gt;&lt;/Image&gt;&lt;/ThreeDShapeInfo&gt;"/>
</p:tagLst>
</file>

<file path=ppt/tags/tag85.xml><?xml version="1.0" encoding="utf-8"?>
<p:tagLst xmlns:a="http://schemas.openxmlformats.org/drawingml/2006/main" xmlns:r="http://schemas.openxmlformats.org/officeDocument/2006/relationships" xmlns:p="http://schemas.openxmlformats.org/presentationml/2006/main">
  <p:tag name="PRESENTER_SHAPEINFO" val="&lt;ThreeDShapeInfo&gt;&lt;uuid val=&quot;{3D9BAD77-7DA4-41EE-BC5D-FAD8BC83ED95}&quot;/&gt;&lt;isInvalidForFieldText val=&quot;0&quot;/&gt;&lt;Image&gt;&lt;filename val=&quot;C:\Users\ASUS-O~1\AppData\Local\Temp\PR\data\asimages\{3D9BAD77-7DA4-41EE-BC5D-FAD8BC83ED95}_2.png&quot;/&gt;&lt;left val=&quot;33&quot;/&gt;&lt;top val=&quot;146&quot;/&gt;&lt;width val=&quot;655&quot;/&gt;&lt;height val=&quot;375&quot;/&gt;&lt;hasText val=&quot;1&quot;/&gt;&lt;/Image&gt;&lt;/ThreeDShape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heme/theme1.xml><?xml version="1.0" encoding="utf-8"?>
<a:theme xmlns:a="http://schemas.openxmlformats.org/drawingml/2006/main" name="4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BAI2012">
  <a:themeElements>
    <a:clrScheme name="Custom BAI">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AI2012">
      <a:majorFont>
        <a:latin typeface="Tahoma"/>
        <a:ea typeface=""/>
        <a:cs typeface=""/>
      </a:majorFont>
      <a:minorFont>
        <a:latin typeface="Tahoma"/>
        <a:ea typeface=""/>
        <a:cs typeface=""/>
      </a:minorFont>
    </a:fontScheme>
    <a:fmtScheme name="Riblet">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BAI2012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AI2012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AI2012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AI2012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AI2012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AI2012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AI2012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BAI2012">
  <a:themeElements>
    <a:clrScheme name="Custom BAI">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AI2012">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BAI2012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AI2012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AI2012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AI2012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AI2012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AI2012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AI2012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BAI">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1263</TotalTime>
  <Words>18351</Words>
  <Application>Microsoft Macintosh PowerPoint</Application>
  <PresentationFormat>On-screen Show (4:3)</PresentationFormat>
  <Paragraphs>1434</Paragraphs>
  <Slides>99</Slides>
  <Notes>99</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99</vt:i4>
      </vt:variant>
    </vt:vector>
  </HeadingPairs>
  <TitlesOfParts>
    <vt:vector size="111" baseType="lpstr">
      <vt:lpstr>Noto Sans Symbols</vt:lpstr>
      <vt:lpstr>Wingdings</vt:lpstr>
      <vt:lpstr>Tahoma</vt:lpstr>
      <vt:lpstr>Open Sans</vt:lpstr>
      <vt:lpstr>Symbol</vt:lpstr>
      <vt:lpstr>Arial</vt:lpstr>
      <vt:lpstr>Times New Roman</vt:lpstr>
      <vt:lpstr>Calibri</vt:lpstr>
      <vt:lpstr>4_BAI2012</vt:lpstr>
      <vt:lpstr>2_BAI2012</vt:lpstr>
      <vt:lpstr>3_BAI2012</vt:lpstr>
      <vt:lpstr>7_BAI2012</vt:lpstr>
      <vt:lpstr>PowerPoint Presentation</vt:lpstr>
      <vt:lpstr>Implement</vt:lpstr>
      <vt:lpstr>Where We Are In the RMF for DoD Process </vt:lpstr>
      <vt:lpstr> Security Engineering Guidance</vt:lpstr>
      <vt:lpstr>Tabletop Reviews</vt:lpstr>
      <vt:lpstr>Developmental Implementation</vt:lpstr>
      <vt:lpstr>Security Engineering Plan Risk Management Considerations</vt:lpstr>
      <vt:lpstr>Writing Implementation Statements</vt:lpstr>
      <vt:lpstr>Example Implementation Statement</vt:lpstr>
      <vt:lpstr>Documenting the Implementation Plan </vt:lpstr>
      <vt:lpstr> Conducting a Self-Assessment</vt:lpstr>
      <vt:lpstr>eMASS Control Implementation Plan</vt:lpstr>
      <vt:lpstr>eMASS Control Implementation Plan</vt:lpstr>
      <vt:lpstr>RMF Controls and Automation:  CM-6 Configuration Settings</vt:lpstr>
      <vt:lpstr>RMF Controls and Automation: RA-5 Vulnerability Monitoring and Scanning</vt:lpstr>
      <vt:lpstr>Security Configuration Tools</vt:lpstr>
      <vt:lpstr>What are STIGs?</vt:lpstr>
      <vt:lpstr>Security Configuration Tools</vt:lpstr>
      <vt:lpstr>Technologies Covered by STIGS</vt:lpstr>
      <vt:lpstr>Security Configuration Tools</vt:lpstr>
      <vt:lpstr>SCAP Compliance Checker (SCC)</vt:lpstr>
      <vt:lpstr>Security Configuration Tools</vt:lpstr>
      <vt:lpstr>DISA Assured Compliance Assessment Solution (ACAS)</vt:lpstr>
      <vt:lpstr>Security Configuration Tools</vt:lpstr>
      <vt:lpstr>DISA Continuous Monitoring and Risk Scoring Tool (CMRS)</vt:lpstr>
      <vt:lpstr>Security Tools for IS Professionals</vt:lpstr>
      <vt:lpstr>RMF Project Planning</vt:lpstr>
      <vt:lpstr>Select and Implementation Results/Artifacts</vt:lpstr>
      <vt:lpstr>Implement Summary Tasks and Responsibilities</vt:lpstr>
      <vt:lpstr>Review</vt:lpstr>
      <vt:lpstr>Assess</vt:lpstr>
      <vt:lpstr>Where We Are In the RMF for DoD Process </vt:lpstr>
      <vt:lpstr>Security Assessment Plan</vt:lpstr>
      <vt:lpstr> Security Control Assessor - Qualifications</vt:lpstr>
      <vt:lpstr>Assessment Procedures</vt:lpstr>
      <vt:lpstr>Assessment Plan – Example Items</vt:lpstr>
      <vt:lpstr>Assessment Procedures Example CP-2 (800-53A R5) </vt:lpstr>
      <vt:lpstr>Organization Preparation for the Assessment</vt:lpstr>
      <vt:lpstr>Incremental Assessment(s)</vt:lpstr>
      <vt:lpstr>Self-Assessment Techniques</vt:lpstr>
      <vt:lpstr>Existing Assessment(s)</vt:lpstr>
      <vt:lpstr>Assessments of External Provider Controls</vt:lpstr>
      <vt:lpstr>eMASS Control Details -&gt; Assessment Procedure</vt:lpstr>
      <vt:lpstr>Control Correlation Identifier (CCI)</vt:lpstr>
      <vt:lpstr>Control Correlation Identifier (CCI) – Example from the Knowledge Service</vt:lpstr>
      <vt:lpstr>Security Assessment Report (SAR) </vt:lpstr>
      <vt:lpstr>Creating the POA&amp;M</vt:lpstr>
      <vt:lpstr>eMASS – POAM Item</vt:lpstr>
      <vt:lpstr>Reassessments</vt:lpstr>
      <vt:lpstr>eMASS Security Assessment Report (SAR)</vt:lpstr>
      <vt:lpstr>Issue Resolution</vt:lpstr>
      <vt:lpstr>Arranging for Assessment</vt:lpstr>
      <vt:lpstr>Assess Milestones and Primary Roles</vt:lpstr>
      <vt:lpstr>Assess Planning Resources and Timeframe</vt:lpstr>
      <vt:lpstr>Summary Tasks and Responsibilities</vt:lpstr>
      <vt:lpstr>Course Activity</vt:lpstr>
      <vt:lpstr>Review</vt:lpstr>
      <vt:lpstr>Authorize</vt:lpstr>
      <vt:lpstr>Where We Are In the RMF for DoD Process </vt:lpstr>
      <vt:lpstr>POA&amp;M</vt:lpstr>
      <vt:lpstr>Authorize Considerations </vt:lpstr>
      <vt:lpstr>Authorization Decisions</vt:lpstr>
      <vt:lpstr>Authorization to Operate (ATO)</vt:lpstr>
      <vt:lpstr>ATO with Conditions</vt:lpstr>
      <vt:lpstr>Interim Authorization to Test (IATT)</vt:lpstr>
      <vt:lpstr>Denial of Authorization to Operate (DATO)</vt:lpstr>
      <vt:lpstr>Ongoing Authorization</vt:lpstr>
      <vt:lpstr>Type Authorization</vt:lpstr>
      <vt:lpstr>Reciprocity</vt:lpstr>
      <vt:lpstr>Authorization</vt:lpstr>
      <vt:lpstr>Security Authorization Package</vt:lpstr>
      <vt:lpstr>Security Assessment Report (SAR) to Risk Assessment Report (RAR) </vt:lpstr>
      <vt:lpstr>eMASS – Creating a New Workflow</vt:lpstr>
      <vt:lpstr>eMASS – Creating a New Workflow</vt:lpstr>
      <vt:lpstr>eMASS Security Authorization Decision</vt:lpstr>
      <vt:lpstr>Plan of Action and Milestones (POAM)</vt:lpstr>
      <vt:lpstr>External Providers &amp; Common Controls</vt:lpstr>
      <vt:lpstr>Authorize Summary Tasks and Responsibilities</vt:lpstr>
      <vt:lpstr>Course Activity</vt:lpstr>
      <vt:lpstr>PowerPoint Presentation</vt:lpstr>
      <vt:lpstr>Monitor</vt:lpstr>
      <vt:lpstr>Where We Are In the RMF for DoD Process </vt:lpstr>
      <vt:lpstr>Continuous Monitoring - Central to Risk Management &amp; Ongoing Authorization</vt:lpstr>
      <vt:lpstr>ISCM Resources </vt:lpstr>
      <vt:lpstr>ISCM Program</vt:lpstr>
      <vt:lpstr>ISCM Implementation - Process Overview</vt:lpstr>
      <vt:lpstr>New: Assessment of ISCM</vt:lpstr>
      <vt:lpstr> NIST SP 800-137A, Assessing ISCM Programs</vt:lpstr>
      <vt:lpstr> FISMA and OMB Requirements</vt:lpstr>
      <vt:lpstr>ATO 3-yr Maintenance</vt:lpstr>
      <vt:lpstr>Status Reporting</vt:lpstr>
      <vt:lpstr>Monitoring Frequencies</vt:lpstr>
      <vt:lpstr>System Removal &amp; Decommissioning</vt:lpstr>
      <vt:lpstr>Maintaining Documentation  </vt:lpstr>
      <vt:lpstr>Assessment, Authorization, Monitoring Results/Artifacts</vt:lpstr>
      <vt:lpstr>Monitor Summary Tasks and Responsibilities</vt:lpstr>
      <vt:lpstr>Monitor Process Review</vt:lpstr>
      <vt:lpstr>Optional Activity</vt:lpstr>
      <vt:lpstr>Thank you for attending!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 J Berman</dc:creator>
  <cp:lastModifiedBy>Schall, Philip D (Computational Sciences)</cp:lastModifiedBy>
  <cp:revision>81</cp:revision>
  <dcterms:created xsi:type="dcterms:W3CDTF">2012-09-06T12:47:44Z</dcterms:created>
  <dcterms:modified xsi:type="dcterms:W3CDTF">2025-01-20T19:04:30Z</dcterms:modified>
</cp:coreProperties>
</file>