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5" r:id="rId2"/>
    <p:sldMasterId id="2147483706" r:id="rId3"/>
    <p:sldMasterId id="2147483750" r:id="rId4"/>
    <p:sldMasterId id="2147483754" r:id="rId5"/>
  </p:sldMasterIdLst>
  <p:notesMasterIdLst>
    <p:notesMasterId r:id="rId104"/>
  </p:notesMasterIdLst>
  <p:sldIdLst>
    <p:sldId id="256" r:id="rId6"/>
    <p:sldId id="2758" r:id="rId7"/>
    <p:sldId id="258" r:id="rId8"/>
    <p:sldId id="259" r:id="rId9"/>
    <p:sldId id="261" r:id="rId10"/>
    <p:sldId id="262" r:id="rId11"/>
    <p:sldId id="263" r:id="rId12"/>
    <p:sldId id="264" r:id="rId13"/>
    <p:sldId id="265" r:id="rId14"/>
    <p:sldId id="2691" r:id="rId15"/>
    <p:sldId id="267" r:id="rId16"/>
    <p:sldId id="268" r:id="rId17"/>
    <p:sldId id="269" r:id="rId18"/>
    <p:sldId id="270" r:id="rId19"/>
    <p:sldId id="2760" r:id="rId20"/>
    <p:sldId id="272" r:id="rId21"/>
    <p:sldId id="273" r:id="rId22"/>
    <p:sldId id="2844" r:id="rId23"/>
    <p:sldId id="274" r:id="rId24"/>
    <p:sldId id="275" r:id="rId25"/>
    <p:sldId id="276" r:id="rId26"/>
    <p:sldId id="277" r:id="rId27"/>
    <p:sldId id="278" r:id="rId28"/>
    <p:sldId id="280" r:id="rId29"/>
    <p:sldId id="282" r:id="rId30"/>
    <p:sldId id="283" r:id="rId31"/>
    <p:sldId id="284" r:id="rId32"/>
    <p:sldId id="341" r:id="rId33"/>
    <p:sldId id="2768" r:id="rId34"/>
    <p:sldId id="2845" r:id="rId35"/>
    <p:sldId id="2846" r:id="rId36"/>
    <p:sldId id="2847" r:id="rId37"/>
    <p:sldId id="2848" r:id="rId38"/>
    <p:sldId id="2849" r:id="rId39"/>
    <p:sldId id="2851" r:id="rId40"/>
    <p:sldId id="2852" r:id="rId41"/>
    <p:sldId id="2835" r:id="rId42"/>
    <p:sldId id="2843" r:id="rId43"/>
    <p:sldId id="2761" r:id="rId44"/>
    <p:sldId id="286" r:id="rId45"/>
    <p:sldId id="288" r:id="rId46"/>
    <p:sldId id="289" r:id="rId47"/>
    <p:sldId id="290" r:id="rId48"/>
    <p:sldId id="293" r:id="rId49"/>
    <p:sldId id="2762" r:id="rId50"/>
    <p:sldId id="297" r:id="rId51"/>
    <p:sldId id="299" r:id="rId52"/>
    <p:sldId id="296" r:id="rId53"/>
    <p:sldId id="291" r:id="rId54"/>
    <p:sldId id="294" r:id="rId55"/>
    <p:sldId id="301" r:id="rId56"/>
    <p:sldId id="302" r:id="rId57"/>
    <p:sldId id="304" r:id="rId58"/>
    <p:sldId id="298" r:id="rId59"/>
    <p:sldId id="2595" r:id="rId60"/>
    <p:sldId id="305" r:id="rId61"/>
    <p:sldId id="306" r:id="rId62"/>
    <p:sldId id="307" r:id="rId63"/>
    <p:sldId id="308" r:id="rId64"/>
    <p:sldId id="309" r:id="rId65"/>
    <p:sldId id="310" r:id="rId66"/>
    <p:sldId id="311" r:id="rId67"/>
    <p:sldId id="313" r:id="rId68"/>
    <p:sldId id="314" r:id="rId69"/>
    <p:sldId id="315" r:id="rId70"/>
    <p:sldId id="316" r:id="rId71"/>
    <p:sldId id="317" r:id="rId72"/>
    <p:sldId id="318" r:id="rId73"/>
    <p:sldId id="319" r:id="rId74"/>
    <p:sldId id="320" r:id="rId75"/>
    <p:sldId id="321" r:id="rId76"/>
    <p:sldId id="322" r:id="rId77"/>
    <p:sldId id="323" r:id="rId78"/>
    <p:sldId id="325" r:id="rId79"/>
    <p:sldId id="326" r:id="rId80"/>
    <p:sldId id="327" r:id="rId81"/>
    <p:sldId id="328" r:id="rId82"/>
    <p:sldId id="329" r:id="rId83"/>
    <p:sldId id="330" r:id="rId84"/>
    <p:sldId id="331" r:id="rId85"/>
    <p:sldId id="332" r:id="rId86"/>
    <p:sldId id="333" r:id="rId87"/>
    <p:sldId id="334" r:id="rId88"/>
    <p:sldId id="335" r:id="rId89"/>
    <p:sldId id="312" r:id="rId90"/>
    <p:sldId id="353" r:id="rId91"/>
    <p:sldId id="336" r:id="rId92"/>
    <p:sldId id="2764" r:id="rId93"/>
    <p:sldId id="2765" r:id="rId94"/>
    <p:sldId id="2766" r:id="rId95"/>
    <p:sldId id="350" r:id="rId96"/>
    <p:sldId id="351" r:id="rId97"/>
    <p:sldId id="352" r:id="rId98"/>
    <p:sldId id="2841" r:id="rId99"/>
    <p:sldId id="354" r:id="rId100"/>
    <p:sldId id="355" r:id="rId101"/>
    <p:sldId id="356" r:id="rId102"/>
    <p:sldId id="357" r:id="rId103"/>
  </p:sldIdLst>
  <p:sldSz cx="9144000" cy="6858000" type="screen4x3"/>
  <p:notesSz cx="7315200" cy="9601200"/>
  <p:embeddedFontLst>
    <p:embeddedFont>
      <p:font typeface="Arial Black" panose="020B0604020202020204" pitchFamily="34" charset="0"/>
      <p:regular r:id="rId105"/>
      <p:bold r:id="rId106"/>
    </p:embeddedFont>
    <p:embeddedFont>
      <p:font typeface="Gill Sans MT" panose="020B0502020104020203" pitchFamily="34" charset="77"/>
      <p:regular r:id="rId107"/>
      <p:bold r:id="rId108"/>
      <p:italic r:id="rId109"/>
      <p:boldItalic r:id="rId110"/>
    </p:embeddedFont>
    <p:embeddedFont>
      <p:font typeface="Helvetica Neue" panose="02000503000000020004" pitchFamily="2" charset="0"/>
      <p:regular r:id="rId111"/>
      <p:bold r:id="rId112"/>
      <p:italic r:id="rId113"/>
      <p:boldItalic r:id="rId114"/>
    </p:embeddedFont>
    <p:embeddedFont>
      <p:font typeface="Lato" panose="020F0502020204030203" pitchFamily="34" charset="0"/>
      <p:regular r:id="rId115"/>
      <p:bold r:id="rId116"/>
      <p:italic r:id="rId117"/>
      <p:boldItalic r:id="rId118"/>
    </p:embeddedFont>
    <p:embeddedFont>
      <p:font typeface="Tahoma" panose="020B0604030504040204" pitchFamily="34" charset="0"/>
      <p:regular r:id="rId119"/>
      <p:bold r:id="rId1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33" roundtripDataSignature="AMtx7mhVPcnuGDLZf2ekuUUubp95SkUTF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96AF43-9233-DF4F-6BE8-D8CFA56FC5CC}" name="Linda Gross" initials="LG" userId="f6ace9be95c44e7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3A0A6F-1123-449F-AD41-2546ACEA5A5B}">
  <a:tblStyle styleId="{8A3A0A6F-1123-449F-AD41-2546ACEA5A5B}" styleName="Table_0">
    <a:wholeTbl>
      <a:tcTxStyle b="off" i="off">
        <a:font>
          <a:latin typeface="Tahoma"/>
          <a:ea typeface="Tahoma"/>
          <a:cs typeface="Tahoma"/>
        </a:font>
        <a:schemeClr val="dk1"/>
      </a:tcTxStyle>
      <a:tcStyle>
        <a:tcBdr>
          <a:left>
            <a:ln w="12700" cap="flat" cmpd="sng">
              <a:solidFill>
                <a:schemeClr val="accent2"/>
              </a:solidFill>
              <a:prstDash val="solid"/>
              <a:round/>
              <a:headEnd type="none" w="sm" len="sm"/>
              <a:tailEnd type="none" w="sm" len="sm"/>
            </a:ln>
          </a:left>
          <a:right>
            <a:ln w="12700" cap="flat" cmpd="sng">
              <a:solidFill>
                <a:schemeClr val="accent2"/>
              </a:solidFill>
              <a:prstDash val="solid"/>
              <a:round/>
              <a:headEnd type="none" w="sm" len="sm"/>
              <a:tailEnd type="none" w="sm" len="sm"/>
            </a:ln>
          </a:right>
          <a:top>
            <a:ln w="12700" cap="flat" cmpd="sng">
              <a:solidFill>
                <a:schemeClr val="accent2"/>
              </a:solidFill>
              <a:prstDash val="solid"/>
              <a:round/>
              <a:headEnd type="none" w="sm" len="sm"/>
              <a:tailEnd type="none" w="sm" len="sm"/>
            </a:ln>
          </a:top>
          <a:bottom>
            <a:ln w="12700" cap="flat" cmpd="sng">
              <a:solidFill>
                <a:schemeClr val="accent2"/>
              </a:solidFill>
              <a:prstDash val="solid"/>
              <a:round/>
              <a:headEnd type="none" w="sm" len="sm"/>
              <a:tailEnd type="none" w="sm" len="sm"/>
            </a:ln>
          </a:bottom>
          <a:insideH>
            <a:ln w="12700" cap="flat" cmpd="sng">
              <a:solidFill>
                <a:schemeClr val="accent2"/>
              </a:solidFill>
              <a:prstDash val="solid"/>
              <a:round/>
              <a:headEnd type="none" w="sm" len="sm"/>
              <a:tailEnd type="none" w="sm" len="sm"/>
            </a:ln>
          </a:insideH>
          <a:insideV>
            <a:ln w="12700" cap="flat" cmpd="sng">
              <a:solidFill>
                <a:schemeClr val="accent2"/>
              </a:solidFill>
              <a:prstDash val="solid"/>
              <a:round/>
              <a:headEnd type="none" w="sm" len="sm"/>
              <a:tailEnd type="none" w="sm" len="sm"/>
            </a:ln>
          </a:insideV>
        </a:tcBdr>
        <a:fill>
          <a:solidFill>
            <a:srgbClr val="FFFFFF">
              <a:alpha val="0"/>
            </a:srgbClr>
          </a:solidFill>
        </a:fill>
      </a:tcStyle>
    </a:wholeTbl>
    <a:band1H>
      <a:tcTxStyle/>
      <a:tcStyle>
        <a:tcBdr/>
        <a:fill>
          <a:solidFill>
            <a:schemeClr val="accent2">
              <a:alpha val="20000"/>
            </a:schemeClr>
          </a:solidFill>
        </a:fill>
      </a:tcStyle>
    </a:band1H>
    <a:band2H>
      <a:tcTxStyle/>
      <a:tcStyle>
        <a:tcBdr/>
      </a:tcStyle>
    </a:band2H>
    <a:band1V>
      <a:tcTxStyle/>
      <a:tcStyle>
        <a:tcBdr/>
        <a:fill>
          <a:solidFill>
            <a:schemeClr val="accent2">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2"/>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61EC427F-9E61-446F-BE85-E6BFE32CE57B}" styleName="Table_1">
    <a:wholeTbl>
      <a:tcTxStyle b="off" i="off">
        <a:font>
          <a:latin typeface="Tahoma"/>
          <a:ea typeface="Tahoma"/>
          <a:cs typeface="Tahoma"/>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6201F54E-1BC1-45AC-B896-7D7BADDC547E}" styleName="Table_2">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Tahoma"/>
          <a:ea typeface="Tahoma"/>
          <a:cs typeface="Tahoma"/>
        </a:font>
        <a:schemeClr val="lt1"/>
      </a:tcTxStyle>
      <a:tcStyle>
        <a:tcBdr/>
        <a:fill>
          <a:solidFill>
            <a:schemeClr val="accent1"/>
          </a:solidFill>
        </a:fill>
      </a:tcStyle>
    </a:lastCol>
    <a:firstCol>
      <a:tcTxStyle b="on" i="off">
        <a:font>
          <a:latin typeface="Tahoma"/>
          <a:ea typeface="Tahoma"/>
          <a:cs typeface="Tahoma"/>
        </a:font>
        <a:schemeClr val="lt1"/>
      </a:tcTxStyle>
      <a:tcStyle>
        <a:tcBdr/>
        <a:fill>
          <a:solidFill>
            <a:schemeClr val="accent1"/>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BC791E3E-DBEF-4FD4-A848-0265DCA25957}" styleName="Table_3">
    <a:wholeTbl>
      <a:tcTxStyle b="off" i="off">
        <a:font>
          <a:latin typeface="Tahoma"/>
          <a:ea typeface="Tahoma"/>
          <a:cs typeface="Tahoma"/>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75238" autoAdjust="0"/>
  </p:normalViewPr>
  <p:slideViewPr>
    <p:cSldViewPr snapToGrid="0">
      <p:cViewPr varScale="1">
        <p:scale>
          <a:sx n="95" d="100"/>
          <a:sy n="95" d="100"/>
        </p:scale>
        <p:origin x="2384"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font" Target="fonts/font13.fntdata"/><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font" Target="fonts/font8.fntdata"/><Relationship Id="rId133" Type="http://customschemas.google.com/relationships/presentationmetadata" Target="metadata"/><Relationship Id="rId138" Type="http://schemas.microsoft.com/office/2018/10/relationships/authors" Target="authors.xml"/><Relationship Id="rId16" Type="http://schemas.openxmlformats.org/officeDocument/2006/relationships/slide" Target="slides/slide11.xml"/><Relationship Id="rId107" Type="http://schemas.openxmlformats.org/officeDocument/2006/relationships/font" Target="fonts/font3.fntdata"/><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font" Target="fonts/font9.fntdata"/><Relationship Id="rId118" Type="http://schemas.openxmlformats.org/officeDocument/2006/relationships/font" Target="fonts/font14.fntdata"/><Relationship Id="rId134"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font" Target="fonts/font4.fntdata"/><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font" Target="fonts/font10.fntdata"/><Relationship Id="rId119" Type="http://schemas.openxmlformats.org/officeDocument/2006/relationships/font" Target="fonts/font15.fntdata"/><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5"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5.fnt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notesMaster" Target="notesMasters/notesMaster1.xml"/><Relationship Id="rId120" Type="http://schemas.openxmlformats.org/officeDocument/2006/relationships/font" Target="fonts/font16.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font" Target="fonts/font6.fntdata"/><Relationship Id="rId115" Type="http://schemas.openxmlformats.org/officeDocument/2006/relationships/font" Target="fonts/font11.fntdata"/><Relationship Id="rId136"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font" Target="fonts/font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font" Target="fonts/font12.fntdata"/><Relationship Id="rId13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font" Target="fonts/font7.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font" Target="fonts/font2.fntdata"/><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solidFill>
            <a:srgbClr val="FF0000"/>
          </a:solid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dgm:spPr/>
      <dgm:t>
        <a:bodyPr/>
        <a:lstStyle/>
        <a:p>
          <a:r>
            <a:rPr lang="en-US" b="1" dirty="0"/>
            <a:t>Know what to expect of this class</a:t>
          </a:r>
        </a:p>
      </dgm:t>
    </dgm:pt>
    <dgm:pt modelId="{285F0595-7732-467B-8CDA-2458201FBF1E}" type="parTrans" cxnId="{F8CEBB57-92E6-47E9-8204-D211D7660560}">
      <dgm:prSet/>
      <dgm:spPr/>
      <dgm:t>
        <a:bodyPr/>
        <a:lstStyle/>
        <a:p>
          <a:endParaRPr lang="en-US"/>
        </a:p>
      </dgm:t>
    </dgm:pt>
    <dgm:pt modelId="{3D636F0B-6888-4A6B-985E-B63009B7A8FA}" type="sibTrans" cxnId="{F8CEBB57-92E6-47E9-8204-D211D7660560}">
      <dgm:prSet/>
      <dgm:spPr/>
      <dgm:t>
        <a:bodyPr/>
        <a:lstStyle/>
        <a:p>
          <a:endParaRPr lang="en-US" dirty="0"/>
        </a:p>
      </dgm:t>
    </dgm:pt>
    <dgm:pt modelId="{6229C651-AE0D-4AF7-8D5B-1C6817109C28}">
      <dgm:prSet phldrT="[Text]"/>
      <dgm:spPr/>
      <dgm:t>
        <a:bodyPr/>
        <a:lstStyle/>
        <a:p>
          <a:r>
            <a:rPr lang="en-US" b="1" dirty="0"/>
            <a:t>Find the primary relevant resources to guide you through your RMF journey</a:t>
          </a:r>
        </a:p>
      </dgm:t>
    </dgm:pt>
    <dgm:pt modelId="{4CD6EAE9-D339-477E-8A34-13E94CBB84CE}" type="parTrans" cxnId="{23A6AB26-484B-44B5-B010-FA5908C7060F}">
      <dgm:prSet/>
      <dgm:spPr/>
      <dgm:t>
        <a:bodyPr/>
        <a:lstStyle/>
        <a:p>
          <a:endParaRPr lang="en-US"/>
        </a:p>
      </dgm:t>
    </dgm:pt>
    <dgm:pt modelId="{FBC1C42F-4CD8-46A9-8B33-0518FE38BEA8}" type="sibTrans" cxnId="{23A6AB26-484B-44B5-B010-FA5908C7060F}">
      <dgm:prSet/>
      <dgm:spPr/>
      <dgm:t>
        <a:bodyPr/>
        <a:lstStyle/>
        <a:p>
          <a:endParaRPr lang="en-US" dirty="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2">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2">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F8CEBB57-92E6-47E9-8204-D211D7660560}" srcId="{FF0145CB-7893-4AA2-8368-FBEF98F25136}" destId="{DF618719-5B81-4C95-9CFC-D2CAE80DE2E7}" srcOrd="0" destOrd="0" parTransId="{285F0595-7732-467B-8CDA-2458201FBF1E}" sibTransId="{3D636F0B-6888-4A6B-985E-B63009B7A8FA}"/>
    <dgm:cxn modelId="{88AFF2AF-382B-4B54-B26B-8C0F0038C678}" type="presOf" srcId="{FF0145CB-7893-4AA2-8368-FBEF98F25136}" destId="{594278E1-1EDD-44D7-9B78-EA1E78129006}" srcOrd="0" destOrd="0" presId="urn:microsoft.com/office/officeart/2005/8/layout/chevron1"/>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a:ln w="76200">
          <a:solidFill>
            <a:srgbClr val="FF0000"/>
          </a:solidFill>
        </a:ln>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dgm:spPr/>
      <dgm:t>
        <a:bodyPr/>
        <a:lstStyle/>
        <a:p>
          <a:r>
            <a:rPr lang="en-US" b="1" dirty="0"/>
            <a:t>Identify who in the organization will fill the RMF team roles</a:t>
          </a:r>
        </a:p>
      </dgm:t>
    </dgm:pt>
    <dgm:pt modelId="{285F0595-7732-467B-8CDA-2458201FBF1E}" type="parTrans" cxnId="{F8CEBB57-92E6-47E9-8204-D211D7660560}">
      <dgm:prSet/>
      <dgm:spPr/>
      <dgm:t>
        <a:bodyPr/>
        <a:lstStyle/>
        <a:p>
          <a:endParaRPr lang="en-US"/>
        </a:p>
      </dgm:t>
    </dgm:pt>
    <dgm:pt modelId="{3D636F0B-6888-4A6B-985E-B63009B7A8FA}" type="sibTrans" cxnId="{F8CEBB57-92E6-47E9-8204-D211D7660560}">
      <dgm:prSet/>
      <dgm:spPr/>
      <dgm:t>
        <a:bodyPr/>
        <a:lstStyle/>
        <a:p>
          <a:endParaRPr lang="en-US" dirty="0"/>
        </a:p>
      </dgm:t>
    </dgm:pt>
    <dgm:pt modelId="{6229C651-AE0D-4AF7-8D5B-1C6817109C28}">
      <dgm:prSet phldrT="[Text]"/>
      <dgm:spPr/>
      <dgm:t>
        <a:bodyPr/>
        <a:lstStyle/>
        <a:p>
          <a:r>
            <a:rPr lang="en-US" b="1" dirty="0"/>
            <a:t>Register the system in the DoD IT or Agency portfolio repository</a:t>
          </a:r>
        </a:p>
      </dgm:t>
    </dgm:pt>
    <dgm:pt modelId="{4CD6EAE9-D339-477E-8A34-13E94CBB84CE}" type="parTrans" cxnId="{23A6AB26-484B-44B5-B010-FA5908C7060F}">
      <dgm:prSet/>
      <dgm:spPr/>
      <dgm:t>
        <a:bodyPr/>
        <a:lstStyle/>
        <a:p>
          <a:endParaRPr lang="en-US"/>
        </a:p>
      </dgm:t>
    </dgm:pt>
    <dgm:pt modelId="{FBC1C42F-4CD8-46A9-8B33-0518FE38BEA8}" type="sibTrans" cxnId="{23A6AB26-484B-44B5-B010-FA5908C7060F}">
      <dgm:prSet/>
      <dgm:spPr/>
      <dgm:t>
        <a:bodyPr/>
        <a:lstStyle/>
        <a:p>
          <a:endParaRPr lang="en-US" dirty="0"/>
        </a:p>
      </dgm:t>
    </dgm:pt>
    <dgm:pt modelId="{04123D86-D399-4658-B21F-D03714136EEF}">
      <dgm:prSet phldrT="[Text]"/>
      <dgm:spPr/>
      <dgm:t>
        <a:bodyPr/>
        <a:lstStyle/>
        <a:p>
          <a:r>
            <a:rPr lang="en-US" b="1" dirty="0"/>
            <a:t>Understand organizational guidance and approach to RMF</a:t>
          </a:r>
        </a:p>
      </dgm:t>
    </dgm:pt>
    <dgm:pt modelId="{9E1342C3-6F99-4432-A8DC-3BCC3248D641}" type="parTrans" cxnId="{2108D00F-7555-4EEE-BB65-7EDB1E90A7A5}">
      <dgm:prSet/>
      <dgm:spPr/>
      <dgm:t>
        <a:bodyPr/>
        <a:lstStyle/>
        <a:p>
          <a:endParaRPr lang="en-US"/>
        </a:p>
      </dgm:t>
    </dgm:pt>
    <dgm:pt modelId="{61B50C3A-C22F-4922-98B8-E2FF1C7DA67D}" type="sibTrans" cxnId="{2108D00F-7555-4EEE-BB65-7EDB1E90A7A5}">
      <dgm:prSet/>
      <dgm:spPr/>
      <dgm:t>
        <a:bodyPr/>
        <a:lstStyle/>
        <a:p>
          <a:endParaRPr lang="en-US"/>
        </a:p>
      </dgm:t>
    </dgm:pt>
    <dgm:pt modelId="{9EA5F33B-F495-491D-85A8-8F7FDE3FE219}">
      <dgm:prSet phldrT="[Text]"/>
      <dgm:spPr/>
      <dgm:t>
        <a:bodyPr/>
        <a:lstStyle/>
        <a:p>
          <a:r>
            <a:rPr lang="en-US" b="1" dirty="0"/>
            <a:t>Gather system information to prepare for RMF</a:t>
          </a:r>
        </a:p>
      </dgm:t>
    </dgm:pt>
    <dgm:pt modelId="{FA9F6F68-E32D-4FEC-B18F-B59F026EDA84}" type="parTrans" cxnId="{DD95E188-1731-4F59-958B-3A0B41B86A43}">
      <dgm:prSet/>
      <dgm:spPr/>
      <dgm:t>
        <a:bodyPr/>
        <a:lstStyle/>
        <a:p>
          <a:endParaRPr lang="en-US"/>
        </a:p>
      </dgm:t>
    </dgm:pt>
    <dgm:pt modelId="{76F701C7-E116-4EE9-BC7B-A8ABA8CB3062}" type="sibTrans" cxnId="{DD95E188-1731-4F59-958B-3A0B41B86A43}">
      <dgm:prSet/>
      <dgm:spPr/>
      <dgm:t>
        <a:bodyPr/>
        <a:lstStyle/>
        <a:p>
          <a:endParaRPr lang="en-US"/>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4">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4">
        <dgm:presLayoutVars>
          <dgm:chMax val="0"/>
          <dgm:chPref val="0"/>
          <dgm:bulletEnabled val="1"/>
        </dgm:presLayoutVars>
      </dgm:prSet>
      <dgm:spPr/>
    </dgm:pt>
    <dgm:pt modelId="{70D1FA2A-0A6D-49D1-B312-01B2CB5DDAAC}" type="pres">
      <dgm:prSet presAssocID="{FBC1C42F-4CD8-46A9-8B33-0518FE38BEA8}" presName="parTxOnlySpace" presStyleCnt="0"/>
      <dgm:spPr/>
    </dgm:pt>
    <dgm:pt modelId="{E371D9D9-4653-4794-986E-22624743D530}" type="pres">
      <dgm:prSet presAssocID="{04123D86-D399-4658-B21F-D03714136EEF}" presName="parTxOnly" presStyleLbl="node1" presStyleIdx="2" presStyleCnt="4">
        <dgm:presLayoutVars>
          <dgm:chMax val="0"/>
          <dgm:chPref val="0"/>
          <dgm:bulletEnabled val="1"/>
        </dgm:presLayoutVars>
      </dgm:prSet>
      <dgm:spPr/>
    </dgm:pt>
    <dgm:pt modelId="{2E1A0A4F-4DAB-49A4-A579-04A0E0E5D14C}" type="pres">
      <dgm:prSet presAssocID="{61B50C3A-C22F-4922-98B8-E2FF1C7DA67D}" presName="parTxOnlySpace" presStyleCnt="0"/>
      <dgm:spPr/>
    </dgm:pt>
    <dgm:pt modelId="{2186C49A-5DDB-464C-A656-E1DD7BBE97CF}" type="pres">
      <dgm:prSet presAssocID="{9EA5F33B-F495-491D-85A8-8F7FDE3FE219}" presName="parTxOnly" presStyleLbl="node1" presStyleIdx="3" presStyleCnt="4">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108D00F-7555-4EEE-BB65-7EDB1E90A7A5}" srcId="{FF0145CB-7893-4AA2-8368-FBEF98F25136}" destId="{04123D86-D399-4658-B21F-D03714136EEF}" srcOrd="2" destOrd="0" parTransId="{9E1342C3-6F99-4432-A8DC-3BCC3248D641}" sibTransId="{61B50C3A-C22F-4922-98B8-E2FF1C7DA67D}"/>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F8CEBB57-92E6-47E9-8204-D211D7660560}" srcId="{FF0145CB-7893-4AA2-8368-FBEF98F25136}" destId="{DF618719-5B81-4C95-9CFC-D2CAE80DE2E7}" srcOrd="0" destOrd="0" parTransId="{285F0595-7732-467B-8CDA-2458201FBF1E}" sibTransId="{3D636F0B-6888-4A6B-985E-B63009B7A8FA}"/>
    <dgm:cxn modelId="{00206258-EA49-42D9-B4FC-575AD9E27501}" type="presOf" srcId="{04123D86-D399-4658-B21F-D03714136EEF}" destId="{E371D9D9-4653-4794-986E-22624743D530}" srcOrd="0" destOrd="0" presId="urn:microsoft.com/office/officeart/2005/8/layout/chevron1"/>
    <dgm:cxn modelId="{AA0C8B5E-5A61-4870-B99D-65E283F95609}" type="presOf" srcId="{9EA5F33B-F495-491D-85A8-8F7FDE3FE219}" destId="{2186C49A-5DDB-464C-A656-E1DD7BBE97CF}" srcOrd="0" destOrd="0" presId="urn:microsoft.com/office/officeart/2005/8/layout/chevron1"/>
    <dgm:cxn modelId="{DD95E188-1731-4F59-958B-3A0B41B86A43}" srcId="{FF0145CB-7893-4AA2-8368-FBEF98F25136}" destId="{9EA5F33B-F495-491D-85A8-8F7FDE3FE219}" srcOrd="3" destOrd="0" parTransId="{FA9F6F68-E32D-4FEC-B18F-B59F026EDA84}" sibTransId="{76F701C7-E116-4EE9-BC7B-A8ABA8CB3062}"/>
    <dgm:cxn modelId="{88AFF2AF-382B-4B54-B26B-8C0F0038C678}" type="presOf" srcId="{FF0145CB-7893-4AA2-8368-FBEF98F25136}" destId="{594278E1-1EDD-44D7-9B78-EA1E78129006}" srcOrd="0" destOrd="0" presId="urn:microsoft.com/office/officeart/2005/8/layout/chevron1"/>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6BF7E73E-5882-4776-8BD4-A39E710A7060}" type="presParOf" srcId="{594278E1-1EDD-44D7-9B78-EA1E78129006}" destId="{70D1FA2A-0A6D-49D1-B312-01B2CB5DDAAC}" srcOrd="3" destOrd="0" presId="urn:microsoft.com/office/officeart/2005/8/layout/chevron1"/>
    <dgm:cxn modelId="{664130B8-001C-4A00-A102-96614CEFAB66}" type="presParOf" srcId="{594278E1-1EDD-44D7-9B78-EA1E78129006}" destId="{E371D9D9-4653-4794-986E-22624743D530}" srcOrd="4" destOrd="0" presId="urn:microsoft.com/office/officeart/2005/8/layout/chevron1"/>
    <dgm:cxn modelId="{8EC1DB43-D209-44CD-BC25-F9D6D087AD1E}" type="presParOf" srcId="{594278E1-1EDD-44D7-9B78-EA1E78129006}" destId="{2E1A0A4F-4DAB-49A4-A579-04A0E0E5D14C}" srcOrd="5" destOrd="0" presId="urn:microsoft.com/office/officeart/2005/8/layout/chevron1"/>
    <dgm:cxn modelId="{E511A4DB-E277-4945-AE4A-CC9936CE1166}" type="presParOf" srcId="{594278E1-1EDD-44D7-9B78-EA1E78129006}" destId="{2186C49A-5DDB-464C-A656-E1DD7BBE97CF}" srcOrd="6"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1A2E13-737E-4376-850E-C28B8680E60A}" type="doc">
      <dgm:prSet loTypeId="urn:microsoft.com/office/officeart/2005/8/layout/bProcess3" loCatId="process" qsTypeId="urn:microsoft.com/office/officeart/2005/8/quickstyle/simple4" qsCatId="simple" csTypeId="urn:microsoft.com/office/officeart/2005/8/colors/accent1_1" csCatId="accent1" phldr="1"/>
      <dgm:spPr/>
      <dgm:t>
        <a:bodyPr/>
        <a:lstStyle/>
        <a:p>
          <a:endParaRPr lang="en-US"/>
        </a:p>
      </dgm:t>
    </dgm:pt>
    <dgm:pt modelId="{8B184AD8-405C-4B35-B905-C94B38F5ED2E}">
      <dgm:prSet phldrT="[Text]" custT="1"/>
      <dgm:spPr/>
      <dgm:t>
        <a:bodyPr/>
        <a:lstStyle/>
        <a:p>
          <a:r>
            <a:rPr lang="en-US" sz="1200" b="1" dirty="0"/>
            <a:t>Prepare</a:t>
          </a:r>
        </a:p>
      </dgm:t>
    </dgm:pt>
    <dgm:pt modelId="{02F39E1A-A9CB-4D06-A1B5-C668852FDB64}" type="parTrans" cxnId="{DB727824-F74B-4058-9086-5666616882A2}">
      <dgm:prSet/>
      <dgm:spPr/>
      <dgm:t>
        <a:bodyPr/>
        <a:lstStyle/>
        <a:p>
          <a:endParaRPr lang="en-US" sz="2000"/>
        </a:p>
      </dgm:t>
    </dgm:pt>
    <dgm:pt modelId="{5C689EDC-CC02-4F8A-8CF2-F5A88E61F2C7}" type="sibTrans" cxnId="{DB727824-F74B-4058-9086-5666616882A2}">
      <dgm:prSet/>
      <dgm:spPr/>
      <dgm:t>
        <a:bodyPr/>
        <a:lstStyle/>
        <a:p>
          <a:endParaRPr lang="en-US" sz="2000" dirty="0"/>
        </a:p>
      </dgm:t>
    </dgm:pt>
    <dgm:pt modelId="{D9E45141-BD1E-4A41-9E8D-184ACFA28F89}">
      <dgm:prSet phldrT="[Text]" custT="1"/>
      <dgm:spPr>
        <a:ln w="76200">
          <a:solidFill>
            <a:srgbClr val="FF0000"/>
          </a:solidFill>
        </a:ln>
      </dgm:spPr>
      <dgm:t>
        <a:bodyPr/>
        <a:lstStyle/>
        <a:p>
          <a:r>
            <a:rPr lang="en-US" sz="1200" b="1" dirty="0"/>
            <a:t>Categorize</a:t>
          </a:r>
        </a:p>
      </dgm:t>
    </dgm:pt>
    <dgm:pt modelId="{17510B65-46DA-40FD-A85F-9A52EDD44B54}" type="parTrans" cxnId="{5A715B4F-A428-4DEC-85EE-4DC454C6CB7D}">
      <dgm:prSet/>
      <dgm:spPr/>
      <dgm:t>
        <a:bodyPr/>
        <a:lstStyle/>
        <a:p>
          <a:endParaRPr lang="en-US" sz="2000"/>
        </a:p>
      </dgm:t>
    </dgm:pt>
    <dgm:pt modelId="{4C50F2BA-1243-4AE9-861E-8FF5AE3A5E83}" type="sibTrans" cxnId="{5A715B4F-A428-4DEC-85EE-4DC454C6CB7D}">
      <dgm:prSet/>
      <dgm:spPr/>
      <dgm:t>
        <a:bodyPr/>
        <a:lstStyle/>
        <a:p>
          <a:endParaRPr lang="en-US" sz="2000" dirty="0"/>
        </a:p>
      </dgm:t>
    </dgm:pt>
    <dgm:pt modelId="{750E1E17-F158-4928-A813-EC0D92BADB42}">
      <dgm:prSet phldrT="[Text]" custT="1"/>
      <dgm:spPr>
        <a:ln w="76200">
          <a:noFill/>
        </a:ln>
      </dgm:spPr>
      <dgm:t>
        <a:bodyPr/>
        <a:lstStyle/>
        <a:p>
          <a:r>
            <a:rPr lang="en-US" sz="1200" b="1" dirty="0"/>
            <a:t>Getting Started</a:t>
          </a:r>
        </a:p>
      </dgm:t>
    </dgm:pt>
    <dgm:pt modelId="{DB5068AF-C72D-4C3A-93B8-642F3C09135B}" type="parTrans" cxnId="{6011829B-5F38-4C47-B17E-51D39C49B715}">
      <dgm:prSet/>
      <dgm:spPr/>
      <dgm:t>
        <a:bodyPr/>
        <a:lstStyle/>
        <a:p>
          <a:endParaRPr lang="en-US" sz="2000"/>
        </a:p>
      </dgm:t>
    </dgm:pt>
    <dgm:pt modelId="{B079AFEC-533F-4DD9-8B7C-6F73A65EC280}" type="sibTrans" cxnId="{6011829B-5F38-4C47-B17E-51D39C49B715}">
      <dgm:prSet/>
      <dgm:spPr/>
      <dgm:t>
        <a:bodyPr/>
        <a:lstStyle/>
        <a:p>
          <a:endParaRPr lang="en-US" sz="2000" dirty="0"/>
        </a:p>
      </dgm:t>
    </dgm:pt>
    <dgm:pt modelId="{2C736703-CF5D-4C57-9F2F-FCE7ABE4C8A6}">
      <dgm:prSet phldrT="[Text]" custT="1"/>
      <dgm:spPr/>
      <dgm:t>
        <a:bodyPr/>
        <a:lstStyle/>
        <a:p>
          <a:r>
            <a:rPr lang="en-US" sz="1200" b="1" dirty="0"/>
            <a:t>Select</a:t>
          </a:r>
        </a:p>
      </dgm:t>
    </dgm:pt>
    <dgm:pt modelId="{767FA026-3F3A-44A1-8BF7-7ADA048B1951}" type="parTrans" cxnId="{F4231A56-A7DA-4AB0-8DA3-DC68D0F097CF}">
      <dgm:prSet/>
      <dgm:spPr/>
      <dgm:t>
        <a:bodyPr/>
        <a:lstStyle/>
        <a:p>
          <a:endParaRPr lang="en-US" sz="2000"/>
        </a:p>
      </dgm:t>
    </dgm:pt>
    <dgm:pt modelId="{07ACC68C-94C5-4846-9515-63EF9C643CD8}" type="sibTrans" cxnId="{F4231A56-A7DA-4AB0-8DA3-DC68D0F097CF}">
      <dgm:prSet/>
      <dgm:spPr/>
      <dgm:t>
        <a:bodyPr/>
        <a:lstStyle/>
        <a:p>
          <a:endParaRPr lang="en-US" sz="2000" dirty="0"/>
        </a:p>
      </dgm:t>
    </dgm:pt>
    <dgm:pt modelId="{40C2C847-8CF3-4536-93EC-3F5282D620FA}">
      <dgm:prSet phldrT="[Text]" custT="1"/>
      <dgm:spPr/>
      <dgm:t>
        <a:bodyPr/>
        <a:lstStyle/>
        <a:p>
          <a:r>
            <a:rPr lang="en-US" sz="1200" b="1" dirty="0"/>
            <a:t>Implement</a:t>
          </a:r>
        </a:p>
      </dgm:t>
    </dgm:pt>
    <dgm:pt modelId="{13464C8A-E63E-4363-BFA5-C9BB9B523A7A}" type="parTrans" cxnId="{0768B6FB-9EA1-453B-9AAF-3E599E2E417E}">
      <dgm:prSet/>
      <dgm:spPr/>
      <dgm:t>
        <a:bodyPr/>
        <a:lstStyle/>
        <a:p>
          <a:endParaRPr lang="en-US" sz="2000"/>
        </a:p>
      </dgm:t>
    </dgm:pt>
    <dgm:pt modelId="{FC38957C-BEF2-46AD-ADAF-60D9657924C2}" type="sibTrans" cxnId="{0768B6FB-9EA1-453B-9AAF-3E599E2E417E}">
      <dgm:prSet/>
      <dgm:spPr/>
      <dgm:t>
        <a:bodyPr/>
        <a:lstStyle/>
        <a:p>
          <a:endParaRPr lang="en-US" sz="2000" dirty="0"/>
        </a:p>
      </dgm:t>
    </dgm:pt>
    <dgm:pt modelId="{F4E5D7A8-CA0A-48CD-8032-A91F98917301}">
      <dgm:prSet phldrT="[Text]" custT="1"/>
      <dgm:spPr>
        <a:ln w="76200">
          <a:noFill/>
        </a:ln>
      </dgm:spPr>
      <dgm:t>
        <a:bodyPr/>
        <a:lstStyle/>
        <a:p>
          <a:r>
            <a:rPr lang="en-US" sz="1200" b="1" dirty="0"/>
            <a:t>Assess</a:t>
          </a:r>
        </a:p>
      </dgm:t>
    </dgm:pt>
    <dgm:pt modelId="{1A940596-01F3-46E1-A069-17EBA7CA8AC2}" type="parTrans" cxnId="{F914993D-88E5-44C6-9E19-DC1A2631EB09}">
      <dgm:prSet/>
      <dgm:spPr/>
      <dgm:t>
        <a:bodyPr/>
        <a:lstStyle/>
        <a:p>
          <a:endParaRPr lang="en-US" sz="2000"/>
        </a:p>
      </dgm:t>
    </dgm:pt>
    <dgm:pt modelId="{9745D8E4-1C51-4AA7-BBBB-CE84D215D5E1}" type="sibTrans" cxnId="{F914993D-88E5-44C6-9E19-DC1A2631EB09}">
      <dgm:prSet/>
      <dgm:spPr/>
      <dgm:t>
        <a:bodyPr/>
        <a:lstStyle/>
        <a:p>
          <a:endParaRPr lang="en-US" sz="2000" dirty="0"/>
        </a:p>
      </dgm:t>
    </dgm:pt>
    <dgm:pt modelId="{6DCE8126-E3DD-4DA1-8FF0-CD0933D570B8}">
      <dgm:prSet phldrT="[Text]" custT="1"/>
      <dgm:spPr>
        <a:ln w="76200">
          <a:noFill/>
        </a:ln>
      </dgm:spPr>
      <dgm:t>
        <a:bodyPr/>
        <a:lstStyle/>
        <a:p>
          <a:r>
            <a:rPr lang="en-US" sz="1200" b="1" dirty="0"/>
            <a:t>Authorize</a:t>
          </a:r>
        </a:p>
      </dgm:t>
    </dgm:pt>
    <dgm:pt modelId="{79A21A06-9843-4161-83F1-AFA803610165}" type="parTrans" cxnId="{EF3DC96D-A86C-414F-9147-A7981B7FF65D}">
      <dgm:prSet/>
      <dgm:spPr/>
      <dgm:t>
        <a:bodyPr/>
        <a:lstStyle/>
        <a:p>
          <a:endParaRPr lang="en-US" sz="2000"/>
        </a:p>
      </dgm:t>
    </dgm:pt>
    <dgm:pt modelId="{5D56279D-6AB8-40FB-B507-832632E9C96D}" type="sibTrans" cxnId="{EF3DC96D-A86C-414F-9147-A7981B7FF65D}">
      <dgm:prSet/>
      <dgm:spPr/>
      <dgm:t>
        <a:bodyPr/>
        <a:lstStyle/>
        <a:p>
          <a:endParaRPr lang="en-US" sz="2000" dirty="0"/>
        </a:p>
      </dgm:t>
    </dgm:pt>
    <dgm:pt modelId="{0F3997A0-F4E5-4E2F-8040-DEAC4082AEE4}">
      <dgm:prSet phldrT="[Text]" custT="1"/>
      <dgm:spPr>
        <a:ln w="76200">
          <a:noFill/>
        </a:ln>
      </dgm:spPr>
      <dgm:t>
        <a:bodyPr/>
        <a:lstStyle/>
        <a:p>
          <a:r>
            <a:rPr lang="en-US" sz="1200" b="1" dirty="0"/>
            <a:t>Monitor</a:t>
          </a:r>
        </a:p>
      </dgm:t>
    </dgm:pt>
    <dgm:pt modelId="{7E4D000A-23B0-4653-850D-69A9BF7FCE03}" type="parTrans" cxnId="{F275BDEC-E393-474C-ADE4-214E24286A59}">
      <dgm:prSet/>
      <dgm:spPr/>
      <dgm:t>
        <a:bodyPr/>
        <a:lstStyle/>
        <a:p>
          <a:endParaRPr lang="en-US"/>
        </a:p>
      </dgm:t>
    </dgm:pt>
    <dgm:pt modelId="{CD839727-CB92-4119-82CF-CDC7A5BEC7F0}" type="sibTrans" cxnId="{F275BDEC-E393-474C-ADE4-214E24286A59}">
      <dgm:prSet/>
      <dgm:spPr/>
      <dgm:t>
        <a:bodyPr/>
        <a:lstStyle/>
        <a:p>
          <a:endParaRPr lang="en-US"/>
        </a:p>
      </dgm:t>
    </dgm:pt>
    <dgm:pt modelId="{36E45DE1-6046-4455-A7E7-3FE7A4968277}" type="pres">
      <dgm:prSet presAssocID="{321A2E13-737E-4376-850E-C28B8680E60A}" presName="Name0" presStyleCnt="0">
        <dgm:presLayoutVars>
          <dgm:dir/>
          <dgm:resizeHandles val="exact"/>
        </dgm:presLayoutVars>
      </dgm:prSet>
      <dgm:spPr/>
    </dgm:pt>
    <dgm:pt modelId="{F7A477D0-6DDE-4589-9118-387D4800AC19}" type="pres">
      <dgm:prSet presAssocID="{750E1E17-F158-4928-A813-EC0D92BADB42}" presName="node" presStyleLbl="node1" presStyleIdx="0" presStyleCnt="8">
        <dgm:presLayoutVars>
          <dgm:bulletEnabled val="1"/>
        </dgm:presLayoutVars>
      </dgm:prSet>
      <dgm:spPr/>
    </dgm:pt>
    <dgm:pt modelId="{DBDBC523-9D57-4D4F-86DF-2C3DF69860E0}" type="pres">
      <dgm:prSet presAssocID="{B079AFEC-533F-4DD9-8B7C-6F73A65EC280}" presName="sibTrans" presStyleLbl="sibTrans1D1" presStyleIdx="0" presStyleCnt="7"/>
      <dgm:spPr/>
    </dgm:pt>
    <dgm:pt modelId="{205F7B78-4EFF-4FCD-9025-4A63E74480AC}" type="pres">
      <dgm:prSet presAssocID="{B079AFEC-533F-4DD9-8B7C-6F73A65EC280}" presName="connectorText" presStyleLbl="sibTrans1D1" presStyleIdx="0" presStyleCnt="7"/>
      <dgm:spPr/>
    </dgm:pt>
    <dgm:pt modelId="{CAA1336C-A8C7-4124-AC4A-A9FD54D8EA33}" type="pres">
      <dgm:prSet presAssocID="{8B184AD8-405C-4B35-B905-C94B38F5ED2E}" presName="node" presStyleLbl="node1" presStyleIdx="1" presStyleCnt="8">
        <dgm:presLayoutVars>
          <dgm:bulletEnabled val="1"/>
        </dgm:presLayoutVars>
      </dgm:prSet>
      <dgm:spPr/>
    </dgm:pt>
    <dgm:pt modelId="{DF20F269-E0F1-42ED-90D4-4858328EC147}" type="pres">
      <dgm:prSet presAssocID="{5C689EDC-CC02-4F8A-8CF2-F5A88E61F2C7}" presName="sibTrans" presStyleLbl="sibTrans1D1" presStyleIdx="1" presStyleCnt="7"/>
      <dgm:spPr/>
    </dgm:pt>
    <dgm:pt modelId="{EBABE4D6-3CA0-4D35-BD5E-6A2E81BB7885}" type="pres">
      <dgm:prSet presAssocID="{5C689EDC-CC02-4F8A-8CF2-F5A88E61F2C7}" presName="connectorText" presStyleLbl="sibTrans1D1" presStyleIdx="1" presStyleCnt="7"/>
      <dgm:spPr/>
    </dgm:pt>
    <dgm:pt modelId="{9D5E5C44-9F38-41F2-8EE7-FA2396FA1FB3}" type="pres">
      <dgm:prSet presAssocID="{D9E45141-BD1E-4A41-9E8D-184ACFA28F89}" presName="node" presStyleLbl="node1" presStyleIdx="2" presStyleCnt="8">
        <dgm:presLayoutVars>
          <dgm:bulletEnabled val="1"/>
        </dgm:presLayoutVars>
      </dgm:prSet>
      <dgm:spPr/>
    </dgm:pt>
    <dgm:pt modelId="{B504766D-E95E-49F6-BC3A-6B6CBE2F059A}" type="pres">
      <dgm:prSet presAssocID="{4C50F2BA-1243-4AE9-861E-8FF5AE3A5E83}" presName="sibTrans" presStyleLbl="sibTrans1D1" presStyleIdx="2" presStyleCnt="7"/>
      <dgm:spPr/>
    </dgm:pt>
    <dgm:pt modelId="{882B0D5C-C47F-47B9-9D47-524959EEEF4D}" type="pres">
      <dgm:prSet presAssocID="{4C50F2BA-1243-4AE9-861E-8FF5AE3A5E83}" presName="connectorText" presStyleLbl="sibTrans1D1" presStyleIdx="2" presStyleCnt="7"/>
      <dgm:spPr/>
    </dgm:pt>
    <dgm:pt modelId="{D65F4250-DE1C-4500-8080-7E3B7E522741}" type="pres">
      <dgm:prSet presAssocID="{2C736703-CF5D-4C57-9F2F-FCE7ABE4C8A6}" presName="node" presStyleLbl="node1" presStyleIdx="3" presStyleCnt="8">
        <dgm:presLayoutVars>
          <dgm:bulletEnabled val="1"/>
        </dgm:presLayoutVars>
      </dgm:prSet>
      <dgm:spPr/>
    </dgm:pt>
    <dgm:pt modelId="{A98DFC26-48E8-47BA-ADD0-189B670B6C3D}" type="pres">
      <dgm:prSet presAssocID="{07ACC68C-94C5-4846-9515-63EF9C643CD8}" presName="sibTrans" presStyleLbl="sibTrans1D1" presStyleIdx="3" presStyleCnt="7"/>
      <dgm:spPr/>
    </dgm:pt>
    <dgm:pt modelId="{93742FFF-2102-4D4C-B65B-CFB5D587DFF1}" type="pres">
      <dgm:prSet presAssocID="{07ACC68C-94C5-4846-9515-63EF9C643CD8}" presName="connectorText" presStyleLbl="sibTrans1D1" presStyleIdx="3" presStyleCnt="7"/>
      <dgm:spPr/>
    </dgm:pt>
    <dgm:pt modelId="{E78F0D11-61BD-432C-A0C7-DA619BA89B83}" type="pres">
      <dgm:prSet presAssocID="{40C2C847-8CF3-4536-93EC-3F5282D620FA}" presName="node" presStyleLbl="node1" presStyleIdx="4" presStyleCnt="8">
        <dgm:presLayoutVars>
          <dgm:bulletEnabled val="1"/>
        </dgm:presLayoutVars>
      </dgm:prSet>
      <dgm:spPr/>
    </dgm:pt>
    <dgm:pt modelId="{F4509DB1-13AD-4009-85BD-2E81B63DA7BB}" type="pres">
      <dgm:prSet presAssocID="{FC38957C-BEF2-46AD-ADAF-60D9657924C2}" presName="sibTrans" presStyleLbl="sibTrans1D1" presStyleIdx="4" presStyleCnt="7"/>
      <dgm:spPr/>
    </dgm:pt>
    <dgm:pt modelId="{700822BE-0758-462C-A1BB-A32333B85D3B}" type="pres">
      <dgm:prSet presAssocID="{FC38957C-BEF2-46AD-ADAF-60D9657924C2}" presName="connectorText" presStyleLbl="sibTrans1D1" presStyleIdx="4" presStyleCnt="7"/>
      <dgm:spPr/>
    </dgm:pt>
    <dgm:pt modelId="{562ABA18-BAE5-4896-B89F-F495D57763B7}" type="pres">
      <dgm:prSet presAssocID="{F4E5D7A8-CA0A-48CD-8032-A91F98917301}" presName="node" presStyleLbl="node1" presStyleIdx="5" presStyleCnt="8">
        <dgm:presLayoutVars>
          <dgm:bulletEnabled val="1"/>
        </dgm:presLayoutVars>
      </dgm:prSet>
      <dgm:spPr/>
    </dgm:pt>
    <dgm:pt modelId="{224DA104-5EBB-453C-9743-729876335959}" type="pres">
      <dgm:prSet presAssocID="{9745D8E4-1C51-4AA7-BBBB-CE84D215D5E1}" presName="sibTrans" presStyleLbl="sibTrans1D1" presStyleIdx="5" presStyleCnt="7"/>
      <dgm:spPr/>
    </dgm:pt>
    <dgm:pt modelId="{CEA308EF-8155-452D-BA39-60DF49FFE611}" type="pres">
      <dgm:prSet presAssocID="{9745D8E4-1C51-4AA7-BBBB-CE84D215D5E1}" presName="connectorText" presStyleLbl="sibTrans1D1" presStyleIdx="5" presStyleCnt="7"/>
      <dgm:spPr/>
    </dgm:pt>
    <dgm:pt modelId="{3B388487-17A1-4FD2-840D-0F49D5217BF6}" type="pres">
      <dgm:prSet presAssocID="{6DCE8126-E3DD-4DA1-8FF0-CD0933D570B8}" presName="node" presStyleLbl="node1" presStyleIdx="6" presStyleCnt="8">
        <dgm:presLayoutVars>
          <dgm:bulletEnabled val="1"/>
        </dgm:presLayoutVars>
      </dgm:prSet>
      <dgm:spPr/>
    </dgm:pt>
    <dgm:pt modelId="{10354A3E-4F43-48FC-AE56-81F709E73EBD}" type="pres">
      <dgm:prSet presAssocID="{5D56279D-6AB8-40FB-B507-832632E9C96D}" presName="sibTrans" presStyleLbl="sibTrans1D1" presStyleIdx="6" presStyleCnt="7"/>
      <dgm:spPr/>
    </dgm:pt>
    <dgm:pt modelId="{E2F35471-D459-474D-AC0C-DDE3CD6429CC}" type="pres">
      <dgm:prSet presAssocID="{5D56279D-6AB8-40FB-B507-832632E9C96D}" presName="connectorText" presStyleLbl="sibTrans1D1" presStyleIdx="6" presStyleCnt="7"/>
      <dgm:spPr/>
    </dgm:pt>
    <dgm:pt modelId="{31EFC3F2-C3FD-44C3-8A82-D7E4AC465AB2}" type="pres">
      <dgm:prSet presAssocID="{0F3997A0-F4E5-4E2F-8040-DEAC4082AEE4}" presName="node" presStyleLbl="node1" presStyleIdx="7" presStyleCnt="8">
        <dgm:presLayoutVars>
          <dgm:bulletEnabled val="1"/>
        </dgm:presLayoutVars>
      </dgm:prSet>
      <dgm:spPr/>
    </dgm:pt>
  </dgm:ptLst>
  <dgm:cxnLst>
    <dgm:cxn modelId="{068A090D-F13A-44CE-A6B9-2417C96C9550}" type="presOf" srcId="{5C689EDC-CC02-4F8A-8CF2-F5A88E61F2C7}" destId="{DF20F269-E0F1-42ED-90D4-4858328EC147}" srcOrd="0" destOrd="0" presId="urn:microsoft.com/office/officeart/2005/8/layout/bProcess3"/>
    <dgm:cxn modelId="{33511B1B-C0D8-4BCE-8BC8-45FE3A8DB39F}" type="presOf" srcId="{07ACC68C-94C5-4846-9515-63EF9C643CD8}" destId="{93742FFF-2102-4D4C-B65B-CFB5D587DFF1}" srcOrd="1" destOrd="0" presId="urn:microsoft.com/office/officeart/2005/8/layout/bProcess3"/>
    <dgm:cxn modelId="{FA55261B-577E-4EE6-A5D9-3AB13E3A20CC}" type="presOf" srcId="{B079AFEC-533F-4DD9-8B7C-6F73A65EC280}" destId="{DBDBC523-9D57-4D4F-86DF-2C3DF69860E0}" srcOrd="0" destOrd="0" presId="urn:microsoft.com/office/officeart/2005/8/layout/bProcess3"/>
    <dgm:cxn modelId="{DB727824-F74B-4058-9086-5666616882A2}" srcId="{321A2E13-737E-4376-850E-C28B8680E60A}" destId="{8B184AD8-405C-4B35-B905-C94B38F5ED2E}" srcOrd="1" destOrd="0" parTransId="{02F39E1A-A9CB-4D06-A1B5-C668852FDB64}" sibTransId="{5C689EDC-CC02-4F8A-8CF2-F5A88E61F2C7}"/>
    <dgm:cxn modelId="{02AD2428-AE56-450F-82CE-CE494F52415B}" type="presOf" srcId="{4C50F2BA-1243-4AE9-861E-8FF5AE3A5E83}" destId="{882B0D5C-C47F-47B9-9D47-524959EEEF4D}" srcOrd="1" destOrd="0" presId="urn:microsoft.com/office/officeart/2005/8/layout/bProcess3"/>
    <dgm:cxn modelId="{76B8C729-5C8E-4B16-A97C-2465AAE554D6}" type="presOf" srcId="{2C736703-CF5D-4C57-9F2F-FCE7ABE4C8A6}" destId="{D65F4250-DE1C-4500-8080-7E3B7E522741}" srcOrd="0" destOrd="0" presId="urn:microsoft.com/office/officeart/2005/8/layout/bProcess3"/>
    <dgm:cxn modelId="{9E37292F-973B-4AD8-AFC9-093736CC23E1}" type="presOf" srcId="{07ACC68C-94C5-4846-9515-63EF9C643CD8}" destId="{A98DFC26-48E8-47BA-ADD0-189B670B6C3D}" srcOrd="0" destOrd="0" presId="urn:microsoft.com/office/officeart/2005/8/layout/bProcess3"/>
    <dgm:cxn modelId="{F914993D-88E5-44C6-9E19-DC1A2631EB09}" srcId="{321A2E13-737E-4376-850E-C28B8680E60A}" destId="{F4E5D7A8-CA0A-48CD-8032-A91F98917301}" srcOrd="5" destOrd="0" parTransId="{1A940596-01F3-46E1-A069-17EBA7CA8AC2}" sibTransId="{9745D8E4-1C51-4AA7-BBBB-CE84D215D5E1}"/>
    <dgm:cxn modelId="{39165940-B1E5-46EA-BB28-B122B716FBC6}" type="presOf" srcId="{0F3997A0-F4E5-4E2F-8040-DEAC4082AEE4}" destId="{31EFC3F2-C3FD-44C3-8A82-D7E4AC465AB2}" srcOrd="0" destOrd="0" presId="urn:microsoft.com/office/officeart/2005/8/layout/bProcess3"/>
    <dgm:cxn modelId="{5A715B4F-A428-4DEC-85EE-4DC454C6CB7D}" srcId="{321A2E13-737E-4376-850E-C28B8680E60A}" destId="{D9E45141-BD1E-4A41-9E8D-184ACFA28F89}" srcOrd="2" destOrd="0" parTransId="{17510B65-46DA-40FD-A85F-9A52EDD44B54}" sibTransId="{4C50F2BA-1243-4AE9-861E-8FF5AE3A5E83}"/>
    <dgm:cxn modelId="{7F6E4955-176A-49BE-BC48-9F0633DF9873}" type="presOf" srcId="{5D56279D-6AB8-40FB-B507-832632E9C96D}" destId="{10354A3E-4F43-48FC-AE56-81F709E73EBD}" srcOrd="0" destOrd="0" presId="urn:microsoft.com/office/officeart/2005/8/layout/bProcess3"/>
    <dgm:cxn modelId="{F4231A56-A7DA-4AB0-8DA3-DC68D0F097CF}" srcId="{321A2E13-737E-4376-850E-C28B8680E60A}" destId="{2C736703-CF5D-4C57-9F2F-FCE7ABE4C8A6}" srcOrd="3" destOrd="0" parTransId="{767FA026-3F3A-44A1-8BF7-7ADA048B1951}" sibTransId="{07ACC68C-94C5-4846-9515-63EF9C643CD8}"/>
    <dgm:cxn modelId="{8582DA5B-DA98-49A0-9FFF-B14C598F42E8}" type="presOf" srcId="{F4E5D7A8-CA0A-48CD-8032-A91F98917301}" destId="{562ABA18-BAE5-4896-B89F-F495D57763B7}" srcOrd="0" destOrd="0" presId="urn:microsoft.com/office/officeart/2005/8/layout/bProcess3"/>
    <dgm:cxn modelId="{EF3DC96D-A86C-414F-9147-A7981B7FF65D}" srcId="{321A2E13-737E-4376-850E-C28B8680E60A}" destId="{6DCE8126-E3DD-4DA1-8FF0-CD0933D570B8}" srcOrd="6" destOrd="0" parTransId="{79A21A06-9843-4161-83F1-AFA803610165}" sibTransId="{5D56279D-6AB8-40FB-B507-832632E9C96D}"/>
    <dgm:cxn modelId="{26615195-A5AF-4023-9B2C-D1D125F0ACAB}" type="presOf" srcId="{FC38957C-BEF2-46AD-ADAF-60D9657924C2}" destId="{F4509DB1-13AD-4009-85BD-2E81B63DA7BB}" srcOrd="0" destOrd="0" presId="urn:microsoft.com/office/officeart/2005/8/layout/bProcess3"/>
    <dgm:cxn modelId="{54873498-F0BA-4EBA-A44A-DA37ABFE8DE2}" type="presOf" srcId="{750E1E17-F158-4928-A813-EC0D92BADB42}" destId="{F7A477D0-6DDE-4589-9118-387D4800AC19}" srcOrd="0" destOrd="0" presId="urn:microsoft.com/office/officeart/2005/8/layout/bProcess3"/>
    <dgm:cxn modelId="{6011829B-5F38-4C47-B17E-51D39C49B715}" srcId="{321A2E13-737E-4376-850E-C28B8680E60A}" destId="{750E1E17-F158-4928-A813-EC0D92BADB42}" srcOrd="0" destOrd="0" parTransId="{DB5068AF-C72D-4C3A-93B8-642F3C09135B}" sibTransId="{B079AFEC-533F-4DD9-8B7C-6F73A65EC280}"/>
    <dgm:cxn modelId="{AB1DF59F-10A2-458A-B7C7-6513902BFE7F}" type="presOf" srcId="{4C50F2BA-1243-4AE9-861E-8FF5AE3A5E83}" destId="{B504766D-E95E-49F6-BC3A-6B6CBE2F059A}" srcOrd="0" destOrd="0" presId="urn:microsoft.com/office/officeart/2005/8/layout/bProcess3"/>
    <dgm:cxn modelId="{5A8CFCB7-90B9-460A-9368-CCEAD7FE43A9}" type="presOf" srcId="{8B184AD8-405C-4B35-B905-C94B38F5ED2E}" destId="{CAA1336C-A8C7-4124-AC4A-A9FD54D8EA33}" srcOrd="0" destOrd="0" presId="urn:microsoft.com/office/officeart/2005/8/layout/bProcess3"/>
    <dgm:cxn modelId="{3B1B71BE-1696-422C-BBA5-AD1BC81D6205}" type="presOf" srcId="{321A2E13-737E-4376-850E-C28B8680E60A}" destId="{36E45DE1-6046-4455-A7E7-3FE7A4968277}" srcOrd="0" destOrd="0" presId="urn:microsoft.com/office/officeart/2005/8/layout/bProcess3"/>
    <dgm:cxn modelId="{E9302FCB-A041-4EE5-9E3E-52D3AB053848}" type="presOf" srcId="{D9E45141-BD1E-4A41-9E8D-184ACFA28F89}" destId="{9D5E5C44-9F38-41F2-8EE7-FA2396FA1FB3}" srcOrd="0" destOrd="0" presId="urn:microsoft.com/office/officeart/2005/8/layout/bProcess3"/>
    <dgm:cxn modelId="{A1B039CC-9307-48E0-810D-E7E46A696950}" type="presOf" srcId="{FC38957C-BEF2-46AD-ADAF-60D9657924C2}" destId="{700822BE-0758-462C-A1BB-A32333B85D3B}" srcOrd="1" destOrd="0" presId="urn:microsoft.com/office/officeart/2005/8/layout/bProcess3"/>
    <dgm:cxn modelId="{8F2B2BCF-7971-4D3B-856A-30C506A50CCD}" type="presOf" srcId="{B079AFEC-533F-4DD9-8B7C-6F73A65EC280}" destId="{205F7B78-4EFF-4FCD-9025-4A63E74480AC}" srcOrd="1" destOrd="0" presId="urn:microsoft.com/office/officeart/2005/8/layout/bProcess3"/>
    <dgm:cxn modelId="{501DD0E1-75A3-4CA5-A1E9-7A467F903199}" type="presOf" srcId="{9745D8E4-1C51-4AA7-BBBB-CE84D215D5E1}" destId="{224DA104-5EBB-453C-9743-729876335959}" srcOrd="0" destOrd="0" presId="urn:microsoft.com/office/officeart/2005/8/layout/bProcess3"/>
    <dgm:cxn modelId="{E0ECD1E9-7390-4A13-ADC7-0273163D1E5B}" type="presOf" srcId="{9745D8E4-1C51-4AA7-BBBB-CE84D215D5E1}" destId="{CEA308EF-8155-452D-BA39-60DF49FFE611}" srcOrd="1" destOrd="0" presId="urn:microsoft.com/office/officeart/2005/8/layout/bProcess3"/>
    <dgm:cxn modelId="{F275BDEC-E393-474C-ADE4-214E24286A59}" srcId="{321A2E13-737E-4376-850E-C28B8680E60A}" destId="{0F3997A0-F4E5-4E2F-8040-DEAC4082AEE4}" srcOrd="7" destOrd="0" parTransId="{7E4D000A-23B0-4653-850D-69A9BF7FCE03}" sibTransId="{CD839727-CB92-4119-82CF-CDC7A5BEC7F0}"/>
    <dgm:cxn modelId="{AA8778ED-6141-42EA-B777-13C474D4FC37}" type="presOf" srcId="{5D56279D-6AB8-40FB-B507-832632E9C96D}" destId="{E2F35471-D459-474D-AC0C-DDE3CD6429CC}" srcOrd="1" destOrd="0" presId="urn:microsoft.com/office/officeart/2005/8/layout/bProcess3"/>
    <dgm:cxn modelId="{B44978F7-7C3F-4997-8A94-C8F63FB879BF}" type="presOf" srcId="{40C2C847-8CF3-4536-93EC-3F5282D620FA}" destId="{E78F0D11-61BD-432C-A0C7-DA619BA89B83}" srcOrd="0" destOrd="0" presId="urn:microsoft.com/office/officeart/2005/8/layout/bProcess3"/>
    <dgm:cxn modelId="{01E759F9-949A-406A-AA68-93409139F157}" type="presOf" srcId="{5C689EDC-CC02-4F8A-8CF2-F5A88E61F2C7}" destId="{EBABE4D6-3CA0-4D35-BD5E-6A2E81BB7885}" srcOrd="1" destOrd="0" presId="urn:microsoft.com/office/officeart/2005/8/layout/bProcess3"/>
    <dgm:cxn modelId="{7ECE06FB-1A1B-4348-9176-F1DA84A8582F}" type="presOf" srcId="{6DCE8126-E3DD-4DA1-8FF0-CD0933D570B8}" destId="{3B388487-17A1-4FD2-840D-0F49D5217BF6}" srcOrd="0" destOrd="0" presId="urn:microsoft.com/office/officeart/2005/8/layout/bProcess3"/>
    <dgm:cxn modelId="{0768B6FB-9EA1-453B-9AAF-3E599E2E417E}" srcId="{321A2E13-737E-4376-850E-C28B8680E60A}" destId="{40C2C847-8CF3-4536-93EC-3F5282D620FA}" srcOrd="4" destOrd="0" parTransId="{13464C8A-E63E-4363-BFA5-C9BB9B523A7A}" sibTransId="{FC38957C-BEF2-46AD-ADAF-60D9657924C2}"/>
    <dgm:cxn modelId="{80F8E99F-6118-4BD1-BF05-35D96AB869CB}" type="presParOf" srcId="{36E45DE1-6046-4455-A7E7-3FE7A4968277}" destId="{F7A477D0-6DDE-4589-9118-387D4800AC19}" srcOrd="0" destOrd="0" presId="urn:microsoft.com/office/officeart/2005/8/layout/bProcess3"/>
    <dgm:cxn modelId="{63533405-9365-4479-98FC-8601409A8D86}" type="presParOf" srcId="{36E45DE1-6046-4455-A7E7-3FE7A4968277}" destId="{DBDBC523-9D57-4D4F-86DF-2C3DF69860E0}" srcOrd="1" destOrd="0" presId="urn:microsoft.com/office/officeart/2005/8/layout/bProcess3"/>
    <dgm:cxn modelId="{76833194-4F0A-4498-92C7-770323315BA7}" type="presParOf" srcId="{DBDBC523-9D57-4D4F-86DF-2C3DF69860E0}" destId="{205F7B78-4EFF-4FCD-9025-4A63E74480AC}" srcOrd="0" destOrd="0" presId="urn:microsoft.com/office/officeart/2005/8/layout/bProcess3"/>
    <dgm:cxn modelId="{9E74A023-6FC5-4D5C-A2EC-A5B00F4C078E}" type="presParOf" srcId="{36E45DE1-6046-4455-A7E7-3FE7A4968277}" destId="{CAA1336C-A8C7-4124-AC4A-A9FD54D8EA33}" srcOrd="2" destOrd="0" presId="urn:microsoft.com/office/officeart/2005/8/layout/bProcess3"/>
    <dgm:cxn modelId="{C2443CDF-23BA-43C6-92B0-1DC61BAA4E61}" type="presParOf" srcId="{36E45DE1-6046-4455-A7E7-3FE7A4968277}" destId="{DF20F269-E0F1-42ED-90D4-4858328EC147}" srcOrd="3" destOrd="0" presId="urn:microsoft.com/office/officeart/2005/8/layout/bProcess3"/>
    <dgm:cxn modelId="{D1FC2AAC-BE93-4D12-A713-F8BC7CBEC013}" type="presParOf" srcId="{DF20F269-E0F1-42ED-90D4-4858328EC147}" destId="{EBABE4D6-3CA0-4D35-BD5E-6A2E81BB7885}" srcOrd="0" destOrd="0" presId="urn:microsoft.com/office/officeart/2005/8/layout/bProcess3"/>
    <dgm:cxn modelId="{F8C8BA82-D90E-4597-A2D6-4E50227860C8}" type="presParOf" srcId="{36E45DE1-6046-4455-A7E7-3FE7A4968277}" destId="{9D5E5C44-9F38-41F2-8EE7-FA2396FA1FB3}" srcOrd="4" destOrd="0" presId="urn:microsoft.com/office/officeart/2005/8/layout/bProcess3"/>
    <dgm:cxn modelId="{20721FEB-57C6-4AD1-996B-6EEE13F3154A}" type="presParOf" srcId="{36E45DE1-6046-4455-A7E7-3FE7A4968277}" destId="{B504766D-E95E-49F6-BC3A-6B6CBE2F059A}" srcOrd="5" destOrd="0" presId="urn:microsoft.com/office/officeart/2005/8/layout/bProcess3"/>
    <dgm:cxn modelId="{82A4892B-0524-40A1-8848-D4B304EDB956}" type="presParOf" srcId="{B504766D-E95E-49F6-BC3A-6B6CBE2F059A}" destId="{882B0D5C-C47F-47B9-9D47-524959EEEF4D}" srcOrd="0" destOrd="0" presId="urn:microsoft.com/office/officeart/2005/8/layout/bProcess3"/>
    <dgm:cxn modelId="{E55D4D30-928E-4B9C-9D53-37C860020DB6}" type="presParOf" srcId="{36E45DE1-6046-4455-A7E7-3FE7A4968277}" destId="{D65F4250-DE1C-4500-8080-7E3B7E522741}" srcOrd="6" destOrd="0" presId="urn:microsoft.com/office/officeart/2005/8/layout/bProcess3"/>
    <dgm:cxn modelId="{DD2EB555-6680-4200-8A10-D2E99494CAD9}" type="presParOf" srcId="{36E45DE1-6046-4455-A7E7-3FE7A4968277}" destId="{A98DFC26-48E8-47BA-ADD0-189B670B6C3D}" srcOrd="7" destOrd="0" presId="urn:microsoft.com/office/officeart/2005/8/layout/bProcess3"/>
    <dgm:cxn modelId="{770615A1-310D-45B4-8A7B-CDB33AA4EDC0}" type="presParOf" srcId="{A98DFC26-48E8-47BA-ADD0-189B670B6C3D}" destId="{93742FFF-2102-4D4C-B65B-CFB5D587DFF1}" srcOrd="0" destOrd="0" presId="urn:microsoft.com/office/officeart/2005/8/layout/bProcess3"/>
    <dgm:cxn modelId="{41E643BA-4427-4630-91A9-287643508521}" type="presParOf" srcId="{36E45DE1-6046-4455-A7E7-3FE7A4968277}" destId="{E78F0D11-61BD-432C-A0C7-DA619BA89B83}" srcOrd="8" destOrd="0" presId="urn:microsoft.com/office/officeart/2005/8/layout/bProcess3"/>
    <dgm:cxn modelId="{FB3169BB-68DB-4636-8D29-091B07604279}" type="presParOf" srcId="{36E45DE1-6046-4455-A7E7-3FE7A4968277}" destId="{F4509DB1-13AD-4009-85BD-2E81B63DA7BB}" srcOrd="9" destOrd="0" presId="urn:microsoft.com/office/officeart/2005/8/layout/bProcess3"/>
    <dgm:cxn modelId="{14DB5CAB-4CC6-4306-9A0D-86CB9093F79B}" type="presParOf" srcId="{F4509DB1-13AD-4009-85BD-2E81B63DA7BB}" destId="{700822BE-0758-462C-A1BB-A32333B85D3B}" srcOrd="0" destOrd="0" presId="urn:microsoft.com/office/officeart/2005/8/layout/bProcess3"/>
    <dgm:cxn modelId="{0FF1F000-DA94-44C0-8B3E-DF20D989F29D}" type="presParOf" srcId="{36E45DE1-6046-4455-A7E7-3FE7A4968277}" destId="{562ABA18-BAE5-4896-B89F-F495D57763B7}" srcOrd="10" destOrd="0" presId="urn:microsoft.com/office/officeart/2005/8/layout/bProcess3"/>
    <dgm:cxn modelId="{0B480131-7E8E-4D08-9AED-F2A51A435920}" type="presParOf" srcId="{36E45DE1-6046-4455-A7E7-3FE7A4968277}" destId="{224DA104-5EBB-453C-9743-729876335959}" srcOrd="11" destOrd="0" presId="urn:microsoft.com/office/officeart/2005/8/layout/bProcess3"/>
    <dgm:cxn modelId="{9C08715B-E23F-4ECA-85EB-6E4C59A3B7D4}" type="presParOf" srcId="{224DA104-5EBB-453C-9743-729876335959}" destId="{CEA308EF-8155-452D-BA39-60DF49FFE611}" srcOrd="0" destOrd="0" presId="urn:microsoft.com/office/officeart/2005/8/layout/bProcess3"/>
    <dgm:cxn modelId="{9215547F-9D0F-40F4-8699-C03251DA3778}" type="presParOf" srcId="{36E45DE1-6046-4455-A7E7-3FE7A4968277}" destId="{3B388487-17A1-4FD2-840D-0F49D5217BF6}" srcOrd="12" destOrd="0" presId="urn:microsoft.com/office/officeart/2005/8/layout/bProcess3"/>
    <dgm:cxn modelId="{550D059B-A58D-4378-9A29-1E480185B16E}" type="presParOf" srcId="{36E45DE1-6046-4455-A7E7-3FE7A4968277}" destId="{10354A3E-4F43-48FC-AE56-81F709E73EBD}" srcOrd="13" destOrd="0" presId="urn:microsoft.com/office/officeart/2005/8/layout/bProcess3"/>
    <dgm:cxn modelId="{08B355C8-4AED-4370-A869-FCF88A118A7C}" type="presParOf" srcId="{10354A3E-4F43-48FC-AE56-81F709E73EBD}" destId="{E2F35471-D459-474D-AC0C-DDE3CD6429CC}" srcOrd="0" destOrd="0" presId="urn:microsoft.com/office/officeart/2005/8/layout/bProcess3"/>
    <dgm:cxn modelId="{E080A16B-A1EC-49DA-9856-A4F8FA2DD346}" type="presParOf" srcId="{36E45DE1-6046-4455-A7E7-3FE7A4968277}" destId="{31EFC3F2-C3FD-44C3-8A82-D7E4AC465AB2}" srcOrd="14" destOrd="0" presId="urn:microsoft.com/office/officeart/2005/8/layout/b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0145CB-7893-4AA2-8368-FBEF98F25136}" type="doc">
      <dgm:prSet loTypeId="urn:microsoft.com/office/officeart/2005/8/layout/chevron1" loCatId="process" qsTypeId="urn:microsoft.com/office/officeart/2005/8/quickstyle/simple5" qsCatId="simple" csTypeId="urn:microsoft.com/office/officeart/2005/8/colors/accent2_2" csCatId="accent2" phldr="1"/>
      <dgm:spPr/>
      <dgm:t>
        <a:bodyPr/>
        <a:lstStyle/>
        <a:p>
          <a:endParaRPr lang="en-US"/>
        </a:p>
      </dgm:t>
    </dgm:pt>
    <dgm:pt modelId="{DF618719-5B81-4C95-9CFC-D2CAE80DE2E7}">
      <dgm:prSet phldrT="[Text]" custT="1"/>
      <dgm:spPr/>
      <dgm:t>
        <a:bodyPr/>
        <a:lstStyle/>
        <a:p>
          <a:r>
            <a:rPr lang="en-US" sz="1200" b="1" dirty="0"/>
            <a:t>Describe system type</a:t>
          </a:r>
        </a:p>
      </dgm:t>
    </dgm:pt>
    <dgm:pt modelId="{285F0595-7732-467B-8CDA-2458201FBF1E}" type="parTrans" cxnId="{F8CEBB57-92E6-47E9-8204-D211D7660560}">
      <dgm:prSet/>
      <dgm:spPr/>
      <dgm:t>
        <a:bodyPr/>
        <a:lstStyle/>
        <a:p>
          <a:endParaRPr lang="en-US" sz="1100"/>
        </a:p>
      </dgm:t>
    </dgm:pt>
    <dgm:pt modelId="{3D636F0B-6888-4A6B-985E-B63009B7A8FA}" type="sibTrans" cxnId="{F8CEBB57-92E6-47E9-8204-D211D7660560}">
      <dgm:prSet/>
      <dgm:spPr/>
      <dgm:t>
        <a:bodyPr/>
        <a:lstStyle/>
        <a:p>
          <a:endParaRPr lang="en-US" sz="1100" dirty="0"/>
        </a:p>
      </dgm:t>
    </dgm:pt>
    <dgm:pt modelId="{6229C651-AE0D-4AF7-8D5B-1C6817109C28}">
      <dgm:prSet phldrT="[Text]" custT="1"/>
      <dgm:spPr/>
      <dgm:t>
        <a:bodyPr/>
        <a:lstStyle/>
        <a:p>
          <a:r>
            <a:rPr lang="en-US" sz="1200" b="1" dirty="0"/>
            <a:t>Identify information types</a:t>
          </a:r>
        </a:p>
      </dgm:t>
    </dgm:pt>
    <dgm:pt modelId="{4CD6EAE9-D339-477E-8A34-13E94CBB84CE}" type="parTrans" cxnId="{23A6AB26-484B-44B5-B010-FA5908C7060F}">
      <dgm:prSet/>
      <dgm:spPr/>
      <dgm:t>
        <a:bodyPr/>
        <a:lstStyle/>
        <a:p>
          <a:endParaRPr lang="en-US" sz="1100"/>
        </a:p>
      </dgm:t>
    </dgm:pt>
    <dgm:pt modelId="{FBC1C42F-4CD8-46A9-8B33-0518FE38BEA8}" type="sibTrans" cxnId="{23A6AB26-484B-44B5-B010-FA5908C7060F}">
      <dgm:prSet/>
      <dgm:spPr/>
      <dgm:t>
        <a:bodyPr/>
        <a:lstStyle/>
        <a:p>
          <a:endParaRPr lang="en-US" sz="1100" dirty="0"/>
        </a:p>
      </dgm:t>
    </dgm:pt>
    <dgm:pt modelId="{03FE3BED-DFC4-4EE8-88C4-CF768B8DE42E}">
      <dgm:prSet phldrT="[Text]" custT="1"/>
      <dgm:spPr/>
      <dgm:t>
        <a:bodyPr/>
        <a:lstStyle/>
        <a:p>
          <a:r>
            <a:rPr lang="en-US" sz="1200" b="1" dirty="0"/>
            <a:t>Apply factors to propose categorization</a:t>
          </a:r>
        </a:p>
      </dgm:t>
    </dgm:pt>
    <dgm:pt modelId="{B66F137F-E007-4486-8341-DECAFBB8B6E8}" type="parTrans" cxnId="{DBE31EC1-9232-44BD-B510-358C0BF269FA}">
      <dgm:prSet/>
      <dgm:spPr/>
      <dgm:t>
        <a:bodyPr/>
        <a:lstStyle/>
        <a:p>
          <a:endParaRPr lang="en-US" sz="1100"/>
        </a:p>
      </dgm:t>
    </dgm:pt>
    <dgm:pt modelId="{9DB9CFE8-A632-4D93-822F-0FD71A3E9CAC}" type="sibTrans" cxnId="{DBE31EC1-9232-44BD-B510-358C0BF269FA}">
      <dgm:prSet/>
      <dgm:spPr/>
      <dgm:t>
        <a:bodyPr/>
        <a:lstStyle/>
        <a:p>
          <a:endParaRPr lang="en-US" sz="1100"/>
        </a:p>
      </dgm:t>
    </dgm:pt>
    <dgm:pt modelId="{B4CD29C7-7AB0-4137-8813-466EFE87719C}">
      <dgm:prSet phldrT="[Text]" custT="1"/>
      <dgm:spPr/>
      <dgm:t>
        <a:bodyPr/>
        <a:lstStyle/>
        <a:p>
          <a:r>
            <a:rPr lang="en-US" sz="1200" b="1" dirty="0"/>
            <a:t>Initiate security plan</a:t>
          </a:r>
        </a:p>
      </dgm:t>
    </dgm:pt>
    <dgm:pt modelId="{A8D3F0D3-A182-4041-AB80-39B48A87DCF5}" type="parTrans" cxnId="{855CBB64-FE2C-4B8F-88A9-170EC8355F34}">
      <dgm:prSet/>
      <dgm:spPr/>
      <dgm:t>
        <a:bodyPr/>
        <a:lstStyle/>
        <a:p>
          <a:endParaRPr lang="en-US" sz="1100"/>
        </a:p>
      </dgm:t>
    </dgm:pt>
    <dgm:pt modelId="{669E8122-C43D-40AC-B46C-53B37EE6C91F}" type="sibTrans" cxnId="{855CBB64-FE2C-4B8F-88A9-170EC8355F34}">
      <dgm:prSet/>
      <dgm:spPr/>
      <dgm:t>
        <a:bodyPr/>
        <a:lstStyle/>
        <a:p>
          <a:endParaRPr lang="en-US" sz="1100"/>
        </a:p>
      </dgm:t>
    </dgm:pt>
    <dgm:pt modelId="{0A952FDD-9429-4AAE-944A-113D4C1312AE}">
      <dgm:prSet phldrT="[Text]" custT="1"/>
      <dgm:spPr/>
      <dgm:t>
        <a:bodyPr/>
        <a:lstStyle/>
        <a:p>
          <a:r>
            <a:rPr lang="en-US" sz="1200" b="1" dirty="0"/>
            <a:t>Identify roles and responsibilities</a:t>
          </a:r>
        </a:p>
      </dgm:t>
    </dgm:pt>
    <dgm:pt modelId="{5717C39C-A5FC-4D06-8E95-5F74852B4DCD}" type="parTrans" cxnId="{9CFB3B6B-3723-4E2D-A9FB-31E0E4AF9400}">
      <dgm:prSet/>
      <dgm:spPr/>
      <dgm:t>
        <a:bodyPr/>
        <a:lstStyle/>
        <a:p>
          <a:endParaRPr lang="en-US" sz="1100"/>
        </a:p>
      </dgm:t>
    </dgm:pt>
    <dgm:pt modelId="{CFA59A52-003A-4ECA-8442-471A26725642}" type="sibTrans" cxnId="{9CFB3B6B-3723-4E2D-A9FB-31E0E4AF9400}">
      <dgm:prSet/>
      <dgm:spPr/>
      <dgm:t>
        <a:bodyPr/>
        <a:lstStyle/>
        <a:p>
          <a:endParaRPr lang="en-US" sz="1100"/>
        </a:p>
      </dgm:t>
    </dgm:pt>
    <dgm:pt modelId="{88DEEF1D-0781-458A-84A2-14B63B8EAD3C}">
      <dgm:prSet phldrT="[Text]" custT="1"/>
      <dgm:spPr/>
      <dgm:t>
        <a:bodyPr/>
        <a:lstStyle/>
        <a:p>
          <a:r>
            <a:rPr lang="en-US" sz="1200" b="1" dirty="0"/>
            <a:t>Ensure registration of system</a:t>
          </a:r>
        </a:p>
      </dgm:t>
    </dgm:pt>
    <dgm:pt modelId="{02D08CA0-C1E9-4592-BF60-8BAB2AA5CBC1}" type="parTrans" cxnId="{2FF90A3B-E6E6-413A-BCDE-CE7911C0B0B0}">
      <dgm:prSet/>
      <dgm:spPr/>
      <dgm:t>
        <a:bodyPr/>
        <a:lstStyle/>
        <a:p>
          <a:endParaRPr lang="en-US" sz="1100"/>
        </a:p>
      </dgm:t>
    </dgm:pt>
    <dgm:pt modelId="{E7E7994F-2517-4DFD-BBAF-68BDE5542E46}" type="sibTrans" cxnId="{2FF90A3B-E6E6-413A-BCDE-CE7911C0B0B0}">
      <dgm:prSet/>
      <dgm:spPr/>
      <dgm:t>
        <a:bodyPr/>
        <a:lstStyle/>
        <a:p>
          <a:endParaRPr lang="en-US" sz="1100"/>
        </a:p>
      </dgm:t>
    </dgm:pt>
    <dgm:pt modelId="{594278E1-1EDD-44D7-9B78-EA1E78129006}" type="pres">
      <dgm:prSet presAssocID="{FF0145CB-7893-4AA2-8368-FBEF98F25136}" presName="Name0" presStyleCnt="0">
        <dgm:presLayoutVars>
          <dgm:dir/>
          <dgm:animLvl val="lvl"/>
          <dgm:resizeHandles val="exact"/>
        </dgm:presLayoutVars>
      </dgm:prSet>
      <dgm:spPr/>
    </dgm:pt>
    <dgm:pt modelId="{8D610E95-077C-43D9-A08A-41C0DA3994EE}" type="pres">
      <dgm:prSet presAssocID="{DF618719-5B81-4C95-9CFC-D2CAE80DE2E7}" presName="parTxOnly" presStyleLbl="node1" presStyleIdx="0" presStyleCnt="6">
        <dgm:presLayoutVars>
          <dgm:chMax val="0"/>
          <dgm:chPref val="0"/>
          <dgm:bulletEnabled val="1"/>
        </dgm:presLayoutVars>
      </dgm:prSet>
      <dgm:spPr/>
    </dgm:pt>
    <dgm:pt modelId="{B72761A9-E5C3-4FC2-83D7-703813C7AB1C}" type="pres">
      <dgm:prSet presAssocID="{3D636F0B-6888-4A6B-985E-B63009B7A8FA}" presName="parTxOnlySpace" presStyleCnt="0"/>
      <dgm:spPr/>
    </dgm:pt>
    <dgm:pt modelId="{7EB4C440-397D-4D72-B075-67D3D95B9CED}" type="pres">
      <dgm:prSet presAssocID="{6229C651-AE0D-4AF7-8D5B-1C6817109C28}" presName="parTxOnly" presStyleLbl="node1" presStyleIdx="1" presStyleCnt="6" custScaleX="109286">
        <dgm:presLayoutVars>
          <dgm:chMax val="0"/>
          <dgm:chPref val="0"/>
          <dgm:bulletEnabled val="1"/>
        </dgm:presLayoutVars>
      </dgm:prSet>
      <dgm:spPr/>
    </dgm:pt>
    <dgm:pt modelId="{4193942C-9423-483E-800D-44C9B07B18C6}" type="pres">
      <dgm:prSet presAssocID="{FBC1C42F-4CD8-46A9-8B33-0518FE38BEA8}" presName="parTxOnlySpace" presStyleCnt="0"/>
      <dgm:spPr/>
    </dgm:pt>
    <dgm:pt modelId="{D5854D9F-C93C-49CE-A448-AD80C9B1EC64}" type="pres">
      <dgm:prSet presAssocID="{03FE3BED-DFC4-4EE8-88C4-CF768B8DE42E}" presName="parTxOnly" presStyleLbl="node1" presStyleIdx="2" presStyleCnt="6" custScaleX="123915">
        <dgm:presLayoutVars>
          <dgm:chMax val="0"/>
          <dgm:chPref val="0"/>
          <dgm:bulletEnabled val="1"/>
        </dgm:presLayoutVars>
      </dgm:prSet>
      <dgm:spPr/>
    </dgm:pt>
    <dgm:pt modelId="{3C7B9710-AFD9-4BE3-931F-A7C324848D85}" type="pres">
      <dgm:prSet presAssocID="{9DB9CFE8-A632-4D93-822F-0FD71A3E9CAC}" presName="parTxOnlySpace" presStyleCnt="0"/>
      <dgm:spPr/>
    </dgm:pt>
    <dgm:pt modelId="{BFB36109-EA58-486D-B9B8-2D0D93FD8982}" type="pres">
      <dgm:prSet presAssocID="{B4CD29C7-7AB0-4137-8813-466EFE87719C}" presName="parTxOnly" presStyleLbl="node1" presStyleIdx="3" presStyleCnt="6">
        <dgm:presLayoutVars>
          <dgm:chMax val="0"/>
          <dgm:chPref val="0"/>
          <dgm:bulletEnabled val="1"/>
        </dgm:presLayoutVars>
      </dgm:prSet>
      <dgm:spPr/>
    </dgm:pt>
    <dgm:pt modelId="{F5E6781C-53EA-47E0-AF6D-F97D13C7E361}" type="pres">
      <dgm:prSet presAssocID="{669E8122-C43D-40AC-B46C-53B37EE6C91F}" presName="parTxOnlySpace" presStyleCnt="0"/>
      <dgm:spPr/>
    </dgm:pt>
    <dgm:pt modelId="{CB2FCC6D-F5ED-43F7-8F0F-76C4F7D4D817}" type="pres">
      <dgm:prSet presAssocID="{88DEEF1D-0781-458A-84A2-14B63B8EAD3C}" presName="parTxOnly" presStyleLbl="node1" presStyleIdx="4" presStyleCnt="6" custScaleX="109465">
        <dgm:presLayoutVars>
          <dgm:chMax val="0"/>
          <dgm:chPref val="0"/>
          <dgm:bulletEnabled val="1"/>
        </dgm:presLayoutVars>
      </dgm:prSet>
      <dgm:spPr/>
    </dgm:pt>
    <dgm:pt modelId="{A3EEC347-0EB2-4CFD-8248-66AB678712C4}" type="pres">
      <dgm:prSet presAssocID="{E7E7994F-2517-4DFD-BBAF-68BDE5542E46}" presName="parTxOnlySpace" presStyleCnt="0"/>
      <dgm:spPr/>
    </dgm:pt>
    <dgm:pt modelId="{9CCCBB0F-3401-407F-95E6-14B233813C1A}" type="pres">
      <dgm:prSet presAssocID="{0A952FDD-9429-4AAE-944A-113D4C1312AE}" presName="parTxOnly" presStyleLbl="node1" presStyleIdx="5" presStyleCnt="6" custScaleX="124146">
        <dgm:presLayoutVars>
          <dgm:chMax val="0"/>
          <dgm:chPref val="0"/>
          <dgm:bulletEnabled val="1"/>
        </dgm:presLayoutVars>
      </dgm:prSet>
      <dgm:spPr/>
    </dgm:pt>
  </dgm:ptLst>
  <dgm:cxnLst>
    <dgm:cxn modelId="{BB1F780E-8107-45DA-AB1A-799AF6942EED}" type="presOf" srcId="{6229C651-AE0D-4AF7-8D5B-1C6817109C28}" destId="{7EB4C440-397D-4D72-B075-67D3D95B9CED}" srcOrd="0" destOrd="0" presId="urn:microsoft.com/office/officeart/2005/8/layout/chevron1"/>
    <dgm:cxn modelId="{23A6AB26-484B-44B5-B010-FA5908C7060F}" srcId="{FF0145CB-7893-4AA2-8368-FBEF98F25136}" destId="{6229C651-AE0D-4AF7-8D5B-1C6817109C28}" srcOrd="1" destOrd="0" parTransId="{4CD6EAE9-D339-477E-8A34-13E94CBB84CE}" sibTransId="{FBC1C42F-4CD8-46A9-8B33-0518FE38BEA8}"/>
    <dgm:cxn modelId="{85E57E39-85E2-453C-AA39-EF242284576D}" type="presOf" srcId="{DF618719-5B81-4C95-9CFC-D2CAE80DE2E7}" destId="{8D610E95-077C-43D9-A08A-41C0DA3994EE}" srcOrd="0" destOrd="0" presId="urn:microsoft.com/office/officeart/2005/8/layout/chevron1"/>
    <dgm:cxn modelId="{2FF90A3B-E6E6-413A-BCDE-CE7911C0B0B0}" srcId="{FF0145CB-7893-4AA2-8368-FBEF98F25136}" destId="{88DEEF1D-0781-458A-84A2-14B63B8EAD3C}" srcOrd="4" destOrd="0" parTransId="{02D08CA0-C1E9-4592-BF60-8BAB2AA5CBC1}" sibTransId="{E7E7994F-2517-4DFD-BBAF-68BDE5542E46}"/>
    <dgm:cxn modelId="{F8CEBB57-92E6-47E9-8204-D211D7660560}" srcId="{FF0145CB-7893-4AA2-8368-FBEF98F25136}" destId="{DF618719-5B81-4C95-9CFC-D2CAE80DE2E7}" srcOrd="0" destOrd="0" parTransId="{285F0595-7732-467B-8CDA-2458201FBF1E}" sibTransId="{3D636F0B-6888-4A6B-985E-B63009B7A8FA}"/>
    <dgm:cxn modelId="{5F876958-1B48-47CB-AB47-248880B23512}" type="presOf" srcId="{B4CD29C7-7AB0-4137-8813-466EFE87719C}" destId="{BFB36109-EA58-486D-B9B8-2D0D93FD8982}" srcOrd="0" destOrd="0" presId="urn:microsoft.com/office/officeart/2005/8/layout/chevron1"/>
    <dgm:cxn modelId="{855CBB64-FE2C-4B8F-88A9-170EC8355F34}" srcId="{FF0145CB-7893-4AA2-8368-FBEF98F25136}" destId="{B4CD29C7-7AB0-4137-8813-466EFE87719C}" srcOrd="3" destOrd="0" parTransId="{A8D3F0D3-A182-4041-AB80-39B48A87DCF5}" sibTransId="{669E8122-C43D-40AC-B46C-53B37EE6C91F}"/>
    <dgm:cxn modelId="{9CFB3B6B-3723-4E2D-A9FB-31E0E4AF9400}" srcId="{FF0145CB-7893-4AA2-8368-FBEF98F25136}" destId="{0A952FDD-9429-4AAE-944A-113D4C1312AE}" srcOrd="5" destOrd="0" parTransId="{5717C39C-A5FC-4D06-8E95-5F74852B4DCD}" sibTransId="{CFA59A52-003A-4ECA-8442-471A26725642}"/>
    <dgm:cxn modelId="{12BCB7A2-BF53-4E1C-9B54-4DFCFCFCA3E7}" type="presOf" srcId="{03FE3BED-DFC4-4EE8-88C4-CF768B8DE42E}" destId="{D5854D9F-C93C-49CE-A448-AD80C9B1EC64}" srcOrd="0" destOrd="0" presId="urn:microsoft.com/office/officeart/2005/8/layout/chevron1"/>
    <dgm:cxn modelId="{AC3C74A9-F743-4D97-8909-9DAC06B1D6AD}" type="presOf" srcId="{88DEEF1D-0781-458A-84A2-14B63B8EAD3C}" destId="{CB2FCC6D-F5ED-43F7-8F0F-76C4F7D4D817}" srcOrd="0" destOrd="0" presId="urn:microsoft.com/office/officeart/2005/8/layout/chevron1"/>
    <dgm:cxn modelId="{88AFF2AF-382B-4B54-B26B-8C0F0038C678}" type="presOf" srcId="{FF0145CB-7893-4AA2-8368-FBEF98F25136}" destId="{594278E1-1EDD-44D7-9B78-EA1E78129006}" srcOrd="0" destOrd="0" presId="urn:microsoft.com/office/officeart/2005/8/layout/chevron1"/>
    <dgm:cxn modelId="{DBE31EC1-9232-44BD-B510-358C0BF269FA}" srcId="{FF0145CB-7893-4AA2-8368-FBEF98F25136}" destId="{03FE3BED-DFC4-4EE8-88C4-CF768B8DE42E}" srcOrd="2" destOrd="0" parTransId="{B66F137F-E007-4486-8341-DECAFBB8B6E8}" sibTransId="{9DB9CFE8-A632-4D93-822F-0FD71A3E9CAC}"/>
    <dgm:cxn modelId="{4729CAE4-B92D-4BE7-81E6-F01DEE6B6E10}" type="presOf" srcId="{0A952FDD-9429-4AAE-944A-113D4C1312AE}" destId="{9CCCBB0F-3401-407F-95E6-14B233813C1A}" srcOrd="0" destOrd="0" presId="urn:microsoft.com/office/officeart/2005/8/layout/chevron1"/>
    <dgm:cxn modelId="{8BD773D3-B9C7-44F4-A986-636FFDDB96ED}" type="presParOf" srcId="{594278E1-1EDD-44D7-9B78-EA1E78129006}" destId="{8D610E95-077C-43D9-A08A-41C0DA3994EE}" srcOrd="0" destOrd="0" presId="urn:microsoft.com/office/officeart/2005/8/layout/chevron1"/>
    <dgm:cxn modelId="{290CEA0D-C8E0-43A2-BC70-A7938725A813}" type="presParOf" srcId="{594278E1-1EDD-44D7-9B78-EA1E78129006}" destId="{B72761A9-E5C3-4FC2-83D7-703813C7AB1C}" srcOrd="1" destOrd="0" presId="urn:microsoft.com/office/officeart/2005/8/layout/chevron1"/>
    <dgm:cxn modelId="{5FED8F2B-63A3-48EF-B9E0-AA2243F521F8}" type="presParOf" srcId="{594278E1-1EDD-44D7-9B78-EA1E78129006}" destId="{7EB4C440-397D-4D72-B075-67D3D95B9CED}" srcOrd="2" destOrd="0" presId="urn:microsoft.com/office/officeart/2005/8/layout/chevron1"/>
    <dgm:cxn modelId="{D2B85268-1C9B-40FE-B873-B4BDBB862038}" type="presParOf" srcId="{594278E1-1EDD-44D7-9B78-EA1E78129006}" destId="{4193942C-9423-483E-800D-44C9B07B18C6}" srcOrd="3" destOrd="0" presId="urn:microsoft.com/office/officeart/2005/8/layout/chevron1"/>
    <dgm:cxn modelId="{A7E13046-0C85-4A08-B8F3-E3628EF5947F}" type="presParOf" srcId="{594278E1-1EDD-44D7-9B78-EA1E78129006}" destId="{D5854D9F-C93C-49CE-A448-AD80C9B1EC64}" srcOrd="4" destOrd="0" presId="urn:microsoft.com/office/officeart/2005/8/layout/chevron1"/>
    <dgm:cxn modelId="{6CD19F1A-BC3B-4B82-BA9C-4040FC6F6944}" type="presParOf" srcId="{594278E1-1EDD-44D7-9B78-EA1E78129006}" destId="{3C7B9710-AFD9-4BE3-931F-A7C324848D85}" srcOrd="5" destOrd="0" presId="urn:microsoft.com/office/officeart/2005/8/layout/chevron1"/>
    <dgm:cxn modelId="{66C323E7-0931-4992-A12A-65B6E35F3261}" type="presParOf" srcId="{594278E1-1EDD-44D7-9B78-EA1E78129006}" destId="{BFB36109-EA58-486D-B9B8-2D0D93FD8982}" srcOrd="6" destOrd="0" presId="urn:microsoft.com/office/officeart/2005/8/layout/chevron1"/>
    <dgm:cxn modelId="{A3E37E44-53D9-46E2-840A-D04A4EE49D93}" type="presParOf" srcId="{594278E1-1EDD-44D7-9B78-EA1E78129006}" destId="{F5E6781C-53EA-47E0-AF6D-F97D13C7E361}" srcOrd="7" destOrd="0" presId="urn:microsoft.com/office/officeart/2005/8/layout/chevron1"/>
    <dgm:cxn modelId="{70744544-FC38-4938-A5AB-D7C0E8641BCA}" type="presParOf" srcId="{594278E1-1EDD-44D7-9B78-EA1E78129006}" destId="{CB2FCC6D-F5ED-43F7-8F0F-76C4F7D4D817}" srcOrd="8" destOrd="0" presId="urn:microsoft.com/office/officeart/2005/8/layout/chevron1"/>
    <dgm:cxn modelId="{C6740190-AB49-4294-9DD2-36135A9B1410}" type="presParOf" srcId="{594278E1-1EDD-44D7-9B78-EA1E78129006}" destId="{A3EEC347-0EB2-4CFD-8248-66AB678712C4}" srcOrd="9" destOrd="0" presId="urn:microsoft.com/office/officeart/2005/8/layout/chevron1"/>
    <dgm:cxn modelId="{7FDDA30B-534F-4FCC-9639-4F698F39638D}" type="presParOf" srcId="{594278E1-1EDD-44D7-9B78-EA1E78129006}" destId="{9CCCBB0F-3401-407F-95E6-14B233813C1A}" srcOrd="10"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4789" y="108637"/>
          <a:ext cx="2862893" cy="1145157"/>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t>Know what to expect of this class</a:t>
          </a:r>
        </a:p>
      </dsp:txBody>
      <dsp:txXfrm>
        <a:off x="577368" y="108637"/>
        <a:ext cx="1717736" cy="1145157"/>
      </dsp:txXfrm>
    </dsp:sp>
    <dsp:sp modelId="{7EB4C440-397D-4D72-B075-67D3D95B9CED}">
      <dsp:nvSpPr>
        <dsp:cNvPr id="0" name=""/>
        <dsp:cNvSpPr/>
      </dsp:nvSpPr>
      <dsp:spPr>
        <a:xfrm>
          <a:off x="2581393" y="108637"/>
          <a:ext cx="2862893" cy="1145157"/>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t>Find the primary relevant resources to guide you through your RMF journey</a:t>
          </a:r>
        </a:p>
      </dsp:txBody>
      <dsp:txXfrm>
        <a:off x="3153972" y="108637"/>
        <a:ext cx="1717736" cy="11451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3826" y="1084782"/>
          <a:ext cx="2227191" cy="890876"/>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who in the organization will fill the RMF team roles</a:t>
          </a:r>
        </a:p>
      </dsp:txBody>
      <dsp:txXfrm>
        <a:off x="449264" y="1084782"/>
        <a:ext cx="1336315" cy="890876"/>
      </dsp:txXfrm>
    </dsp:sp>
    <dsp:sp modelId="{7EB4C440-397D-4D72-B075-67D3D95B9CED}">
      <dsp:nvSpPr>
        <dsp:cNvPr id="0" name=""/>
        <dsp:cNvSpPr/>
      </dsp:nvSpPr>
      <dsp:spPr>
        <a:xfrm>
          <a:off x="2008298" y="1084782"/>
          <a:ext cx="2227191" cy="890876"/>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Register the system in the DoD IT or Agency portfolio repository</a:t>
          </a:r>
        </a:p>
      </dsp:txBody>
      <dsp:txXfrm>
        <a:off x="2453736" y="1084782"/>
        <a:ext cx="1336315" cy="890876"/>
      </dsp:txXfrm>
    </dsp:sp>
    <dsp:sp modelId="{E371D9D9-4653-4794-986E-22624743D530}">
      <dsp:nvSpPr>
        <dsp:cNvPr id="0" name=""/>
        <dsp:cNvSpPr/>
      </dsp:nvSpPr>
      <dsp:spPr>
        <a:xfrm>
          <a:off x="4012771" y="1084782"/>
          <a:ext cx="2227191" cy="890876"/>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Understand organizational guidance and approach to RMF</a:t>
          </a:r>
        </a:p>
      </dsp:txBody>
      <dsp:txXfrm>
        <a:off x="4458209" y="1084782"/>
        <a:ext cx="1336315" cy="890876"/>
      </dsp:txXfrm>
    </dsp:sp>
    <dsp:sp modelId="{2186C49A-5DDB-464C-A656-E1DD7BBE97CF}">
      <dsp:nvSpPr>
        <dsp:cNvPr id="0" name=""/>
        <dsp:cNvSpPr/>
      </dsp:nvSpPr>
      <dsp:spPr>
        <a:xfrm>
          <a:off x="6017244" y="1084782"/>
          <a:ext cx="2227191" cy="890876"/>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Gather system information to prepare for RMF</a:t>
          </a:r>
        </a:p>
      </dsp:txBody>
      <dsp:txXfrm>
        <a:off x="6462682" y="1084782"/>
        <a:ext cx="1336315" cy="8908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BC523-9D57-4D4F-86DF-2C3DF69860E0}">
      <dsp:nvSpPr>
        <dsp:cNvPr id="0" name=""/>
        <dsp:cNvSpPr/>
      </dsp:nvSpPr>
      <dsp:spPr>
        <a:xfrm>
          <a:off x="234078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494009"/>
        <a:ext cx="18987" cy="3797"/>
      </dsp:txXfrm>
    </dsp:sp>
    <dsp:sp modelId="{F7A477D0-6DDE-4589-9118-387D4800AC19}">
      <dsp:nvSpPr>
        <dsp:cNvPr id="0" name=""/>
        <dsp:cNvSpPr/>
      </dsp:nvSpPr>
      <dsp:spPr>
        <a:xfrm>
          <a:off x="69152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Getting Started</a:t>
          </a:r>
        </a:p>
      </dsp:txBody>
      <dsp:txXfrm>
        <a:off x="691520" y="588"/>
        <a:ext cx="1651065" cy="990639"/>
      </dsp:txXfrm>
    </dsp:sp>
    <dsp:sp modelId="{DF20F269-E0F1-42ED-90D4-4858328EC147}">
      <dsp:nvSpPr>
        <dsp:cNvPr id="0" name=""/>
        <dsp:cNvSpPr/>
      </dsp:nvSpPr>
      <dsp:spPr>
        <a:xfrm>
          <a:off x="4371595"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494009"/>
        <a:ext cx="18987" cy="3797"/>
      </dsp:txXfrm>
    </dsp:sp>
    <dsp:sp modelId="{CAA1336C-A8C7-4124-AC4A-A9FD54D8EA33}">
      <dsp:nvSpPr>
        <dsp:cNvPr id="0" name=""/>
        <dsp:cNvSpPr/>
      </dsp:nvSpPr>
      <dsp:spPr>
        <a:xfrm>
          <a:off x="2722330"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Prepare</a:t>
          </a:r>
        </a:p>
      </dsp:txBody>
      <dsp:txXfrm>
        <a:off x="2722330" y="588"/>
        <a:ext cx="1651065" cy="990639"/>
      </dsp:txXfrm>
    </dsp:sp>
    <dsp:sp modelId="{B504766D-E95E-49F6-BC3A-6B6CBE2F059A}">
      <dsp:nvSpPr>
        <dsp:cNvPr id="0" name=""/>
        <dsp:cNvSpPr/>
      </dsp:nvSpPr>
      <dsp:spPr>
        <a:xfrm>
          <a:off x="6402406" y="450187"/>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494009"/>
        <a:ext cx="18987" cy="3797"/>
      </dsp:txXfrm>
    </dsp:sp>
    <dsp:sp modelId="{9D5E5C44-9F38-41F2-8EE7-FA2396FA1FB3}">
      <dsp:nvSpPr>
        <dsp:cNvPr id="0" name=""/>
        <dsp:cNvSpPr/>
      </dsp:nvSpPr>
      <dsp:spPr>
        <a:xfrm>
          <a:off x="475314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Categorize</a:t>
          </a:r>
        </a:p>
      </dsp:txBody>
      <dsp:txXfrm>
        <a:off x="4753141" y="588"/>
        <a:ext cx="1651065" cy="990639"/>
      </dsp:txXfrm>
    </dsp:sp>
    <dsp:sp modelId="{A98DFC26-48E8-47BA-ADD0-189B670B6C3D}">
      <dsp:nvSpPr>
        <dsp:cNvPr id="0" name=""/>
        <dsp:cNvSpPr/>
      </dsp:nvSpPr>
      <dsp:spPr>
        <a:xfrm>
          <a:off x="1517052" y="989427"/>
          <a:ext cx="6092431" cy="349145"/>
        </a:xfrm>
        <a:custGeom>
          <a:avLst/>
          <a:gdLst/>
          <a:ahLst/>
          <a:cxnLst/>
          <a:rect l="0" t="0" r="0" b="0"/>
          <a:pathLst>
            <a:path>
              <a:moveTo>
                <a:pt x="6092431" y="0"/>
              </a:moveTo>
              <a:lnTo>
                <a:pt x="6092431" y="191672"/>
              </a:lnTo>
              <a:lnTo>
                <a:pt x="0" y="191672"/>
              </a:lnTo>
              <a:lnTo>
                <a:pt x="0" y="349145"/>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410662" y="1162101"/>
        <a:ext cx="305212" cy="3797"/>
      </dsp:txXfrm>
    </dsp:sp>
    <dsp:sp modelId="{D65F4250-DE1C-4500-8080-7E3B7E522741}">
      <dsp:nvSpPr>
        <dsp:cNvPr id="0" name=""/>
        <dsp:cNvSpPr/>
      </dsp:nvSpPr>
      <dsp:spPr>
        <a:xfrm>
          <a:off x="6783951" y="588"/>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Select</a:t>
          </a:r>
        </a:p>
      </dsp:txBody>
      <dsp:txXfrm>
        <a:off x="6783951" y="588"/>
        <a:ext cx="1651065" cy="990639"/>
      </dsp:txXfrm>
    </dsp:sp>
    <dsp:sp modelId="{F4509DB1-13AD-4009-85BD-2E81B63DA7BB}">
      <dsp:nvSpPr>
        <dsp:cNvPr id="0" name=""/>
        <dsp:cNvSpPr/>
      </dsp:nvSpPr>
      <dsp:spPr>
        <a:xfrm>
          <a:off x="234078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05864" y="1864393"/>
        <a:ext cx="18987" cy="3797"/>
      </dsp:txXfrm>
    </dsp:sp>
    <dsp:sp modelId="{E78F0D11-61BD-432C-A0C7-DA619BA89B83}">
      <dsp:nvSpPr>
        <dsp:cNvPr id="0" name=""/>
        <dsp:cNvSpPr/>
      </dsp:nvSpPr>
      <dsp:spPr>
        <a:xfrm>
          <a:off x="69152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Implement</a:t>
          </a:r>
        </a:p>
      </dsp:txBody>
      <dsp:txXfrm>
        <a:off x="691520" y="1370972"/>
        <a:ext cx="1651065" cy="990639"/>
      </dsp:txXfrm>
    </dsp:sp>
    <dsp:sp modelId="{224DA104-5EBB-453C-9743-729876335959}">
      <dsp:nvSpPr>
        <dsp:cNvPr id="0" name=""/>
        <dsp:cNvSpPr/>
      </dsp:nvSpPr>
      <dsp:spPr>
        <a:xfrm>
          <a:off x="4371595"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536674" y="1864393"/>
        <a:ext cx="18987" cy="3797"/>
      </dsp:txXfrm>
    </dsp:sp>
    <dsp:sp modelId="{562ABA18-BAE5-4896-B89F-F495D57763B7}">
      <dsp:nvSpPr>
        <dsp:cNvPr id="0" name=""/>
        <dsp:cNvSpPr/>
      </dsp:nvSpPr>
      <dsp:spPr>
        <a:xfrm>
          <a:off x="2722330"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Assess</a:t>
          </a:r>
        </a:p>
      </dsp:txBody>
      <dsp:txXfrm>
        <a:off x="2722330" y="1370972"/>
        <a:ext cx="1651065" cy="990639"/>
      </dsp:txXfrm>
    </dsp:sp>
    <dsp:sp modelId="{10354A3E-4F43-48FC-AE56-81F709E73EBD}">
      <dsp:nvSpPr>
        <dsp:cNvPr id="0" name=""/>
        <dsp:cNvSpPr/>
      </dsp:nvSpPr>
      <dsp:spPr>
        <a:xfrm>
          <a:off x="6402406" y="1820572"/>
          <a:ext cx="349145" cy="91440"/>
        </a:xfrm>
        <a:custGeom>
          <a:avLst/>
          <a:gdLst/>
          <a:ahLst/>
          <a:cxnLst/>
          <a:rect l="0" t="0" r="0" b="0"/>
          <a:pathLst>
            <a:path>
              <a:moveTo>
                <a:pt x="0" y="45720"/>
              </a:moveTo>
              <a:lnTo>
                <a:pt x="349145"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6567485" y="1864393"/>
        <a:ext cx="18987" cy="3797"/>
      </dsp:txXfrm>
    </dsp:sp>
    <dsp:sp modelId="{3B388487-17A1-4FD2-840D-0F49D5217BF6}">
      <dsp:nvSpPr>
        <dsp:cNvPr id="0" name=""/>
        <dsp:cNvSpPr/>
      </dsp:nvSpPr>
      <dsp:spPr>
        <a:xfrm>
          <a:off x="475314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Authorize</a:t>
          </a:r>
        </a:p>
      </dsp:txBody>
      <dsp:txXfrm>
        <a:off x="4753141" y="1370972"/>
        <a:ext cx="1651065" cy="990639"/>
      </dsp:txXfrm>
    </dsp:sp>
    <dsp:sp modelId="{31EFC3F2-C3FD-44C3-8A82-D7E4AC465AB2}">
      <dsp:nvSpPr>
        <dsp:cNvPr id="0" name=""/>
        <dsp:cNvSpPr/>
      </dsp:nvSpPr>
      <dsp:spPr>
        <a:xfrm>
          <a:off x="6783951" y="1370972"/>
          <a:ext cx="1651065" cy="990639"/>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76200">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1" kern="1200" dirty="0"/>
            <a:t>Monitor</a:t>
          </a:r>
        </a:p>
      </dsp:txBody>
      <dsp:txXfrm>
        <a:off x="6783951" y="1370972"/>
        <a:ext cx="1651065" cy="99063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10E95-077C-43D9-A08A-41C0DA3994EE}">
      <dsp:nvSpPr>
        <dsp:cNvPr id="0" name=""/>
        <dsp:cNvSpPr/>
      </dsp:nvSpPr>
      <dsp:spPr>
        <a:xfrm>
          <a:off x="410" y="2036753"/>
          <a:ext cx="1479497"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Describe system type</a:t>
          </a:r>
        </a:p>
      </dsp:txBody>
      <dsp:txXfrm>
        <a:off x="296309" y="2036753"/>
        <a:ext cx="887699" cy="591798"/>
      </dsp:txXfrm>
    </dsp:sp>
    <dsp:sp modelId="{7EB4C440-397D-4D72-B075-67D3D95B9CED}">
      <dsp:nvSpPr>
        <dsp:cNvPr id="0" name=""/>
        <dsp:cNvSpPr/>
      </dsp:nvSpPr>
      <dsp:spPr>
        <a:xfrm>
          <a:off x="1331957" y="2036753"/>
          <a:ext cx="1616883"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information types</a:t>
          </a:r>
        </a:p>
      </dsp:txBody>
      <dsp:txXfrm>
        <a:off x="1627856" y="2036753"/>
        <a:ext cx="1025085" cy="591798"/>
      </dsp:txXfrm>
    </dsp:sp>
    <dsp:sp modelId="{D5854D9F-C93C-49CE-A448-AD80C9B1EC64}">
      <dsp:nvSpPr>
        <dsp:cNvPr id="0" name=""/>
        <dsp:cNvSpPr/>
      </dsp:nvSpPr>
      <dsp:spPr>
        <a:xfrm>
          <a:off x="2800891" y="2036753"/>
          <a:ext cx="1833318"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Apply factors to propose categorization</a:t>
          </a:r>
        </a:p>
      </dsp:txBody>
      <dsp:txXfrm>
        <a:off x="3096790" y="2036753"/>
        <a:ext cx="1241520" cy="591798"/>
      </dsp:txXfrm>
    </dsp:sp>
    <dsp:sp modelId="{BFB36109-EA58-486D-B9B8-2D0D93FD8982}">
      <dsp:nvSpPr>
        <dsp:cNvPr id="0" name=""/>
        <dsp:cNvSpPr/>
      </dsp:nvSpPr>
      <dsp:spPr>
        <a:xfrm>
          <a:off x="4486260" y="2036753"/>
          <a:ext cx="1479497"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Initiate security plan</a:t>
          </a:r>
        </a:p>
      </dsp:txBody>
      <dsp:txXfrm>
        <a:off x="4782159" y="2036753"/>
        <a:ext cx="887699" cy="591798"/>
      </dsp:txXfrm>
    </dsp:sp>
    <dsp:sp modelId="{CB2FCC6D-F5ED-43F7-8F0F-76C4F7D4D817}">
      <dsp:nvSpPr>
        <dsp:cNvPr id="0" name=""/>
        <dsp:cNvSpPr/>
      </dsp:nvSpPr>
      <dsp:spPr>
        <a:xfrm>
          <a:off x="5817807" y="2036753"/>
          <a:ext cx="1619531"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Ensure registration of system</a:t>
          </a:r>
        </a:p>
      </dsp:txBody>
      <dsp:txXfrm>
        <a:off x="6113706" y="2036753"/>
        <a:ext cx="1027733" cy="591798"/>
      </dsp:txXfrm>
    </dsp:sp>
    <dsp:sp modelId="{9CCCBB0F-3401-407F-95E6-14B233813C1A}">
      <dsp:nvSpPr>
        <dsp:cNvPr id="0" name=""/>
        <dsp:cNvSpPr/>
      </dsp:nvSpPr>
      <dsp:spPr>
        <a:xfrm>
          <a:off x="7289389" y="2036753"/>
          <a:ext cx="1836736" cy="59179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t>Identify roles and responsibilities</a:t>
          </a:r>
        </a:p>
      </dsp:txBody>
      <dsp:txXfrm>
        <a:off x="7585288" y="2036753"/>
        <a:ext cx="1244938" cy="59179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3"/>
            <a:ext cx="3170238" cy="479424"/>
          </a:xfrm>
          <a:prstGeom prst="rect">
            <a:avLst/>
          </a:prstGeom>
          <a:noFill/>
          <a:ln>
            <a:noFill/>
          </a:ln>
        </p:spPr>
        <p:txBody>
          <a:bodyPr spcFirstLastPara="1" wrap="square" lIns="96625" tIns="48300" rIns="96625" bIns="48300" anchor="t"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4" name="Google Shape;4;n"/>
          <p:cNvSpPr txBox="1">
            <a:spLocks noGrp="1"/>
          </p:cNvSpPr>
          <p:nvPr>
            <p:ph type="dt" idx="10"/>
          </p:nvPr>
        </p:nvSpPr>
        <p:spPr>
          <a:xfrm>
            <a:off x="4143375" y="3"/>
            <a:ext cx="3170238" cy="479424"/>
          </a:xfrm>
          <a:prstGeom prst="rect">
            <a:avLst/>
          </a:prstGeom>
          <a:noFill/>
          <a:ln>
            <a:noFill/>
          </a:ln>
        </p:spPr>
        <p:txBody>
          <a:bodyPr spcFirstLastPara="1" wrap="square" lIns="96625" tIns="48300" rIns="96625" bIns="48300" anchor="t" anchorCtr="0">
            <a:noAutofit/>
          </a:bodyPr>
          <a:lstStyle>
            <a:lvl1pPr marR="0" lvl="0" algn="r"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9120190"/>
            <a:ext cx="3170238" cy="479424"/>
          </a:xfrm>
          <a:prstGeom prst="rect">
            <a:avLst/>
          </a:prstGeom>
          <a:noFill/>
          <a:ln>
            <a:noFill/>
          </a:ln>
        </p:spPr>
        <p:txBody>
          <a:bodyPr spcFirstLastPara="1" wrap="square" lIns="96625" tIns="48300" rIns="96625" bIns="48300" anchor="b"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8" name="Google Shape;8;n"/>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tic.mil/whs/directives/corres/pdf/857001m.pdf"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8" Type="http://schemas.openxmlformats.org/officeDocument/2006/relationships/hyperlink" Target="http://en.wikipedia.org/wiki/EMASS#cite_note-3" TargetMode="External"/><Relationship Id="rId3" Type="http://schemas.openxmlformats.org/officeDocument/2006/relationships/hyperlink" Target="http://en.wikipedia.org/wiki/Federal_Information_Security_Management_Act" TargetMode="External"/><Relationship Id="rId7" Type="http://schemas.openxmlformats.org/officeDocument/2006/relationships/hyperlink" Target="http://en.wikipedia.org/wiki/EMASS#cite_note-2" TargetMode="External"/><Relationship Id="rId2" Type="http://schemas.openxmlformats.org/officeDocument/2006/relationships/slide" Target="../slides/slide86.xml"/><Relationship Id="rId1" Type="http://schemas.openxmlformats.org/officeDocument/2006/relationships/notesMaster" Target="../notesMasters/notesMaster1.xml"/><Relationship Id="rId6" Type="http://schemas.openxmlformats.org/officeDocument/2006/relationships/hyperlink" Target="http://en.wikipedia.org/wiki/Defense_Information_Systems_Agency" TargetMode="External"/><Relationship Id="rId5" Type="http://schemas.openxmlformats.org/officeDocument/2006/relationships/hyperlink" Target="http://en.wikipedia.org/wiki/Assistant_Secretary_of_Defense_for_Networks_and_Information_Integration" TargetMode="External"/><Relationship Id="rId4" Type="http://schemas.openxmlformats.org/officeDocument/2006/relationships/hyperlink" Target="http://en.wikipedia.org/wiki/United_States_Department_of_Defense" TargetMode="External"/><Relationship Id="rId9" Type="http://schemas.openxmlformats.org/officeDocument/2006/relationships/hyperlink" Target="http://en.wikipedia.org/wiki/EMASS#cite_note-4" TargetMode="Externa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04" name="Google Shape;404;p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Part 1 covers the introduction to the course, as well as the activities involved in Categorizing the system and the information types that the system processes, transmits or stores.  It also covers the Preparation phase which is now mandatory for the DoD folks.</a:t>
            </a:r>
            <a:endParaRPr dirty="0"/>
          </a:p>
        </p:txBody>
      </p:sp>
      <p:sp>
        <p:nvSpPr>
          <p:cNvPr id="405" name="Google Shape;405;p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RMF Knowledge Service (KS) is</a:t>
            </a:r>
            <a:r>
              <a:rPr lang="en-US" baseline="0" dirty="0"/>
              <a:t> the official DoD repository of RMF information. It is maintained and managed by the RMF Technical Advisory Group (TAG) under the supervision of the DoD SISO. </a:t>
            </a:r>
          </a:p>
          <a:p>
            <a:r>
              <a:rPr lang="en-US" baseline="0" dirty="0"/>
              <a:t>&gt;&gt; Anyone involved with RMF on a regular basis is encouraged to use KS as a resource. There is even a Forum where you can post questions and receive answers from your peers. </a:t>
            </a:r>
          </a:p>
          <a:p>
            <a:r>
              <a:rPr lang="en-US" i="0" baseline="0" dirty="0"/>
              <a:t>.</a:t>
            </a:r>
            <a:endParaRPr lang="en-US" dirty="0"/>
          </a:p>
        </p:txBody>
      </p:sp>
      <p:sp>
        <p:nvSpPr>
          <p:cNvPr id="4" name="Slide Number Placeholder 3"/>
          <p:cNvSpPr>
            <a:spLocks noGrp="1"/>
          </p:cNvSpPr>
          <p:nvPr>
            <p:ph type="sldNum" sz="quarter" idx="10"/>
          </p:nvPr>
        </p:nvSpPr>
        <p:spPr/>
        <p:txBody>
          <a:bodyPr/>
          <a:lstStyle/>
          <a:p>
            <a:fld id="{BDBF9D90-6D82-4B5B-B0A3-05906848A857}" type="slidenum">
              <a:rPr lang="en-US" smtClean="0"/>
              <a:pPr/>
              <a:t>10</a:t>
            </a:fld>
            <a:endParaRPr lang="en-US" dirty="0"/>
          </a:p>
        </p:txBody>
      </p:sp>
      <p:sp>
        <p:nvSpPr>
          <p:cNvPr id="5" name="Footer Placeholder 4"/>
          <p:cNvSpPr>
            <a:spLocks noGrp="1"/>
          </p:cNvSpPr>
          <p:nvPr>
            <p:ph type="ftr" sz="quarter" idx="11"/>
          </p:nvPr>
        </p:nvSpPr>
        <p:spPr/>
        <p:txBody>
          <a:bodyPr/>
          <a:lstStyle/>
          <a:p>
            <a:pPr>
              <a:defRPr/>
            </a:pPr>
            <a:r>
              <a:rPr lang="en-US"/>
              <a:t>2020</a:t>
            </a:r>
            <a:endParaRPr lang="en-US" dirty="0"/>
          </a:p>
        </p:txBody>
      </p:sp>
    </p:spTree>
    <p:extLst>
      <p:ext uri="{BB962C8B-B14F-4D97-AF65-F5344CB8AC3E}">
        <p14:creationId xmlns:p14="http://schemas.microsoft.com/office/powerpoint/2010/main" val="2277156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6" name="Google Shape;576;p1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marR="0" lvl="0" indent="0" algn="l" defTabSz="914400" rtl="0" eaLnBrk="1" fontAlgn="auto" latinLnBrk="0" hangingPunct="1">
              <a:lnSpc>
                <a:spcPct val="137500"/>
              </a:lnSpc>
              <a:spcBef>
                <a:spcPts val="0"/>
              </a:spcBef>
              <a:spcAft>
                <a:spcPts val="0"/>
              </a:spcAft>
              <a:buClr>
                <a:srgbClr val="000000"/>
              </a:buClr>
              <a:buSzPts val="1400"/>
              <a:buFont typeface="Arial"/>
              <a:buNone/>
              <a:tabLst/>
              <a:defRPr/>
            </a:pPr>
            <a:r>
              <a:rPr lang="en-US" dirty="0"/>
              <a:t>The next major resource is eMASS, which helps to automate much of the process. eMass – tool. not mandated by DOD, but strongly recommended;  it will be responsible for the primary reporting for DoD systems from Birth to Death.  It is the tool that creates and maintains the SP, SAR, POAM and all the documentation that accompanies all three, including Artifacts that are now scanned into eMass.  It is the lifecycle maintenance tool recommended for use by everyone in the AA process. </a:t>
            </a:r>
          </a:p>
          <a:p>
            <a:pPr marL="0" lvl="0" indent="0" algn="l" rtl="0">
              <a:lnSpc>
                <a:spcPct val="137500"/>
              </a:lnSpc>
              <a:spcBef>
                <a:spcPts val="0"/>
              </a:spcBef>
              <a:spcAft>
                <a:spcPts val="0"/>
              </a:spcAft>
              <a:buNone/>
            </a:pPr>
            <a:r>
              <a:rPr lang="en-US" dirty="0">
                <a:solidFill>
                  <a:srgbClr val="50535A"/>
                </a:solidFill>
                <a:latin typeface="Calibri"/>
                <a:ea typeface="Calibri"/>
                <a:cs typeface="Calibri"/>
                <a:sym typeface="Calibri"/>
              </a:rPr>
              <a:t>eMASS is the centerpiece of an ongoing DoD effort to automate a broad range of services for comprehensive, fully-integrated information assurance (IA) management at the DoD Component level, is fully compliant with the concept of IA controls-based information assurance and is intended to provide full support of the DoD 8500 series. eMASS is a government-owned, commercial off-the-shelf based solution that seamlessly integrates several capability models to support IA program management (PM) needs. </a:t>
            </a:r>
          </a:p>
          <a:p>
            <a:pPr marL="0" lvl="0" indent="0" algn="l" rtl="0">
              <a:lnSpc>
                <a:spcPct val="137500"/>
              </a:lnSpc>
              <a:spcBef>
                <a:spcPts val="0"/>
              </a:spcBef>
              <a:spcAft>
                <a:spcPts val="0"/>
              </a:spcAft>
              <a:buNone/>
            </a:pPr>
            <a:r>
              <a:rPr lang="en-US" dirty="0">
                <a:solidFill>
                  <a:srgbClr val="50535A"/>
                </a:solidFill>
                <a:latin typeface="Calibri"/>
                <a:cs typeface="Calibri"/>
                <a:sym typeface="Calibri"/>
              </a:rPr>
              <a:t>Today eMASS has been picked up as a preferred tool with the Veterans’ – a federal “civil” agency.</a:t>
            </a:r>
            <a:endParaRPr dirty="0"/>
          </a:p>
          <a:p>
            <a:pPr marL="0" lvl="0" indent="0" algn="l" rtl="0">
              <a:lnSpc>
                <a:spcPct val="137500"/>
              </a:lnSpc>
              <a:spcBef>
                <a:spcPts val="0"/>
              </a:spcBef>
              <a:spcAft>
                <a:spcPts val="0"/>
              </a:spcAft>
              <a:buNone/>
            </a:pPr>
            <a:endParaRPr dirty="0">
              <a:solidFill>
                <a:srgbClr val="50535A"/>
              </a:solidFill>
              <a:latin typeface="Helvetica Neue"/>
              <a:ea typeface="Helvetica Neue"/>
              <a:cs typeface="Helvetica Neue"/>
              <a:sym typeface="Helvetica Neue"/>
            </a:endParaRPr>
          </a:p>
        </p:txBody>
      </p:sp>
      <p:sp>
        <p:nvSpPr>
          <p:cNvPr id="577" name="Google Shape;577;p1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11</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1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8" name="Google Shape;588;p13:notes"/>
          <p:cNvSpPr txBox="1">
            <a:spLocks noGrp="1"/>
          </p:cNvSpPr>
          <p:nvPr>
            <p:ph type="body" idx="1"/>
          </p:nvPr>
        </p:nvSpPr>
        <p:spPr>
          <a:xfrm>
            <a:off x="715618" y="4359563"/>
            <a:ext cx="6265310"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000" dirty="0"/>
              <a:t>Knowledge Service and eMASS Comparison</a:t>
            </a:r>
            <a:endParaRPr dirty="0"/>
          </a:p>
          <a:p>
            <a:pPr marL="0" lvl="0" indent="0" algn="l" rtl="0">
              <a:spcBef>
                <a:spcPts val="300"/>
              </a:spcBef>
              <a:spcAft>
                <a:spcPts val="0"/>
              </a:spcAft>
              <a:buNone/>
            </a:pPr>
            <a:r>
              <a:rPr lang="en-US" sz="1000" dirty="0"/>
              <a:t>To support the implementation of RMF, two tools were simultaneously developed with the policy, the RMF Knowledge Service (KS) and the Enterprise Mission Assurance Support Service (eMASS) that provide different, but complimentary functions in implementing the RMF.</a:t>
            </a:r>
            <a:endParaRPr dirty="0"/>
          </a:p>
          <a:p>
            <a:pPr marL="0" lvl="0" indent="0" algn="l" rtl="0">
              <a:spcBef>
                <a:spcPts val="300"/>
              </a:spcBef>
              <a:spcAft>
                <a:spcPts val="0"/>
              </a:spcAft>
              <a:buNone/>
            </a:pPr>
            <a:r>
              <a:rPr lang="en-US" sz="1000" dirty="0"/>
              <a:t>The KS and eMASS were designed to work together to provide the DoD cybersecurity community with both implementation guidance and an automated tool to successfully execute the DoD RMF process.</a:t>
            </a:r>
            <a:endParaRPr dirty="0"/>
          </a:p>
          <a:p>
            <a:pPr marL="0" lvl="0" indent="0" algn="l" rtl="0">
              <a:spcBef>
                <a:spcPts val="300"/>
              </a:spcBef>
              <a:spcAft>
                <a:spcPts val="0"/>
              </a:spcAft>
              <a:buNone/>
            </a:pPr>
            <a:r>
              <a:rPr lang="en-US" sz="1000" dirty="0"/>
              <a:t> The function of the RMF KS is to provide 24/7 access to the latest RMF policy and implementation guidance and assessment procedures necessary to manually implement the RMF and provides additional capabilities and collaboration features to assist the DoD cybersecurity community in both implementing and managing the RMF process.</a:t>
            </a:r>
            <a:endParaRPr dirty="0"/>
          </a:p>
          <a:p>
            <a:pPr marL="0" lvl="0" indent="0" algn="l" rtl="0">
              <a:spcBef>
                <a:spcPts val="300"/>
              </a:spcBef>
              <a:spcAft>
                <a:spcPts val="0"/>
              </a:spcAft>
              <a:buNone/>
            </a:pPr>
            <a:r>
              <a:rPr lang="en-US" sz="1000" dirty="0"/>
              <a:t> The function of eMASS is to provide the DoD user community with a tool that automates the RMF process  workflow activities in the KS and enable enterprise functions, such as enterprise visibility and reporting and inheritance.</a:t>
            </a:r>
            <a:endParaRPr dirty="0"/>
          </a:p>
          <a:p>
            <a:pPr marL="0" lvl="0" indent="0" algn="l" rtl="0">
              <a:spcBef>
                <a:spcPts val="300"/>
              </a:spcBef>
              <a:spcAft>
                <a:spcPts val="0"/>
              </a:spcAft>
              <a:buNone/>
            </a:pPr>
            <a:r>
              <a:rPr lang="en-US" sz="1000" dirty="0"/>
              <a:t>A prime example of the complementary nature of the KS and eMASS is when changes to policy or guidelines are made, they are made in the KS, and followed by an update to eMASS to reflect those changes.</a:t>
            </a:r>
            <a:endParaRPr dirty="0"/>
          </a:p>
          <a:p>
            <a:pPr marL="0" lvl="0" indent="0" algn="l" rtl="0">
              <a:spcBef>
                <a:spcPts val="300"/>
              </a:spcBef>
              <a:spcAft>
                <a:spcPts val="0"/>
              </a:spcAft>
              <a:buNone/>
            </a:pPr>
            <a:r>
              <a:rPr lang="en-US" sz="1000" dirty="0"/>
              <a:t>Performing the RMF Process Manually:  If an organization does not have access to the eMASS automated tool, the KS provides the step-by-step process, sample templates, and examples that demonstrate how to perform the RMF process activities manually. However, the KS does not store documentation or artifacts, process data, or provide a completed security authorization package when assessing and authorizing a DoD IS or PIT system.</a:t>
            </a:r>
            <a:endParaRPr dirty="0"/>
          </a:p>
          <a:p>
            <a:pPr marL="0" lvl="0" indent="0" algn="l" rtl="0">
              <a:spcBef>
                <a:spcPts val="300"/>
              </a:spcBef>
              <a:spcAft>
                <a:spcPts val="0"/>
              </a:spcAft>
              <a:buNone/>
            </a:pPr>
            <a:r>
              <a:rPr lang="en-US" sz="1000" dirty="0"/>
              <a:t>Performing the RMF Using eMASS: eMASS automates the step-by-step activities explained in the KS for performing the DoD RMF process. It provides the capability to upload and store all documentation and artifacts that are developed or required to support the assessment and authorization of an IS or PIT system. eMASS produces the security authorization package and a variety of other reports to assist in the management of the IS or PIT system. eMASS does not provide discussion forums, explanations, examples, or any of the collaboration features that are found in the KS.</a:t>
            </a:r>
            <a:endParaRPr dirty="0"/>
          </a:p>
        </p:txBody>
      </p:sp>
      <p:sp>
        <p:nvSpPr>
          <p:cNvPr id="589" name="Google Shape;589;p1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12</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6" name="Google Shape;596;p1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Examples of resources found on the new DoD Cyber Exchange website – Cyber Awareness Challenge Training – available on the public.cyber.mil version for those (primarily contractors) without Common Access Cards (CAC); DISA STIGS/CCIs; additional Training and many cybersecurity topics and resources  - a small example here</a:t>
            </a:r>
            <a:endParaRPr dirty="0"/>
          </a:p>
          <a:p>
            <a:pPr marL="0" lvl="0" indent="0" algn="l" rtl="0">
              <a:spcBef>
                <a:spcPts val="360"/>
              </a:spcBef>
              <a:spcAft>
                <a:spcPts val="0"/>
              </a:spcAft>
              <a:buNone/>
            </a:pPr>
            <a:r>
              <a:rPr lang="en-US" dirty="0"/>
              <a:t>P.S.  Cyber SAM (in list of topics) is a comic strip that can be used for training purposes.  </a:t>
            </a:r>
            <a:endParaRPr dirty="0"/>
          </a:p>
        </p:txBody>
      </p:sp>
      <p:sp>
        <p:nvSpPr>
          <p:cNvPr id="597" name="Google Shape;597;p1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1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14</a:t>
            </a:fld>
            <a:endParaRPr sz="1200">
              <a:solidFill>
                <a:schemeClr val="dk1"/>
              </a:solidFill>
              <a:latin typeface="Times New Roman"/>
              <a:ea typeface="Times New Roman"/>
              <a:cs typeface="Times New Roman"/>
              <a:sym typeface="Times New Roman"/>
            </a:endParaRPr>
          </a:p>
        </p:txBody>
      </p:sp>
      <p:sp>
        <p:nvSpPr>
          <p:cNvPr id="607" name="Google Shape;607;p1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8" name="Google Shape;608;p1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Organizations may choose to deviate from the sequential structure of the RMF*</a:t>
            </a:r>
            <a:endParaRPr dirty="0"/>
          </a:p>
          <a:p>
            <a:pPr marL="177835" lvl="0" indent="-177835" algn="l" rtl="0">
              <a:spcBef>
                <a:spcPts val="360"/>
              </a:spcBef>
              <a:spcAft>
                <a:spcPts val="0"/>
              </a:spcAft>
              <a:buClr>
                <a:schemeClr val="dk1"/>
              </a:buClr>
              <a:buSzPts val="1200"/>
              <a:buFont typeface="Arial"/>
              <a:buChar char="•"/>
            </a:pPr>
            <a:r>
              <a:rPr lang="en-US" dirty="0"/>
              <a:t>To be consistent with their established management and system development life cycle processes</a:t>
            </a:r>
            <a:endParaRPr dirty="0"/>
          </a:p>
          <a:p>
            <a:pPr marL="177835" lvl="0" indent="-177835" algn="l" rtl="0">
              <a:spcBef>
                <a:spcPts val="360"/>
              </a:spcBef>
              <a:spcAft>
                <a:spcPts val="0"/>
              </a:spcAft>
              <a:buClr>
                <a:schemeClr val="dk1"/>
              </a:buClr>
              <a:buSzPts val="1200"/>
              <a:buFont typeface="Arial"/>
              <a:buChar char="•"/>
            </a:pPr>
            <a:r>
              <a:rPr lang="en-US" dirty="0"/>
              <a:t>To achieve more cost-effective and efficient solutions with regard to the execution of the tasks</a:t>
            </a:r>
            <a:endParaRPr dirty="0"/>
          </a:p>
          <a:p>
            <a:pPr marL="0" lvl="0" indent="0" algn="l" rtl="0">
              <a:spcBef>
                <a:spcPts val="360"/>
              </a:spcBef>
              <a:spcAft>
                <a:spcPts val="0"/>
              </a:spcAft>
              <a:buNone/>
            </a:pPr>
            <a:r>
              <a:rPr lang="en-US" dirty="0"/>
              <a:t>Regardless of the task ordering, the last step before an information system is placed into operation is the </a:t>
            </a:r>
            <a:r>
              <a:rPr lang="en-US" i="1" dirty="0"/>
              <a:t>explicit acceptance of risk by the authorizing official</a:t>
            </a:r>
            <a:endParaRPr dirty="0"/>
          </a:p>
          <a:p>
            <a:pPr marL="0" lvl="0" indent="0" algn="l" rtl="0">
              <a:spcBef>
                <a:spcPts val="360"/>
              </a:spcBef>
              <a:spcAft>
                <a:spcPts val="0"/>
              </a:spcAft>
              <a:buNone/>
            </a:pPr>
            <a:r>
              <a:rPr lang="en-US" dirty="0"/>
              <a:t>It can be done in a different order if it makes sense however that must be authorized before production. For example:</a:t>
            </a:r>
            <a:endParaRPr dirty="0"/>
          </a:p>
          <a:p>
            <a:pPr marL="177835" lvl="0" indent="-177835" algn="l" rtl="0">
              <a:spcBef>
                <a:spcPts val="360"/>
              </a:spcBef>
              <a:spcAft>
                <a:spcPts val="0"/>
              </a:spcAft>
              <a:buClr>
                <a:schemeClr val="dk1"/>
              </a:buClr>
              <a:buSzPts val="1200"/>
              <a:buFont typeface="Arial"/>
              <a:buChar char="•"/>
            </a:pPr>
            <a:r>
              <a:rPr lang="en-US" dirty="0"/>
              <a:t>You could be collecting SP data while categorizing</a:t>
            </a:r>
            <a:endParaRPr dirty="0"/>
          </a:p>
          <a:p>
            <a:pPr marL="177835" lvl="0" indent="-177835" algn="l" rtl="0">
              <a:spcBef>
                <a:spcPts val="360"/>
              </a:spcBef>
              <a:spcAft>
                <a:spcPts val="0"/>
              </a:spcAft>
              <a:buClr>
                <a:schemeClr val="dk1"/>
              </a:buClr>
              <a:buSzPts val="1200"/>
              <a:buFont typeface="Arial"/>
              <a:buChar char="•"/>
            </a:pPr>
            <a:r>
              <a:rPr lang="en-US" dirty="0"/>
              <a:t>You could do select and implement at the same time</a:t>
            </a:r>
            <a:endParaRPr dirty="0"/>
          </a:p>
          <a:p>
            <a:pPr marL="177835" lvl="0" indent="-177835" algn="l" rtl="0">
              <a:spcBef>
                <a:spcPts val="360"/>
              </a:spcBef>
              <a:spcAft>
                <a:spcPts val="0"/>
              </a:spcAft>
              <a:buClr>
                <a:schemeClr val="dk1"/>
              </a:buClr>
              <a:buSzPts val="1200"/>
              <a:buFont typeface="Arial"/>
              <a:buChar char="•"/>
            </a:pPr>
            <a:r>
              <a:rPr lang="en-US" dirty="0"/>
              <a:t>You could do a self-assessment as you go through the process</a:t>
            </a:r>
            <a:endParaRPr dirty="0"/>
          </a:p>
          <a:p>
            <a:pPr marL="177835" lvl="0" indent="-101635" algn="l" rtl="0">
              <a:spcBef>
                <a:spcPts val="360"/>
              </a:spcBef>
              <a:spcAft>
                <a:spcPts val="0"/>
              </a:spcAft>
              <a:buClr>
                <a:schemeClr val="dk1"/>
              </a:buClr>
              <a:buSzPts val="1200"/>
              <a:buFont typeface="Arial"/>
              <a:buNone/>
            </a:pPr>
            <a:endParaRPr i="1" dirty="0"/>
          </a:p>
          <a:p>
            <a:pPr marL="0" lvl="0" indent="0" algn="l" rtl="0">
              <a:spcBef>
                <a:spcPts val="360"/>
              </a:spcBef>
              <a:spcAft>
                <a:spcPts val="0"/>
              </a:spcAft>
              <a:buNone/>
            </a:pPr>
            <a:endParaRPr i="1" dirty="0"/>
          </a:p>
          <a:p>
            <a:pPr marL="0" lvl="0" indent="0" algn="l" rtl="0">
              <a:spcBef>
                <a:spcPts val="360"/>
              </a:spcBef>
              <a:spcAft>
                <a:spcPts val="0"/>
              </a:spcAft>
              <a:buNone/>
            </a:pPr>
            <a:endParaRPr dirty="0"/>
          </a:p>
        </p:txBody>
      </p:sp>
      <p:sp>
        <p:nvSpPr>
          <p:cNvPr id="609" name="Google Shape;609;p15: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14</a:t>
            </a:fld>
            <a:endParaRPr sz="1300">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15</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During In-Depth we will walk through each step of the RMF lifecycle process, and we will do a team activity for each step. The first step we will explore is Prepare.</a:t>
            </a:r>
          </a:p>
          <a:p>
            <a:endParaRPr lang="en-US" dirty="0"/>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1080609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1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9" name="Google Shape;639;p1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Everyone comes to this with different experience and backgrounds.</a:t>
            </a:r>
            <a:endParaRPr dirty="0"/>
          </a:p>
          <a:p>
            <a:pPr marL="0" lvl="0" indent="0" algn="l" rtl="0">
              <a:spcBef>
                <a:spcPts val="360"/>
              </a:spcBef>
              <a:spcAft>
                <a:spcPts val="0"/>
              </a:spcAft>
              <a:buNone/>
            </a:pPr>
            <a:r>
              <a:rPr lang="en-US" dirty="0"/>
              <a:t>Our goal is to help you figure out where to begin…as typical of life, you’ll notice the man and woman are going different directions.  But put yourself in the position of Project Lead for the RMF in your organization, whether that is true or not.  You must take everyone else down the path, and we are going to learn how to do that this week, one step at a time.</a:t>
            </a:r>
            <a:endParaRPr dirty="0"/>
          </a:p>
          <a:p>
            <a:pPr marL="0" lvl="0" indent="0" algn="l" rtl="0">
              <a:spcBef>
                <a:spcPts val="360"/>
              </a:spcBef>
              <a:spcAft>
                <a:spcPts val="0"/>
              </a:spcAft>
              <a:buNone/>
            </a:pPr>
            <a:endParaRPr dirty="0"/>
          </a:p>
        </p:txBody>
      </p:sp>
      <p:sp>
        <p:nvSpPr>
          <p:cNvPr id="640" name="Google Shape;640;p1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3" name="Google Shape;653;p1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First, we need to learn the steps.  This is the RMF Life Cycle as presented by NIST. As you can see, RMF is now a 7-step process. Preparation reaches across all the steps, beginning through end. The diagram says, “repeat as necessary”. That’s accurate – well, sort of. What happens is we’ll go through Steps 1 through 5, hopefully culminating in an Authorization to Operate (ATO) from the AO. We’ll then enter Step 6 and stay there, happily monitoring, until one of three things happens. </a:t>
            </a:r>
            <a:endParaRPr dirty="0"/>
          </a:p>
          <a:p>
            <a:pPr marL="0" lvl="0" indent="0" algn="l" rtl="0">
              <a:spcBef>
                <a:spcPts val="360"/>
              </a:spcBef>
              <a:spcAft>
                <a:spcPts val="0"/>
              </a:spcAft>
              <a:buNone/>
            </a:pPr>
            <a:r>
              <a:rPr lang="en-US" dirty="0"/>
              <a:t>- The ATO is approaching its termination date</a:t>
            </a:r>
            <a:endParaRPr dirty="0"/>
          </a:p>
          <a:p>
            <a:pPr marL="0" lvl="0" indent="0" algn="l" rtl="0">
              <a:spcBef>
                <a:spcPts val="360"/>
              </a:spcBef>
              <a:spcAft>
                <a:spcPts val="0"/>
              </a:spcAft>
              <a:buNone/>
            </a:pPr>
            <a:r>
              <a:rPr lang="en-US" dirty="0"/>
              <a:t>- A “major change” to the system configuration or environment is planned</a:t>
            </a:r>
            <a:endParaRPr dirty="0"/>
          </a:p>
          <a:p>
            <a:pPr marL="0" lvl="0" indent="0" algn="l" rtl="0">
              <a:spcBef>
                <a:spcPts val="360"/>
              </a:spcBef>
              <a:spcAft>
                <a:spcPts val="0"/>
              </a:spcAft>
              <a:buNone/>
            </a:pPr>
            <a:r>
              <a:rPr lang="en-US" dirty="0"/>
              <a:t>- The system is decommissioned</a:t>
            </a:r>
            <a:endParaRPr dirty="0"/>
          </a:p>
          <a:p>
            <a:pPr marL="0" lvl="0" indent="0" algn="l" rtl="0">
              <a:spcBef>
                <a:spcPts val="360"/>
              </a:spcBef>
              <a:spcAft>
                <a:spcPts val="0"/>
              </a:spcAft>
              <a:buNone/>
            </a:pPr>
            <a:r>
              <a:rPr lang="en-US" dirty="0"/>
              <a:t>In the first two cases, we will indeed “repeat as necessary” and begin the re-authorization effort back at Step 1. In the case of decommissioning, the life cycle simply ends.</a:t>
            </a:r>
            <a:endParaRPr dirty="0"/>
          </a:p>
        </p:txBody>
      </p:sp>
      <p:sp>
        <p:nvSpPr>
          <p:cNvPr id="654" name="Google Shape;654;p1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3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36" name="Google Shape;836;p3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Now we look at the RMF process from the DoD view, which means we follow the DoDI 8510.01 and the Knowledge Service, the authoritative source for DoD RMF.  These are the sub-tasks that DoD wants you to complete for categorize.  We are going to go through each of these as we explore this step.  The DoDI 8510.01 was recently updated July 2022 and now embraces the concepts of the NIST SP 800-37 R2, including Preparation.   However, DoD is still working through the details of Preparation, and we expect the Knowledge Service will provide more guidance in the future. </a:t>
            </a:r>
            <a:endParaRPr dirty="0"/>
          </a:p>
        </p:txBody>
      </p:sp>
      <p:sp>
        <p:nvSpPr>
          <p:cNvPr id="837" name="Google Shape;837;p3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18</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877273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1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2" name="Google Shape;662;p1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The new NIST SP 800-37 has defined specific Organizational Preparation requirements that should happen prior to System Preparation and apply to all the systems within that organization.  Identifying who will fulfill the roles of RMF will place needed emphasis on the importance of the process.  Determining a Risk Tolerance level early in the process will help System Owners and AO’s with their acceptance of risk.  Identifying Common policy controls that can be inherited across the organization will save time for system owners.  Developing an organizational approach to Continuous Monitoring will again place an emphasis on this very important requirement.  Lastly, tying RMF to the Cybersecurity Framework may be a necessity for some critical infrastructures.</a:t>
            </a:r>
            <a:endParaRPr dirty="0"/>
          </a:p>
        </p:txBody>
      </p:sp>
      <p:sp>
        <p:nvSpPr>
          <p:cNvPr id="663" name="Google Shape;663;p1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mn-cs"/>
              </a:rPr>
              <a:pPr marL="0" marR="0" lvl="0" indent="0" algn="r" defTabSz="914316" rtl="0" eaLnBrk="1" fontAlgn="auto" latinLnBrk="0" hangingPunct="1">
                <a:lnSpc>
                  <a:spcPct val="100000"/>
                </a:lnSpc>
                <a:spcBef>
                  <a:spcPts val="0"/>
                </a:spcBef>
                <a:spcAft>
                  <a:spcPts val="0"/>
                </a:spcAft>
                <a:buClrTx/>
                <a:buSzTx/>
                <a:buFontTx/>
                <a:buNone/>
                <a:tabLst/>
                <a:defRPr/>
              </a:pPr>
              <a:t>2</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mn-cs"/>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This is the agenda for the rest of the week.  During In-Depth we will walk through each step of the RMF lifecycle process, and we will do a team activity for each step.  There is no better way to learn RMF than to perform RMF through these activities. </a:t>
            </a:r>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14113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p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9" name="Google Shape;669;p2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As promised, we will start with Preparation or Step 0 as we like to call it.  </a:t>
            </a:r>
            <a:endParaRPr dirty="0"/>
          </a:p>
          <a:p>
            <a:pPr marL="0" lvl="0" indent="0" algn="l" rtl="0">
              <a:spcBef>
                <a:spcPts val="360"/>
              </a:spcBef>
              <a:spcAft>
                <a:spcPts val="0"/>
              </a:spcAft>
              <a:buNone/>
            </a:pPr>
            <a:r>
              <a:rPr lang="en-US" dirty="0"/>
              <a:t>Collect your system info. Understand the mission, system, laws that apply (regs)</a:t>
            </a:r>
            <a:endParaRPr dirty="0"/>
          </a:p>
          <a:p>
            <a:pPr marL="0" lvl="0" indent="0" algn="l" rtl="0">
              <a:spcBef>
                <a:spcPts val="360"/>
              </a:spcBef>
              <a:spcAft>
                <a:spcPts val="0"/>
              </a:spcAft>
              <a:buNone/>
            </a:pPr>
            <a:r>
              <a:rPr lang="en-US" dirty="0"/>
              <a:t>Who are the key individuals assigned to this process in your organization – collect their contact information; understand their relationships in the review and approval chain</a:t>
            </a:r>
            <a:endParaRPr dirty="0"/>
          </a:p>
          <a:p>
            <a:pPr marL="0" lvl="0" indent="0" algn="l" rtl="0">
              <a:spcBef>
                <a:spcPts val="360"/>
              </a:spcBef>
              <a:spcAft>
                <a:spcPts val="0"/>
              </a:spcAft>
              <a:buNone/>
            </a:pPr>
            <a:r>
              <a:rPr lang="en-US" dirty="0"/>
              <a:t>Understand the resources available and how to prioritize. Remember security is not their (business owners) priority so you have to request their time – you may have to go up the chain to do so.</a:t>
            </a:r>
            <a:endParaRPr dirty="0"/>
          </a:p>
          <a:p>
            <a:pPr marL="0" lvl="0" indent="0" algn="l" rtl="0">
              <a:spcBef>
                <a:spcPts val="360"/>
              </a:spcBef>
              <a:spcAft>
                <a:spcPts val="0"/>
              </a:spcAft>
              <a:buNone/>
            </a:pPr>
            <a:r>
              <a:rPr lang="en-US" dirty="0"/>
              <a:t> You need to do a Risk Assessment – maybe just a general threat assessment, but something.  Often time and money plays into this scope.</a:t>
            </a:r>
            <a:endParaRPr dirty="0"/>
          </a:p>
          <a:p>
            <a:pPr marL="0" lvl="0" indent="0" algn="l" rtl="0">
              <a:spcBef>
                <a:spcPts val="360"/>
              </a:spcBef>
              <a:spcAft>
                <a:spcPts val="0"/>
              </a:spcAft>
              <a:buNone/>
            </a:pPr>
            <a:r>
              <a:rPr lang="en-US" dirty="0"/>
              <a:t>NIST 800-30 provides guidance on risk assessments.</a:t>
            </a:r>
          </a:p>
          <a:p>
            <a:pPr marL="0" lvl="0" indent="0" algn="l" rtl="0">
              <a:spcBef>
                <a:spcPts val="360"/>
              </a:spcBef>
              <a:spcAft>
                <a:spcPts val="0"/>
              </a:spcAft>
              <a:buNone/>
            </a:pPr>
            <a:r>
              <a:rPr lang="en-US" dirty="0"/>
              <a:t>You need to do preliminary artifacts that describe your system </a:t>
            </a:r>
            <a:endParaRPr dirty="0"/>
          </a:p>
          <a:p>
            <a:pPr marL="0" lvl="0" indent="0" algn="l" rtl="0">
              <a:spcBef>
                <a:spcPts val="360"/>
              </a:spcBef>
              <a:spcAft>
                <a:spcPts val="0"/>
              </a:spcAft>
              <a:buNone/>
            </a:pPr>
            <a:r>
              <a:rPr lang="en-US" dirty="0"/>
              <a:t> </a:t>
            </a:r>
            <a:endParaRPr dirty="0"/>
          </a:p>
          <a:p>
            <a:pPr marL="0" lvl="0" indent="0" algn="l" rtl="0">
              <a:spcBef>
                <a:spcPts val="360"/>
              </a:spcBef>
              <a:spcAft>
                <a:spcPts val="0"/>
              </a:spcAft>
              <a:buNone/>
            </a:pPr>
            <a:r>
              <a:rPr lang="en-US" dirty="0"/>
              <a:t>What questions – is it new or existing? Mission area? Responsible organizations?</a:t>
            </a:r>
            <a:endParaRPr dirty="0"/>
          </a:p>
          <a:p>
            <a:pPr marL="0" lvl="0" indent="0" algn="l" rtl="0">
              <a:spcBef>
                <a:spcPts val="360"/>
              </a:spcBef>
              <a:spcAft>
                <a:spcPts val="0"/>
              </a:spcAft>
              <a:buNone/>
            </a:pPr>
            <a:r>
              <a:rPr lang="en-US" dirty="0"/>
              <a:t>If it’s existing, do you have documentation from a previous DIACAP.  Do you already have some artifacts that you may only need to update?  Find and organize those artifacts.</a:t>
            </a:r>
            <a:endParaRPr dirty="0"/>
          </a:p>
          <a:p>
            <a:pPr marL="0" lvl="0" indent="0" algn="l" rtl="0">
              <a:spcBef>
                <a:spcPts val="360"/>
              </a:spcBef>
              <a:spcAft>
                <a:spcPts val="0"/>
              </a:spcAft>
              <a:buNone/>
            </a:pPr>
            <a:r>
              <a:rPr lang="en-US" dirty="0"/>
              <a:t>To gather information, ask the questions on the chart.</a:t>
            </a:r>
            <a:endParaRPr dirty="0"/>
          </a:p>
          <a:p>
            <a:pPr marL="0" lvl="0" indent="0" algn="l" rtl="0">
              <a:spcBef>
                <a:spcPts val="360"/>
              </a:spcBef>
              <a:spcAft>
                <a:spcPts val="0"/>
              </a:spcAft>
              <a:buNone/>
            </a:pPr>
            <a:r>
              <a:rPr lang="en-US" dirty="0"/>
              <a:t>Talk with System Owner about building a team for this project.</a:t>
            </a:r>
            <a:endParaRPr dirty="0"/>
          </a:p>
          <a:p>
            <a:pPr marL="0" lvl="0" indent="0" algn="l" rtl="0">
              <a:spcBef>
                <a:spcPts val="360"/>
              </a:spcBef>
              <a:spcAft>
                <a:spcPts val="0"/>
              </a:spcAft>
              <a:buNone/>
            </a:pPr>
            <a:r>
              <a:rPr lang="en-US" dirty="0"/>
              <a:t>Ask questions of your System Owner – who is the Authorizing Official (AO)?</a:t>
            </a:r>
            <a:endParaRPr dirty="0"/>
          </a:p>
          <a:p>
            <a:pPr marL="0" lvl="0" indent="0" algn="l" rtl="0">
              <a:spcBef>
                <a:spcPts val="360"/>
              </a:spcBef>
              <a:spcAft>
                <a:spcPts val="0"/>
              </a:spcAft>
              <a:buNone/>
            </a:pPr>
            <a:r>
              <a:rPr lang="en-US" dirty="0"/>
              <a:t>Who should be involved – do they need training in RMF?</a:t>
            </a:r>
            <a:endParaRPr dirty="0"/>
          </a:p>
          <a:p>
            <a:pPr marL="0" lvl="0" indent="0" algn="l" rtl="0">
              <a:spcBef>
                <a:spcPts val="360"/>
              </a:spcBef>
              <a:spcAft>
                <a:spcPts val="0"/>
              </a:spcAft>
              <a:buNone/>
            </a:pPr>
            <a:r>
              <a:rPr lang="en-US" dirty="0"/>
              <a:t>Everyone knows something different – admin folks; tech folks; data base folks; security folks; mission folks; developers; user rep</a:t>
            </a:r>
            <a:endParaRPr dirty="0"/>
          </a:p>
          <a:p>
            <a:pPr marL="0" lvl="0" indent="0" algn="l" rtl="0">
              <a:spcBef>
                <a:spcPts val="360"/>
              </a:spcBef>
              <a:spcAft>
                <a:spcPts val="0"/>
              </a:spcAft>
              <a:buNone/>
            </a:pPr>
            <a:r>
              <a:rPr lang="en-US" dirty="0"/>
              <a:t>Need to be able to ask questions – need management support – avoid politics</a:t>
            </a:r>
            <a:endParaRPr dirty="0"/>
          </a:p>
          <a:p>
            <a:pPr marL="0" lvl="0" indent="0" algn="l" rtl="0">
              <a:spcBef>
                <a:spcPts val="360"/>
              </a:spcBef>
              <a:spcAft>
                <a:spcPts val="0"/>
              </a:spcAft>
              <a:buNone/>
            </a:pPr>
            <a:r>
              <a:rPr lang="en-US" dirty="0"/>
              <a:t>It is important to involve the Business Process Owner or Program Manager and their staff from the beginning.  The business process drives the Information process. </a:t>
            </a:r>
            <a:endParaRPr dirty="0"/>
          </a:p>
          <a:p>
            <a:pPr marL="0" lvl="0" indent="0" algn="l" rtl="0">
              <a:spcBef>
                <a:spcPts val="360"/>
              </a:spcBef>
              <a:spcAft>
                <a:spcPts val="0"/>
              </a:spcAft>
              <a:buNone/>
            </a:pPr>
            <a:r>
              <a:rPr lang="en-US" dirty="0"/>
              <a:t>Another important group involves the individuals with actual IT background – system admins, data base admins, programmers, contracting officers – they talk the technology terminology.  That will be addressed more in the Categorization step.</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 </a:t>
            </a:r>
            <a:endParaRPr dirty="0"/>
          </a:p>
          <a:p>
            <a:pPr marL="0" lvl="0" indent="0" algn="l" rtl="0">
              <a:spcBef>
                <a:spcPts val="360"/>
              </a:spcBef>
              <a:spcAft>
                <a:spcPts val="0"/>
              </a:spcAft>
              <a:buNone/>
            </a:pPr>
            <a:endParaRPr dirty="0"/>
          </a:p>
        </p:txBody>
      </p:sp>
      <p:sp>
        <p:nvSpPr>
          <p:cNvPr id="670" name="Google Shape;670;p2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20</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2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1" name="Google Shape;681;p2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Stakeholder support  is important.</a:t>
            </a:r>
            <a:endParaRPr dirty="0"/>
          </a:p>
          <a:p>
            <a:pPr marL="0" lvl="0" indent="0" algn="l" rtl="0">
              <a:spcBef>
                <a:spcPts val="360"/>
              </a:spcBef>
              <a:spcAft>
                <a:spcPts val="0"/>
              </a:spcAft>
              <a:buNone/>
            </a:pPr>
            <a:r>
              <a:rPr lang="en-US" dirty="0"/>
              <a:t>It’s critical that you get the buy-in of your stakeholders, those who are part of the RMF process, i.e., System Owners or PM; and those that are part of your own chain of command, i.e., your manager and executive staff.  These are the people you will need to go to when you are looking for help, or more time, or possibly funding.  Brief them or educate them early in the process so they are aware of what is to come.</a:t>
            </a:r>
            <a:endParaRPr dirty="0"/>
          </a:p>
          <a:p>
            <a:pPr marL="0" lvl="0" indent="0" algn="l" rtl="0">
              <a:spcBef>
                <a:spcPts val="360"/>
              </a:spcBef>
              <a:spcAft>
                <a:spcPts val="0"/>
              </a:spcAft>
              <a:buNone/>
            </a:pPr>
            <a:endParaRPr dirty="0"/>
          </a:p>
        </p:txBody>
      </p:sp>
      <p:sp>
        <p:nvSpPr>
          <p:cNvPr id="682" name="Google Shape;682;p2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2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0" name="Google Shape;700;p2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Developing a Risk Management Strategy is an organizational requirement.  Organizational tolerance might be established at the highest tier, i.e., DoD, or the component level, i.e., Army.  An AO will utilize the Risk Tolerance to assist in their decision-making process – whether to accept the risk.</a:t>
            </a:r>
            <a:endParaRPr dirty="0"/>
          </a:p>
        </p:txBody>
      </p:sp>
      <p:sp>
        <p:nvSpPr>
          <p:cNvPr id="701" name="Google Shape;701;p2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2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8" name="Google Shape;708;p2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Developing a System Level Risk Assessment based on organization risk strategy – at the system level both the AO and System Owner/PM are involved in determining risk responses.  The System Owner/PM is also responsible for identifying a monitoring strategy to monitor security controls on an ongoing basis.</a:t>
            </a:r>
            <a:endParaRPr/>
          </a:p>
          <a:p>
            <a:pPr marL="0" lvl="0" indent="0" algn="l" rtl="0">
              <a:spcBef>
                <a:spcPts val="360"/>
              </a:spcBef>
              <a:spcAft>
                <a:spcPts val="0"/>
              </a:spcAft>
              <a:buNone/>
            </a:pPr>
            <a:endParaRPr/>
          </a:p>
        </p:txBody>
      </p:sp>
      <p:sp>
        <p:nvSpPr>
          <p:cNvPr id="709" name="Google Shape;709;p2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2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5" name="Google Shape;725;p2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100" dirty="0"/>
              <a:t>NSS-specific assumptions are: </a:t>
            </a:r>
            <a:endParaRPr dirty="0"/>
          </a:p>
          <a:p>
            <a:pPr marL="0" lvl="0" indent="0" algn="l" rtl="0">
              <a:spcBef>
                <a:spcPts val="330"/>
              </a:spcBef>
              <a:spcAft>
                <a:spcPts val="0"/>
              </a:spcAft>
              <a:buNone/>
            </a:pPr>
            <a:r>
              <a:rPr lang="en-US" sz="1100" dirty="0"/>
              <a:t>Insider threats exist within NSS organizations.  Advanced persistent threats (APTs) are targeting NSS and may already exist within NSS organizations.   Additional best practices beyond those defined in the NIST baselines are necessary to protect NSS.  </a:t>
            </a:r>
            <a:endParaRPr dirty="0"/>
          </a:p>
          <a:p>
            <a:pPr marL="0" lvl="0" indent="0" algn="l" rtl="0">
              <a:spcBef>
                <a:spcPts val="330"/>
              </a:spcBef>
              <a:spcAft>
                <a:spcPts val="0"/>
              </a:spcAft>
              <a:buNone/>
            </a:pPr>
            <a:r>
              <a:rPr lang="en-US" sz="1100" dirty="0"/>
              <a:t>Conversely, there are also some possible situations that are specifically not addressed in the baselines.  These include:  </a:t>
            </a:r>
            <a:endParaRPr dirty="0"/>
          </a:p>
          <a:p>
            <a:pPr marL="0" lvl="0" indent="0" algn="l" rtl="0">
              <a:spcBef>
                <a:spcPts val="330"/>
              </a:spcBef>
              <a:spcAft>
                <a:spcPts val="0"/>
              </a:spcAft>
              <a:buNone/>
            </a:pPr>
            <a:r>
              <a:rPr lang="en-US" sz="1100" dirty="0"/>
              <a:t> Classified data/information is processed, stored, or transmitted by information systems;  Selected data/information requires specialized protection based on federal legislation, directives, regulations, or policies; and  Information systems need to communicate with other systems across different security domains. </a:t>
            </a:r>
            <a:endParaRPr dirty="0"/>
          </a:p>
        </p:txBody>
      </p:sp>
      <p:sp>
        <p:nvSpPr>
          <p:cNvPr id="726" name="Google Shape;726;p2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24</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1" name="Google Shape;761;p2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This heat map is developed based on risk quantification.  The likelihood that the threat will occur multiplied by the impact level on the system or organization returns a quantified risk value.  Placing these in a heat map for purposes of briefing management gives a quick overview of the organizational risk situation.  This is what we will be doing in our class risk assessment activity very shortly.</a:t>
            </a:r>
            <a:endParaRPr dirty="0"/>
          </a:p>
          <a:p>
            <a:pPr marL="0" lvl="0" indent="0" algn="l" rtl="0">
              <a:spcBef>
                <a:spcPts val="360"/>
              </a:spcBef>
              <a:spcAft>
                <a:spcPts val="0"/>
              </a:spcAft>
              <a:buNone/>
            </a:pPr>
            <a:endParaRPr dirty="0"/>
          </a:p>
        </p:txBody>
      </p:sp>
      <p:sp>
        <p:nvSpPr>
          <p:cNvPr id="762" name="Google Shape;762;p2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2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2" name="Google Shape;772;p2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This is a laydown of the system we will be using in the Risk Assessment Activity.  It provides a look at the organizational relationships which is important to understand going into this activity. (Go through the lines of information and discuss.) It then provides information on the system itself, PCOMS, and its subsystems.  More information will be provided in the Course Activities Guide.</a:t>
            </a:r>
            <a:endParaRPr/>
          </a:p>
          <a:p>
            <a:pPr marL="0" lvl="0" indent="0" algn="l" rtl="0">
              <a:spcBef>
                <a:spcPts val="360"/>
              </a:spcBef>
              <a:spcAft>
                <a:spcPts val="0"/>
              </a:spcAft>
              <a:buNone/>
            </a:pPr>
            <a:endParaRPr/>
          </a:p>
        </p:txBody>
      </p:sp>
      <p:sp>
        <p:nvSpPr>
          <p:cNvPr id="773" name="Google Shape;773;p2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26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2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6" name="Google Shape;806;p2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It is time for the Risk Assessment Activity.  We will be dividing into teams and tackling different areas of Risk Concern.  Turn to the first activity in the Participants Activities Guide.</a:t>
            </a:r>
            <a:endParaRPr dirty="0"/>
          </a:p>
        </p:txBody>
      </p:sp>
      <p:sp>
        <p:nvSpPr>
          <p:cNvPr id="807" name="Google Shape;807;p2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9"/>
        <p:cNvGrpSpPr/>
        <p:nvPr/>
      </p:nvGrpSpPr>
      <p:grpSpPr>
        <a:xfrm>
          <a:off x="0" y="0"/>
          <a:ext cx="0" cy="0"/>
          <a:chOff x="0" y="0"/>
          <a:chExt cx="0" cy="0"/>
        </a:xfrm>
      </p:grpSpPr>
      <p:sp>
        <p:nvSpPr>
          <p:cNvPr id="1470" name="Google Shape;1470;p8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71" name="Google Shape;1471;p8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Lastly, during the preparation step, identify the people to the roles.</a:t>
            </a:r>
            <a:endParaRPr dirty="0"/>
          </a:p>
          <a:p>
            <a:pPr marL="0" lvl="0" indent="0" algn="l" rtl="0">
              <a:spcBef>
                <a:spcPts val="360"/>
              </a:spcBef>
              <a:spcAft>
                <a:spcPts val="0"/>
              </a:spcAft>
              <a:buNone/>
            </a:pPr>
            <a:r>
              <a:rPr lang="en-US" dirty="0"/>
              <a:t>The key is “qualified people”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Many of these individuals on this slide are already appointed or defined.  But you need to know who they are and how the relationship chain is built for RMF in your organization (i.e., who reports to whom).  Drawing a picture of these relationships is a good idea.  You’ll also need names if entering this information into eMASS.</a:t>
            </a:r>
            <a:endParaRPr dirty="0"/>
          </a:p>
          <a:p>
            <a:pPr marL="0" lvl="0" indent="0" algn="l" rtl="0">
              <a:spcBef>
                <a:spcPts val="360"/>
              </a:spcBef>
              <a:spcAft>
                <a:spcPts val="0"/>
              </a:spcAft>
              <a:buNone/>
            </a:pPr>
            <a:endParaRPr dirty="0"/>
          </a:p>
        </p:txBody>
      </p:sp>
      <p:sp>
        <p:nvSpPr>
          <p:cNvPr id="1472" name="Google Shape;1472;p8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lt1"/>
                </a:solidFill>
                <a:latin typeface="Times New Roman"/>
                <a:ea typeface="Times New Roman"/>
                <a:cs typeface="Times New Roman"/>
                <a:sym typeface="Times New Roman"/>
              </a:rPr>
              <a:t>28</a:t>
            </a:fld>
            <a:endParaRPr sz="1200">
              <a:solidFill>
                <a:schemeClr val="lt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5017338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7"/>
        <p:cNvGrpSpPr/>
        <p:nvPr/>
      </p:nvGrpSpPr>
      <p:grpSpPr>
        <a:xfrm>
          <a:off x="0" y="0"/>
          <a:ext cx="0" cy="0"/>
          <a:chOff x="0" y="0"/>
          <a:chExt cx="0" cy="0"/>
        </a:xfrm>
      </p:grpSpPr>
      <p:sp>
        <p:nvSpPr>
          <p:cNvPr id="1498" name="Google Shape;1498;p8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9" name="Google Shape;1499;p87:notes"/>
          <p:cNvSpPr txBox="1">
            <a:spLocks noGrp="1"/>
          </p:cNvSpPr>
          <p:nvPr>
            <p:ph type="body" idx="1"/>
          </p:nvPr>
        </p:nvSpPr>
        <p:spPr>
          <a:xfrm>
            <a:off x="731839" y="4560890"/>
            <a:ext cx="5947258"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000" dirty="0"/>
              <a:t>The individuals listed on the right side of the slide are your extended team – your Subject Matter Experts (SMEs). You may not need all of these individuals immediately, but reaching out to them now will benefit you later [when you do need them]</a:t>
            </a:r>
            <a:endParaRPr dirty="0"/>
          </a:p>
          <a:p>
            <a:pPr marL="457200" lvl="1" indent="0" algn="l" rtl="0">
              <a:spcBef>
                <a:spcPts val="300"/>
              </a:spcBef>
              <a:spcAft>
                <a:spcPts val="0"/>
              </a:spcAft>
              <a:buNone/>
            </a:pPr>
            <a:r>
              <a:rPr lang="en-US" sz="1000" dirty="0"/>
              <a:t>Developers, System Administrators, Network Administrators, Database Administrators, Web Administrators, Personnel Security Officer, Facilities Security Officer, Training Officer</a:t>
            </a:r>
            <a:endParaRPr dirty="0"/>
          </a:p>
          <a:p>
            <a:pPr marL="514246" lvl="0" indent="-514246" algn="l" rtl="0">
              <a:spcBef>
                <a:spcPts val="300"/>
              </a:spcBef>
              <a:spcAft>
                <a:spcPts val="0"/>
              </a:spcAft>
              <a:buNone/>
            </a:pPr>
            <a:r>
              <a:rPr lang="en-US" sz="1000" dirty="0"/>
              <a:t>Why is it important to identify key players early in the life cycle? </a:t>
            </a:r>
            <a:endParaRPr dirty="0"/>
          </a:p>
          <a:p>
            <a:pPr marL="514246" lvl="0" indent="-514246" algn="l" rtl="0">
              <a:spcBef>
                <a:spcPts val="300"/>
              </a:spcBef>
              <a:spcAft>
                <a:spcPts val="0"/>
              </a:spcAft>
              <a:buNone/>
            </a:pPr>
            <a:r>
              <a:rPr lang="en-US" sz="1000" dirty="0"/>
              <a:t>Has anyone had difficulty identifying key players?</a:t>
            </a:r>
            <a:endParaRPr dirty="0"/>
          </a:p>
          <a:p>
            <a:pPr marL="0" lvl="0" indent="0" algn="l" rtl="0">
              <a:spcBef>
                <a:spcPts val="300"/>
              </a:spcBef>
              <a:spcAft>
                <a:spcPts val="0"/>
              </a:spcAft>
              <a:buNone/>
            </a:pPr>
            <a:r>
              <a:rPr lang="en-US" sz="1000" dirty="0"/>
              <a:t>Per Knowledge Service: The RMF team is responsible for implementing the RMF for a specific DoD information system (IS) or platform information technology (PIT) system. Personnel filling RMF roles must be assigned and qualified for those positions and </a:t>
            </a:r>
            <a:r>
              <a:rPr lang="en-US" sz="1000" b="1" dirty="0"/>
              <a:t>are listed in the Security Plan</a:t>
            </a:r>
            <a:r>
              <a:rPr lang="en-US" sz="1000" dirty="0"/>
              <a:t>. </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The RMF Team includes:</a:t>
            </a:r>
            <a:endParaRPr dirty="0"/>
          </a:p>
          <a:p>
            <a:pPr marL="0" lvl="0" indent="0" algn="l" rtl="0">
              <a:spcBef>
                <a:spcPts val="300"/>
              </a:spcBef>
              <a:spcAft>
                <a:spcPts val="0"/>
              </a:spcAft>
              <a:buNone/>
            </a:pPr>
            <a:r>
              <a:rPr lang="en-US" sz="1000" dirty="0"/>
              <a:t>Section 1.3: Individuals with mission/business ownership responsibilities or fiduciary responsibilities (e.g., heads of federal agencies, chief executive officers, chief financial officers); </a:t>
            </a:r>
            <a:endParaRPr dirty="0"/>
          </a:p>
          <a:p>
            <a:pPr marL="0" lvl="0" indent="0" algn="l" rtl="0">
              <a:spcBef>
                <a:spcPts val="300"/>
              </a:spcBef>
              <a:spcAft>
                <a:spcPts val="0"/>
              </a:spcAft>
              <a:buNone/>
            </a:pPr>
            <a:r>
              <a:rPr lang="en-US" sz="1000" dirty="0"/>
              <a:t>A core team is recommended</a:t>
            </a:r>
            <a:endParaRPr dirty="0"/>
          </a:p>
          <a:p>
            <a:pPr marL="0" lvl="0" indent="0" algn="l" rtl="0">
              <a:spcBef>
                <a:spcPts val="300"/>
              </a:spcBef>
              <a:spcAft>
                <a:spcPts val="0"/>
              </a:spcAft>
              <a:buNone/>
            </a:pPr>
            <a:r>
              <a:rPr lang="en-US" sz="1000" dirty="0"/>
              <a:t>Actual work might fit with the ISSM (such as eMASS) but other POCs can also be assigned</a:t>
            </a:r>
            <a:endParaRPr dirty="0"/>
          </a:p>
          <a:p>
            <a:pPr marL="0" lvl="0" indent="0" algn="l" rtl="0">
              <a:spcBef>
                <a:spcPts val="300"/>
              </a:spcBef>
              <a:spcAft>
                <a:spcPts val="0"/>
              </a:spcAft>
              <a:buNone/>
            </a:pPr>
            <a:r>
              <a:rPr lang="en-US" sz="1000" dirty="0"/>
              <a:t>Many positions are appointments with training</a:t>
            </a:r>
            <a:endParaRPr dirty="0"/>
          </a:p>
          <a:p>
            <a:pPr marL="0" lvl="0" indent="0" algn="l" rtl="0">
              <a:spcBef>
                <a:spcPts val="300"/>
              </a:spcBef>
              <a:spcAft>
                <a:spcPts val="0"/>
              </a:spcAft>
              <a:buNone/>
            </a:pPr>
            <a:r>
              <a:rPr lang="en-US" sz="1000" dirty="0"/>
              <a:t>The AO is supposed to have RMF training</a:t>
            </a:r>
            <a:endParaRPr dirty="0"/>
          </a:p>
          <a:p>
            <a:pPr marL="0" lvl="0" indent="0" algn="l" rtl="0">
              <a:spcBef>
                <a:spcPts val="300"/>
              </a:spcBef>
              <a:spcAft>
                <a:spcPts val="0"/>
              </a:spcAft>
              <a:buNone/>
            </a:pPr>
            <a:r>
              <a:rPr lang="en-US" sz="1000" dirty="0"/>
              <a:t>Extended team – others who have information to contribute</a:t>
            </a:r>
            <a:endParaRPr dirty="0"/>
          </a:p>
          <a:p>
            <a:pPr marL="0" lvl="0" indent="0" algn="l" rtl="0">
              <a:spcBef>
                <a:spcPts val="300"/>
              </a:spcBef>
              <a:spcAft>
                <a:spcPts val="0"/>
              </a:spcAft>
              <a:buNone/>
            </a:pPr>
            <a:r>
              <a:rPr lang="en-US" sz="1000" dirty="0"/>
              <a:t>There can be a blending or cross-over between teams</a:t>
            </a:r>
            <a:endParaRPr dirty="0"/>
          </a:p>
          <a:p>
            <a:pPr marL="0" lvl="0" indent="0" algn="l" rtl="0">
              <a:spcBef>
                <a:spcPts val="300"/>
              </a:spcBef>
              <a:spcAft>
                <a:spcPts val="0"/>
              </a:spcAft>
              <a:buNone/>
            </a:pPr>
            <a:r>
              <a:rPr lang="en-US" sz="1000" dirty="0"/>
              <a:t>The System Owner needs to be involved</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endParaRPr sz="1000" dirty="0"/>
          </a:p>
          <a:p>
            <a:pPr marL="0" lvl="0" indent="0" algn="l" rtl="0">
              <a:spcBef>
                <a:spcPts val="300"/>
              </a:spcBef>
              <a:spcAft>
                <a:spcPts val="0"/>
              </a:spcAft>
              <a:buNone/>
            </a:pPr>
            <a:endParaRPr sz="1000" dirty="0"/>
          </a:p>
        </p:txBody>
      </p:sp>
      <p:sp>
        <p:nvSpPr>
          <p:cNvPr id="1500" name="Google Shape;1500;p8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874221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3</a:t>
            </a:fld>
            <a:endParaRPr sz="1200" b="0" i="0" u="none" strike="noStrike" cap="none">
              <a:solidFill>
                <a:srgbClr val="000000"/>
              </a:solidFill>
              <a:latin typeface="Times New Roman"/>
              <a:ea typeface="Times New Roman"/>
              <a:cs typeface="Times New Roman"/>
              <a:sym typeface="Times New Roman"/>
            </a:endParaRPr>
          </a:p>
        </p:txBody>
      </p:sp>
      <p:sp>
        <p:nvSpPr>
          <p:cNvPr id="426" name="Google Shape;426;p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27" name="Google Shape;427;p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remote folks must download material</a:t>
            </a:r>
            <a:endParaRPr dirty="0"/>
          </a:p>
          <a:p>
            <a:pPr marL="0" lvl="0" indent="0" algn="l" rtl="0">
              <a:spcBef>
                <a:spcPts val="360"/>
              </a:spcBef>
              <a:spcAft>
                <a:spcPts val="0"/>
              </a:spcAft>
              <a:buNone/>
            </a:pPr>
            <a:r>
              <a:rPr lang="en-US" dirty="0"/>
              <a:t>20-30 mins. to do test; 15 mins. to go over answers (some classes may be faster)</a:t>
            </a:r>
            <a:endParaRPr dirty="0"/>
          </a:p>
          <a:p>
            <a:pPr marL="0" lvl="0" indent="0" algn="l" rtl="0">
              <a:spcBef>
                <a:spcPts val="360"/>
              </a:spcBef>
              <a:spcAft>
                <a:spcPts val="0"/>
              </a:spcAft>
              <a:buNone/>
            </a:pPr>
            <a:r>
              <a:rPr lang="en-US" dirty="0"/>
              <a:t>Test what you learned from Fundamentals  </a:t>
            </a:r>
            <a:endParaRPr dirty="0"/>
          </a:p>
          <a:p>
            <a:pPr marL="0" lvl="0" indent="0" algn="l" rtl="0">
              <a:spcBef>
                <a:spcPts val="360"/>
              </a:spcBef>
              <a:spcAft>
                <a:spcPts val="0"/>
              </a:spcAft>
              <a:buNone/>
            </a:pPr>
            <a:r>
              <a:rPr lang="en-US" dirty="0"/>
              <a:t>Instructor will just read questions and call out for answers after class completes the test.</a:t>
            </a:r>
            <a:endParaRPr dirty="0"/>
          </a:p>
          <a:p>
            <a:pPr marL="0" lvl="0" indent="0" algn="l" rtl="0">
              <a:spcBef>
                <a:spcPts val="360"/>
              </a:spcBef>
              <a:spcAft>
                <a:spcPts val="0"/>
              </a:spcAft>
              <a:buNone/>
            </a:pPr>
            <a:r>
              <a:rPr lang="en-US" dirty="0"/>
              <a:t>**A better option is to give the students the test the night before to bring to class completed and ready to discuss.</a:t>
            </a:r>
            <a:endParaRPr dirty="0"/>
          </a:p>
          <a:p>
            <a:pPr marL="0" lvl="0" indent="0" algn="l" rtl="0">
              <a:spcBef>
                <a:spcPts val="360"/>
              </a:spcBef>
              <a:spcAft>
                <a:spcPts val="0"/>
              </a:spcAft>
              <a:buNone/>
            </a:pPr>
            <a:endParaRPr dirty="0"/>
          </a:p>
        </p:txBody>
      </p:sp>
      <p:sp>
        <p:nvSpPr>
          <p:cNvPr id="428" name="Google Shape;428;p3:notes"/>
          <p:cNvSpPr txBox="1"/>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US" sz="1300" b="0" i="0" u="none" strike="noStrike" cap="none">
                <a:solidFill>
                  <a:srgbClr val="000000"/>
                </a:solidFill>
                <a:latin typeface="Arial"/>
                <a:ea typeface="Arial"/>
                <a:cs typeface="Arial"/>
                <a:sym typeface="Arial"/>
              </a:rPr>
              <a:t>3</a:t>
            </a:fld>
            <a:endParaRPr sz="1300" b="0" i="0" u="none" strike="noStrike" cap="none">
              <a:solidFill>
                <a:srgbClr val="000000"/>
              </a:solidFill>
              <a:latin typeface="Arial"/>
              <a:ea typeface="Arial"/>
              <a:cs typeface="Arial"/>
              <a:sym typeface="Arial"/>
            </a:endParaRPr>
          </a:p>
        </p:txBody>
      </p:sp>
      <p:sp>
        <p:nvSpPr>
          <p:cNvPr id="429" name="Google Shape;429;p3:notes"/>
          <p:cNvSpPr txBox="1">
            <a:spLocks noGrp="1"/>
          </p:cNvSpPr>
          <p:nvPr>
            <p:ph type="ftr" idx="11"/>
          </p:nvPr>
        </p:nvSpPr>
        <p:spPr>
          <a:xfrm>
            <a:off x="1" y="9120190"/>
            <a:ext cx="3170238" cy="479424"/>
          </a:xfrm>
          <a:prstGeom prst="rect">
            <a:avLst/>
          </a:prstGeom>
          <a:noFill/>
          <a:ln>
            <a:noFill/>
          </a:ln>
        </p:spPr>
        <p:txBody>
          <a:bodyPr spcFirstLastPara="1" wrap="square" lIns="96625" tIns="48300" rIns="96625" bIns="48300" anchor="b" anchorCtr="0">
            <a:noAutofit/>
          </a:bodyPr>
          <a:lstStyle/>
          <a:p>
            <a:pPr marL="0" marR="0" lvl="0" indent="0" algn="l" rtl="0">
              <a:lnSpc>
                <a:spcPct val="100000"/>
              </a:lnSpc>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2020</a:t>
            </a:r>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8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
        <p:nvSpPr>
          <p:cNvPr id="1508" name="Google Shape;1508;p8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9" name="Google Shape;1509;p8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You need to know if there are required certifications via 8570 on your RMF system – where can you find that information – on the DoD Cyber Exchange website under Cyber Workforce Management.  Until DoD 8140 is finalized and published as such, the 8570 will be used for certification guidance.  That is stated on the next slide.</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Make sure to document in the SP the folks assigned</a:t>
            </a:r>
            <a:endParaRPr/>
          </a:p>
          <a:p>
            <a:pPr marL="0" lvl="0" indent="0" algn="l" rtl="0">
              <a:spcBef>
                <a:spcPts val="360"/>
              </a:spcBef>
              <a:spcAft>
                <a:spcPts val="0"/>
              </a:spcAft>
              <a:buNone/>
            </a:pPr>
            <a:r>
              <a:rPr lang="en-US"/>
              <a:t>RMF has ability for accountability to the control level – could be separate orgs or divisions</a:t>
            </a:r>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8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6" name="Google Shape;1516;p8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u="sng" dirty="0">
                <a:solidFill>
                  <a:schemeClr val="hlink"/>
                </a:solidFill>
                <a:hlinkClick r:id="rId3"/>
              </a:rPr>
              <a:t>DoD Directive 8570.01</a:t>
            </a:r>
            <a:r>
              <a:rPr lang="en-US" dirty="0"/>
              <a:t> provides the basis for an enterprise-wide solution to train, qualify, and manage the DoD Information Assurance (IA) workforce. The policy requires Information Assurance technicians and managers to be trained and qualified to a DoD-approved baseline requirement. The Directive's accompanying manual identifies the specific individual qualifications mandated by the Directive's enterprise-wide IA workforce management program.</a:t>
            </a:r>
            <a:endParaRPr dirty="0"/>
          </a:p>
          <a:p>
            <a:pPr marL="0" lvl="0" indent="0" algn="l" rtl="0">
              <a:spcBef>
                <a:spcPts val="360"/>
              </a:spcBef>
              <a:spcAft>
                <a:spcPts val="0"/>
              </a:spcAft>
              <a:buNone/>
            </a:pPr>
            <a:r>
              <a:rPr lang="en-US" dirty="0"/>
              <a:t>Much of the Directive addresses workforce management issues. Components must:</a:t>
            </a:r>
            <a:endParaRPr dirty="0"/>
          </a:p>
          <a:p>
            <a:pPr marL="0" lvl="0" indent="0" algn="l" rtl="0">
              <a:spcBef>
                <a:spcPts val="360"/>
              </a:spcBef>
              <a:spcAft>
                <a:spcPts val="0"/>
              </a:spcAft>
              <a:buNone/>
            </a:pPr>
            <a:r>
              <a:rPr lang="en-US" dirty="0"/>
              <a:t>Identify and document IA positions in manpower databases</a:t>
            </a:r>
            <a:endParaRPr dirty="0"/>
          </a:p>
          <a:p>
            <a:pPr marL="0" lvl="0" indent="0" algn="l" rtl="0">
              <a:spcBef>
                <a:spcPts val="360"/>
              </a:spcBef>
              <a:spcAft>
                <a:spcPts val="0"/>
              </a:spcAft>
              <a:buNone/>
            </a:pPr>
            <a:r>
              <a:rPr lang="en-US" dirty="0"/>
              <a:t>Identify and assign qualified personnel in those positions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DoD Directive (DoDD) 8140.01 was officially signed August 11, 2015.  It unifies the overall cyber workforce and establishes specific workforce elements (cyber effects, cybersecurity, cyber information technology (IT), and intelligence (cyber)) to align, manage and standardize cyberspace work roles, baseline qualifications, and training requirements. It authorizes establishment of a DoD Cyberspace Workforce Management Council with representation from the Offices of the DoD CIO, Under Secretary of Defense for Personnel and Readiness (USD(P&amp;R)), Under Secretary of Defense for Policy (USD(P)), Under Secretary of Defense for Intelligence (USD(I)), the Joint Staff, the Director, National Security Agency/Chief, Central Security Service (DIRNSA/CHCSS), and other DoD Components</a:t>
            </a:r>
            <a:endParaRPr dirty="0"/>
          </a:p>
          <a:p>
            <a:pPr marL="0" lvl="0" indent="0" algn="l" rtl="0">
              <a:spcBef>
                <a:spcPts val="360"/>
              </a:spcBef>
              <a:spcAft>
                <a:spcPts val="0"/>
              </a:spcAft>
              <a:buNone/>
            </a:pPr>
            <a:r>
              <a:rPr lang="en-US" dirty="0"/>
              <a:t>The DoDD 8140.01 does NOT address operational employment of the work roles. Operational employment of the cyberspace workforce will be determined by the Joint Staff, Combatant Commands, and other DoD Components to address mission requirements.  It is building upon the National Initiative Cybersecurity Framework (NICE).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 2017, NIST published SP 800-181 further explaining the NICE framework and summarizing their suggested requirements for Cyber Workforce positions.  Primarily the Federal agencies will follow the NIST SP 800-181, and DOD organizations will follow the new DoDD 8140.</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Bottom line – right now we are in a state of flux.</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517" name="Google Shape;1517;p8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4"/>
        <p:cNvGrpSpPr/>
        <p:nvPr/>
      </p:nvGrpSpPr>
      <p:grpSpPr>
        <a:xfrm>
          <a:off x="0" y="0"/>
          <a:ext cx="0" cy="0"/>
          <a:chOff x="0" y="0"/>
          <a:chExt cx="0" cy="0"/>
        </a:xfrm>
      </p:grpSpPr>
      <p:sp>
        <p:nvSpPr>
          <p:cNvPr id="1525" name="Google Shape;1525;p9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26" name="Google Shape;1526;p9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DoD and NIST seem to be neck-in-neck in their guidance for development of a Cyber Workforce.  Two publications cited here updated in October 2020 (DoD 8140) and November 2020 (NIST SP 800-181).</a:t>
            </a:r>
            <a:endParaRPr/>
          </a:p>
        </p:txBody>
      </p:sp>
      <p:sp>
        <p:nvSpPr>
          <p:cNvPr id="1527" name="Google Shape;1527;p9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8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
        <p:nvSpPr>
          <p:cNvPr id="1508" name="Google Shape;1508;p8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9" name="Google Shape;1509;p8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You need to know if there are required certifications via 8570 on your RMF system – where can you find that information – on the DoD Cyber Exchange website under Cyber Workforce Management.  Until DoD 8140 is finalized and published as such, the 8570 will be used for certification guidance.  That is stated on the next slide.</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Make sure to document in the SP the folks assigned</a:t>
            </a:r>
            <a:endParaRPr/>
          </a:p>
          <a:p>
            <a:pPr marL="0" lvl="0" indent="0" algn="l" rtl="0">
              <a:spcBef>
                <a:spcPts val="360"/>
              </a:spcBef>
              <a:spcAft>
                <a:spcPts val="0"/>
              </a:spcAft>
              <a:buNone/>
            </a:pPr>
            <a:r>
              <a:rPr lang="en-US"/>
              <a:t>RMF has ability for accountability to the control level – could be separate orgs or divisions</a:t>
            </a: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6386964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8"/>
        <p:cNvGrpSpPr/>
        <p:nvPr/>
      </p:nvGrpSpPr>
      <p:grpSpPr>
        <a:xfrm>
          <a:off x="0" y="0"/>
          <a:ext cx="0" cy="0"/>
          <a:chOff x="0" y="0"/>
          <a:chExt cx="0" cy="0"/>
        </a:xfrm>
      </p:grpSpPr>
      <p:sp>
        <p:nvSpPr>
          <p:cNvPr id="1549" name="Google Shape;1549;p9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50" name="Google Shape;1550;p9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b="0" i="0">
                <a:solidFill>
                  <a:srgbClr val="292929"/>
                </a:solidFill>
                <a:latin typeface="Lato"/>
                <a:ea typeface="Lato"/>
                <a:cs typeface="Lato"/>
                <a:sym typeface="Lato"/>
              </a:rPr>
              <a:t>The DoD Cyber Workforce Framework establishes the DoD’s authoritative lexicon based on the work an individual is performing, not their position titles, occupational series, or designator. The DCWF describes the work performed by the full spectrum of the cyber workforce as defined in DoD Directive (DoDD) 8140.01. The DCWF leverages the original National Initiative for Cybersecurity Education (NICE) Cybersecurity Workforce Framework (NCWF) and the DoD Joint Cyberspace Training and Certification Standards (JCT&amp;CS).</a:t>
            </a:r>
            <a:endParaRPr/>
          </a:p>
          <a:p>
            <a:pPr marL="0" lvl="0" indent="0" algn="l" rtl="0">
              <a:spcBef>
                <a:spcPts val="360"/>
              </a:spcBef>
              <a:spcAft>
                <a:spcPts val="0"/>
              </a:spcAft>
              <a:buNone/>
            </a:pPr>
            <a:endParaRPr b="0" i="0">
              <a:solidFill>
                <a:srgbClr val="292929"/>
              </a:solidFill>
              <a:latin typeface="Lato"/>
              <a:ea typeface="Lato"/>
              <a:cs typeface="Lato"/>
              <a:sym typeface="Lato"/>
            </a:endParaRPr>
          </a:p>
          <a:p>
            <a:pPr marL="0" lvl="0" indent="0" algn="l" rtl="0">
              <a:spcBef>
                <a:spcPts val="360"/>
              </a:spcBef>
              <a:spcAft>
                <a:spcPts val="0"/>
              </a:spcAft>
              <a:buNone/>
            </a:pPr>
            <a:endParaRPr/>
          </a:p>
        </p:txBody>
      </p:sp>
      <p:sp>
        <p:nvSpPr>
          <p:cNvPr id="1551" name="Google Shape;1551;p9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8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
        <p:nvSpPr>
          <p:cNvPr id="1508" name="Google Shape;1508;p8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9" name="Google Shape;1509;p8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You need to know if there are required certifications via 8570 on your RMF system – where can you find that information – on the DoD Cyber Exchange website under Cyber Workforce Management.  Until DoD 8140 is finalized and published as such, the 8570 will be used for certification guidance.  That is stated on the next slide.</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Make sure to document in the SP the folks assigned</a:t>
            </a:r>
            <a:endParaRPr/>
          </a:p>
          <a:p>
            <a:pPr marL="0" lvl="0" indent="0" algn="l" rtl="0">
              <a:spcBef>
                <a:spcPts val="360"/>
              </a:spcBef>
              <a:spcAft>
                <a:spcPts val="0"/>
              </a:spcAft>
              <a:buNone/>
            </a:pPr>
            <a:r>
              <a:rPr lang="en-US"/>
              <a:t>RMF has ability for accountability to the control level – could be separate orgs or divisions</a:t>
            </a: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5337825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8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
        <p:nvSpPr>
          <p:cNvPr id="1508" name="Google Shape;1508;p8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9" name="Google Shape;1509;p8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You need to know if there are required certifications via 8570 on your RMF system – where can you find that information – on the DoD Cyber Exchange website under Cyber Workforce Management.  Until DoD 8140 is finalized and published as such, the 8570 will be used for certification guidance.  That is stated on the next slide.</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r>
              <a:rPr lang="en-US"/>
              <a:t>Make sure to document in the SP the folks assigned</a:t>
            </a:r>
            <a:endParaRPr/>
          </a:p>
          <a:p>
            <a:pPr marL="0" lvl="0" indent="0" algn="l" rtl="0">
              <a:spcBef>
                <a:spcPts val="360"/>
              </a:spcBef>
              <a:spcAft>
                <a:spcPts val="0"/>
              </a:spcAft>
              <a:buNone/>
            </a:pPr>
            <a:r>
              <a:rPr lang="en-US"/>
              <a:t>RMF has ability for accountability to the control level – could be separate orgs or divisions</a:t>
            </a: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470114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8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6" name="Google Shape;1516;p8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u="none" dirty="0">
                <a:solidFill>
                  <a:schemeClr val="hlink"/>
                </a:solidFill>
              </a:rPr>
              <a:t>By the time the first steps, Preparation and Categorization, have been completed, there will already be an extensive list of artifacts.  They may still be in draft stage, waiting for review and approval, but these artifacts provide initial system understanding and orientation.  </a:t>
            </a:r>
            <a:endParaRPr u="none" dirty="0"/>
          </a:p>
          <a:p>
            <a:pPr marL="0" lvl="0" indent="0" algn="l" rtl="0">
              <a:spcBef>
                <a:spcPts val="360"/>
              </a:spcBef>
              <a:spcAft>
                <a:spcPts val="0"/>
              </a:spcAft>
              <a:buNone/>
            </a:pPr>
            <a:endParaRPr dirty="0"/>
          </a:p>
        </p:txBody>
      </p:sp>
      <p:sp>
        <p:nvSpPr>
          <p:cNvPr id="1517" name="Google Shape;1517;p8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32187001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8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6" name="Google Shape;1516;p8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u="none" dirty="0">
                <a:solidFill>
                  <a:schemeClr val="hlink"/>
                </a:solidFill>
              </a:rPr>
              <a:t>By the time these first steps, Preparation and Categorization, have been completed, there will already be an extensive list of artifacts.  They may still be in draft stage, waiting for review and approval, but these artifacts provide initial system understanding and orientation.  </a:t>
            </a:r>
            <a:endParaRPr u="none" dirty="0"/>
          </a:p>
          <a:p>
            <a:pPr marL="0" lvl="0" indent="0" algn="l" rtl="0">
              <a:spcBef>
                <a:spcPts val="360"/>
              </a:spcBef>
              <a:spcAft>
                <a:spcPts val="0"/>
              </a:spcAft>
              <a:buNone/>
            </a:pPr>
            <a:endParaRPr dirty="0"/>
          </a:p>
        </p:txBody>
      </p:sp>
      <p:sp>
        <p:nvSpPr>
          <p:cNvPr id="1517" name="Google Shape;1517;p8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573102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316" rtl="0" eaLnBrk="1" fontAlgn="auto" latinLnBrk="0" hangingPunct="1">
              <a:lnSpc>
                <a:spcPct val="100000"/>
              </a:lnSpc>
              <a:spcBef>
                <a:spcPts val="0"/>
              </a:spcBef>
              <a:spcAft>
                <a:spcPts val="0"/>
              </a:spcAft>
              <a:buClrTx/>
              <a:buSzTx/>
              <a:buFontTx/>
              <a:buNone/>
              <a:tabLst/>
              <a:defRPr/>
            </a:pPr>
            <a:fld id="{ECCC6E7F-6833-4A38-A252-5E57499B981B}" type="slidenum">
              <a:rPr kumimoji="0" lang="en-US" sz="1700" b="0" i="0" u="none" strike="noStrike" kern="0" cap="none" spc="0" normalizeH="0" baseline="0" noProof="0">
                <a:ln>
                  <a:noFill/>
                </a:ln>
                <a:solidFill>
                  <a:sysClr val="windowText" lastClr="000000"/>
                </a:solidFill>
                <a:effectLst/>
                <a:uLnTx/>
                <a:uFillTx/>
                <a:latin typeface="Times New Roman" panose="02020603050405020304" pitchFamily="18" charset="0"/>
                <a:ea typeface="+mn-ea"/>
                <a:cs typeface="Arial"/>
                <a:sym typeface="Arial"/>
              </a:rPr>
              <a:pPr marL="0" marR="0" lvl="0" indent="0" algn="r" defTabSz="914316" rtl="0" eaLnBrk="1" fontAlgn="auto" latinLnBrk="0" hangingPunct="1">
                <a:lnSpc>
                  <a:spcPct val="100000"/>
                </a:lnSpc>
                <a:spcBef>
                  <a:spcPts val="0"/>
                </a:spcBef>
                <a:spcAft>
                  <a:spcPts val="0"/>
                </a:spcAft>
                <a:buClrTx/>
                <a:buSzTx/>
                <a:buFontTx/>
                <a:buNone/>
                <a:tabLst/>
                <a:defRPr/>
              </a:pPr>
              <a:t>39</a:t>
            </a:fld>
            <a:endParaRPr kumimoji="0" lang="en-US" sz="17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mn-ea"/>
              <a:cs typeface="Arial"/>
              <a:sym typeface="Arial"/>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We are at Step 1, Categorize, which is the official first step for DoD, per the 8510.01.</a:t>
            </a:r>
          </a:p>
          <a:p>
            <a:endParaRPr lang="en-US" dirty="0"/>
          </a:p>
        </p:txBody>
      </p:sp>
      <p:sp>
        <p:nvSpPr>
          <p:cNvPr id="2" name="Footer Placeholder 1"/>
          <p:cNvSpPr>
            <a:spLocks noGrp="1"/>
          </p:cNvSpPr>
          <p:nvPr>
            <p:ph type="ftr" sz="quarter" idx="10"/>
          </p:nvPr>
        </p:nvSpPr>
        <p:spPr/>
        <p:txBody>
          <a:bodyPr/>
          <a:lstStyle/>
          <a:p>
            <a:pPr marL="0" marR="0" lvl="0" indent="0" algn="l" defTabSz="96656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a:sym typeface="Times New Roman"/>
              </a:rPr>
              <a:t>2020</a:t>
            </a:r>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a:sym typeface="Times New Roman"/>
            </a:endParaRPr>
          </a:p>
        </p:txBody>
      </p:sp>
    </p:spTree>
    <p:extLst>
      <p:ext uri="{BB962C8B-B14F-4D97-AF65-F5344CB8AC3E}">
        <p14:creationId xmlns:p14="http://schemas.microsoft.com/office/powerpoint/2010/main" val="3218187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35" name="Google Shape;435;p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We are going to learn the details of each building block we discussed in the Fundamentals class. We will spend some time on Project Planning.</a:t>
            </a:r>
            <a:endParaRPr dirty="0"/>
          </a:p>
          <a:p>
            <a:pPr marL="0" lvl="0" indent="0" algn="l" rtl="0">
              <a:spcBef>
                <a:spcPts val="360"/>
              </a:spcBef>
              <a:spcAft>
                <a:spcPts val="0"/>
              </a:spcAft>
              <a:buNone/>
            </a:pPr>
            <a:r>
              <a:rPr lang="en-US" dirty="0"/>
              <a:t>The individual leading this effort will be more of a Project Manager than a Security person.</a:t>
            </a:r>
            <a:endParaRPr dirty="0"/>
          </a:p>
          <a:p>
            <a:pPr marL="0" lvl="0" indent="0" algn="l" rtl="0">
              <a:spcBef>
                <a:spcPts val="360"/>
              </a:spcBef>
              <a:spcAft>
                <a:spcPts val="0"/>
              </a:spcAft>
              <a:buNone/>
            </a:pPr>
            <a:r>
              <a:rPr lang="en-US" dirty="0"/>
              <a:t>It’s about building relationships; doing schedules; tracking due dates.</a:t>
            </a:r>
            <a:endParaRPr dirty="0"/>
          </a:p>
          <a:p>
            <a:pPr marL="0" lvl="0" indent="0" algn="l" rtl="0">
              <a:spcBef>
                <a:spcPts val="360"/>
              </a:spcBef>
              <a:spcAft>
                <a:spcPts val="0"/>
              </a:spcAft>
              <a:buNone/>
            </a:pPr>
            <a:r>
              <a:rPr lang="en-US" dirty="0"/>
              <a:t>You need to find people who know the system; know security; know the technical aspects.  You need people who are responsible for the budget for that project and know the politics.  You need to have a face-to-face at least once a week or every other week.  And most important, you need management support.</a:t>
            </a:r>
            <a:endParaRPr dirty="0"/>
          </a:p>
        </p:txBody>
      </p:sp>
      <p:sp>
        <p:nvSpPr>
          <p:cNvPr id="436" name="Google Shape;436;p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3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36" name="Google Shape;836;p3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Now we look at the RMF process from the DoD view, which means we follow the DoDI 8510.01 and the Knowledge Service, the authoritative source for DoD RMF.  These are the sub-tasks that DoD wants you to complete for categorize.  We are going to go through each of these as we explore this step.  The DoDI 8510.01 was recently updated July 2022 and now embraces the concepts of the NIST SP 800-37 R2. </a:t>
            </a:r>
            <a:endParaRPr dirty="0"/>
          </a:p>
        </p:txBody>
      </p:sp>
      <p:sp>
        <p:nvSpPr>
          <p:cNvPr id="837" name="Google Shape;837;p3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5" name="Google Shape;875;p3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We saw this yesterday.  This is the comparison of DIACAP and RMF in terms of system categorization. In DIACAP you can see there are nine possible combinations of MAC and CL. In RMF, the number of categorization combinations jumps to 27. This is just the first of many things we’ll see today that indicate RMF is a more complex, time-consuming … and expensive … process.</a:t>
            </a:r>
            <a:endParaRPr dirty="0"/>
          </a:p>
          <a:p>
            <a:pPr marL="0" lvl="0" indent="0" algn="l" rtl="0">
              <a:spcBef>
                <a:spcPts val="360"/>
              </a:spcBef>
              <a:spcAft>
                <a:spcPts val="0"/>
              </a:spcAft>
              <a:buNone/>
            </a:pPr>
            <a:r>
              <a:rPr lang="en-US" dirty="0"/>
              <a:t>&gt;&gt; Something many people ask is “Does DoD publish an official … or even unofficial … “mapping” of DIACAP (MAC/CL) categorization to RMF (C-I-A) categorization? The answer is a resounding </a:t>
            </a:r>
            <a:r>
              <a:rPr lang="en-US" u="sng" dirty="0"/>
              <a:t>no</a:t>
            </a:r>
            <a:r>
              <a:rPr lang="en-US" dirty="0"/>
              <a:t>! Part of the reason is that they just don’t map very well, but we think the </a:t>
            </a:r>
            <a:r>
              <a:rPr lang="en-US" u="sng" dirty="0"/>
              <a:t>real</a:t>
            </a:r>
            <a:r>
              <a:rPr lang="en-US" dirty="0"/>
              <a:t> reason is that DoD really, really wants system owners to go back and go through the analysis to come up with solid, justifiable categorization. </a:t>
            </a:r>
            <a:endParaRPr dirty="0"/>
          </a:p>
        </p:txBody>
      </p:sp>
      <p:sp>
        <p:nvSpPr>
          <p:cNvPr id="876" name="Google Shape;876;p3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3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6" name="Google Shape;886;p3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Categorization will be placed in the Security Plan.  During this step, we initiate the Security Plan.</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b="1" dirty="0"/>
              <a:t>Security Plan</a:t>
            </a:r>
            <a:r>
              <a:rPr lang="en-US" dirty="0"/>
              <a:t>.  DoD IS and PIT systems must have a security plan that provides an overview of the security requirements for the system and describes the security controls in place or planned for meeting those requirements.  The security plan should include implementation status, responsible entities, resources, and estimated completion dates.  Security plans may also include, but are not limited to, a compiled list of system characteristics or qualities required for system registration, key security-related documents such as a risk assessment, privacy impact assessment, system interconnection agreements, contingency plan, security configurations, configuration management plan, and incident response plan.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NIST SP 800-18 is available for use but does not include the additional DOD requirements.  A better template is provided in the BAI Participants Reference Guide.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Knowledge Service provides a core authorization package template to download – the fields are the same as eMASS</a:t>
            </a:r>
            <a:endParaRPr dirty="0"/>
          </a:p>
          <a:p>
            <a:pPr marL="0" lvl="0" indent="0" algn="l" rtl="0">
              <a:spcBef>
                <a:spcPts val="360"/>
              </a:spcBef>
              <a:spcAft>
                <a:spcPts val="0"/>
              </a:spcAft>
              <a:buNone/>
            </a:pPr>
            <a:r>
              <a:rPr lang="en-US" dirty="0"/>
              <a:t>If you are manually maintaining this document, be careful of configuration and change management – most automated systems such as eMASS take care of that for you</a:t>
            </a:r>
            <a:endParaRPr dirty="0"/>
          </a:p>
          <a:p>
            <a:pPr marL="0" lvl="0" indent="0" algn="l" rtl="0">
              <a:spcBef>
                <a:spcPts val="360"/>
              </a:spcBef>
              <a:spcAft>
                <a:spcPts val="0"/>
              </a:spcAft>
              <a:buNone/>
            </a:pPr>
            <a:endParaRPr dirty="0"/>
          </a:p>
        </p:txBody>
      </p:sp>
      <p:sp>
        <p:nvSpPr>
          <p:cNvPr id="887" name="Google Shape;887;p3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p3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8" name="Google Shape;898;p3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Even though the subtask says to Categorize in accordance with CNSSI 1253 – the 1253 basically directs us to the NIST SP 800-60 (especially Vol 2) to help with categorization.</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Vol 1:Basic guidelines for mapping types of information and information systems to security categories</a:t>
            </a:r>
            <a:endParaRPr dirty="0"/>
          </a:p>
          <a:p>
            <a:pPr marL="0" lvl="0" indent="0" algn="l" rtl="0">
              <a:spcBef>
                <a:spcPts val="360"/>
              </a:spcBef>
              <a:spcAft>
                <a:spcPts val="0"/>
              </a:spcAft>
              <a:buNone/>
            </a:pPr>
            <a:r>
              <a:rPr lang="en-US" dirty="0"/>
              <a:t>Security objectives and corresponding security impact levels identified in FIPS 199 (low, moderate, high)</a:t>
            </a:r>
            <a:endParaRPr dirty="0"/>
          </a:p>
          <a:p>
            <a:pPr marL="0" lvl="0" indent="0" algn="l" rtl="0">
              <a:spcBef>
                <a:spcPts val="360"/>
              </a:spcBef>
              <a:spcAft>
                <a:spcPts val="0"/>
              </a:spcAft>
              <a:buNone/>
            </a:pPr>
            <a:r>
              <a:rPr lang="en-US" dirty="0"/>
              <a:t>Security categorization terms and definitions established by FIPS 199</a:t>
            </a:r>
            <a:endParaRPr dirty="0"/>
          </a:p>
          <a:p>
            <a:pPr marL="0" lvl="0" indent="0" algn="l" rtl="0">
              <a:spcBef>
                <a:spcPts val="360"/>
              </a:spcBef>
              <a:spcAft>
                <a:spcPts val="0"/>
              </a:spcAft>
              <a:buNone/>
            </a:pPr>
            <a:r>
              <a:rPr lang="en-US" dirty="0"/>
              <a:t>Describes how to establish a system security categorization based on the system’s use, connectivity, and aggregate information content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Vol 2: </a:t>
            </a:r>
            <a:endParaRPr dirty="0"/>
          </a:p>
          <a:p>
            <a:pPr marL="0" lvl="0" indent="0" algn="l" rtl="0">
              <a:spcBef>
                <a:spcPts val="360"/>
              </a:spcBef>
              <a:spcAft>
                <a:spcPts val="0"/>
              </a:spcAft>
              <a:buNone/>
            </a:pPr>
            <a:r>
              <a:rPr lang="en-US" dirty="0"/>
              <a:t>Contains paragraphs explaining the many information types.  Following each paragraph will be the three impact levels recommended for Confidentiality, Integrity and Availability.  These are provisional impact levels – subject to modification based on rationale provided to management (i.e., Systems Owners, PMs, and AO) for concurrence.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Appendix C: Management and support information types </a:t>
            </a:r>
            <a:endParaRPr dirty="0"/>
          </a:p>
          <a:p>
            <a:pPr marL="0" lvl="0" indent="0" algn="l" rtl="0">
              <a:spcBef>
                <a:spcPts val="360"/>
              </a:spcBef>
              <a:spcAft>
                <a:spcPts val="0"/>
              </a:spcAft>
              <a:buNone/>
            </a:pPr>
            <a:r>
              <a:rPr lang="en-US" dirty="0"/>
              <a:t>Appendix D:  Mission-based information types (be aware that these are federally based missions – not missions specific to DoD</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99" name="Google Shape;899;p3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p3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4" name="Google Shape;954;p3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800-122 specifies the steps required across DOD to secure PII(where the PIA comes from).</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The first three items mixed with SSN become PII - need to know your data</a:t>
            </a:r>
            <a:endParaRPr dirty="0"/>
          </a:p>
          <a:p>
            <a:pPr marL="0" lvl="0" indent="0" algn="l" rtl="0">
              <a:spcBef>
                <a:spcPts val="360"/>
              </a:spcBef>
              <a:spcAft>
                <a:spcPts val="0"/>
              </a:spcAft>
              <a:buNone/>
            </a:pPr>
            <a:r>
              <a:rPr lang="en-US" dirty="0"/>
              <a:t>Is Border Patrol in your system?</a:t>
            </a:r>
            <a:endParaRPr dirty="0"/>
          </a:p>
          <a:p>
            <a:pPr marL="0" lvl="0" indent="0" algn="l" rtl="0">
              <a:spcBef>
                <a:spcPts val="360"/>
              </a:spcBef>
              <a:spcAft>
                <a:spcPts val="0"/>
              </a:spcAft>
              <a:buNone/>
            </a:pPr>
            <a:r>
              <a:rPr lang="en-US" dirty="0"/>
              <a:t>Is Federal Gov. Building Mgmt. part of your system?</a:t>
            </a:r>
            <a:endParaRPr dirty="0"/>
          </a:p>
          <a:p>
            <a:pPr marL="0" lvl="0" indent="0" algn="l" rtl="0">
              <a:spcBef>
                <a:spcPts val="360"/>
              </a:spcBef>
              <a:spcAft>
                <a:spcPts val="0"/>
              </a:spcAft>
              <a:buNone/>
            </a:pPr>
            <a:r>
              <a:rPr lang="en-US" dirty="0"/>
              <a:t>Do you provide support of the system – monitor event logs; administer the OS?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Expect to identify / figure out a dozen information types – these will not be infinite.</a:t>
            </a:r>
            <a:endParaRPr dirty="0"/>
          </a:p>
          <a:p>
            <a:pPr marL="0" lvl="0" indent="0" algn="l" rtl="0">
              <a:spcBef>
                <a:spcPts val="360"/>
              </a:spcBef>
              <a:spcAft>
                <a:spcPts val="0"/>
              </a:spcAft>
              <a:buNone/>
            </a:pPr>
            <a:endParaRPr dirty="0"/>
          </a:p>
        </p:txBody>
      </p:sp>
      <p:sp>
        <p:nvSpPr>
          <p:cNvPr id="955" name="Google Shape;955;p3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p4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29" name="Google Shape;1029;p4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This is an example of an Information Type from the Appendix C of the NIST SP 800-60, Vol 2.  It could be supporting because your mission may not be budget, but you need a budget to support your mission.  Think about words that come to mind when you think of your system.  Does it perform supply management; Is it involved with money, like payments or purchasing; Does it utilize IT or own IT; Do you have a need for Contingency Planning to support your system, etc.</a:t>
            </a:r>
          </a:p>
          <a:p>
            <a:pPr marL="0" lvl="0" indent="0" algn="l" rtl="0">
              <a:spcBef>
                <a:spcPts val="0"/>
              </a:spcBef>
              <a:spcAft>
                <a:spcPts val="0"/>
              </a:spcAft>
              <a:buNone/>
            </a:pPr>
            <a:r>
              <a:rPr lang="en-US" dirty="0"/>
              <a:t>Review the three suggested impact values (provisional) under the paragraph.  Think about whether these values need to be modified to provide security protections to your particular system and justify the new recommendations.  Special Factors may help.</a:t>
            </a:r>
            <a:endParaRPr dirty="0"/>
          </a:p>
        </p:txBody>
      </p:sp>
      <p:sp>
        <p:nvSpPr>
          <p:cNvPr id="1030" name="Google Shape;1030;p4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4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7" name="Google Shape;997;p4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1253 makes reference to FIP 199 definitions but modifies to “exceeding mission expectations” when determining impact on military systems</a:t>
            </a:r>
            <a:endParaRPr/>
          </a:p>
          <a:p>
            <a:pPr marL="0" lvl="0" indent="0" algn="l" rtl="0">
              <a:spcBef>
                <a:spcPts val="360"/>
              </a:spcBef>
              <a:spcAft>
                <a:spcPts val="0"/>
              </a:spcAft>
              <a:buNone/>
            </a:pPr>
            <a:r>
              <a:rPr lang="en-US"/>
              <a:t>(i.e., if loss of life is not unexpected, then a lower impact value);</a:t>
            </a:r>
            <a:endParaRPr/>
          </a:p>
          <a:p>
            <a:pPr marL="0" lvl="0" indent="0" algn="l" rtl="0">
              <a:spcBef>
                <a:spcPts val="360"/>
              </a:spcBef>
              <a:spcAft>
                <a:spcPts val="0"/>
              </a:spcAft>
              <a:buNone/>
            </a:pPr>
            <a:r>
              <a:rPr lang="en-US"/>
              <a:t> Low, Moderate, and High are totally subjective and the organization must make a determination of what that means to them.</a:t>
            </a:r>
            <a:endParaRPr/>
          </a:p>
        </p:txBody>
      </p:sp>
      <p:sp>
        <p:nvSpPr>
          <p:cNvPr id="998" name="Google Shape;998;p4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p4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8" name="Google Shape;1018;p4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This is the Human Resources table from Vol 2</a:t>
            </a:r>
            <a:endParaRPr/>
          </a:p>
          <a:p>
            <a:pPr marL="0" lvl="0" indent="0" algn="l" rtl="0">
              <a:spcBef>
                <a:spcPts val="360"/>
              </a:spcBef>
              <a:spcAft>
                <a:spcPts val="0"/>
              </a:spcAft>
              <a:buNone/>
            </a:pPr>
            <a:r>
              <a:rPr lang="en-US"/>
              <a:t>The light gray values depend on special factors.</a:t>
            </a:r>
            <a:endParaRPr/>
          </a:p>
          <a:p>
            <a:pPr marL="0" lvl="0" indent="0" algn="l" rtl="0">
              <a:spcBef>
                <a:spcPts val="360"/>
              </a:spcBef>
              <a:spcAft>
                <a:spcPts val="0"/>
              </a:spcAft>
              <a:buNone/>
            </a:pPr>
            <a:r>
              <a:rPr lang="en-US"/>
              <a:t>Also notice that the baseline for almost every type has just been set at L, L, L – however, modification is expected in most cases based on special factors.</a:t>
            </a:r>
            <a:endParaRPr/>
          </a:p>
          <a:p>
            <a:pPr marL="0" lvl="0" indent="0" algn="l" rtl="0">
              <a:spcBef>
                <a:spcPts val="360"/>
              </a:spcBef>
              <a:spcAft>
                <a:spcPts val="0"/>
              </a:spcAft>
              <a:buNone/>
            </a:pPr>
            <a:endParaRPr/>
          </a:p>
        </p:txBody>
      </p:sp>
      <p:sp>
        <p:nvSpPr>
          <p:cNvPr id="1019" name="Google Shape;1019;p4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p4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9" name="Google Shape;989;p4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rmAutofit/>
          </a:bodyPr>
          <a:lstStyle/>
          <a:p>
            <a:pPr marL="0" lvl="0" indent="0" algn="l" rtl="0">
              <a:spcBef>
                <a:spcPts val="0"/>
              </a:spcBef>
              <a:spcAft>
                <a:spcPts val="0"/>
              </a:spcAft>
              <a:buNone/>
            </a:pPr>
            <a:r>
              <a:rPr lang="en-US">
                <a:latin typeface="Calibri"/>
                <a:ea typeface="Calibri"/>
                <a:cs typeface="Calibri"/>
                <a:sym typeface="Calibri"/>
              </a:rPr>
              <a:t>In Table D-2, exceptions to provisional impact assignments are identified by displaying impact assignments in a gray font [gray font] and are described as applicable by security objective in the information type descriptions to follow.  The specific descriptions are  provided under the sub-heading “Special Factors Affecting [Security Objective] Impact Determination.”   Light grey font indicates that special factors may apply and may affect categorization level. This is an organizational determination. </a:t>
            </a:r>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
        <p:nvSpPr>
          <p:cNvPr id="990" name="Google Shape;990;p4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3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09" name="Google Shape;909;p3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This is the process we will follow when doing categorization  - we will work in teams in this afternoon’s activity determining a categorization for a system.</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latin typeface="Calibri"/>
                <a:ea typeface="Calibri"/>
                <a:cs typeface="Calibri"/>
                <a:sym typeface="Calibri"/>
              </a:rPr>
              <a:t>CNSSI 1253 identifies overlays during categorization; they should be taken into consideration during the categorization process.  There may be an information type that relates to the particular overlay that you may wish to select.</a:t>
            </a:r>
            <a:endParaRPr lang="en-US" dirty="0"/>
          </a:p>
          <a:p>
            <a:pPr marL="0" lvl="0" indent="0" algn="l" rtl="0">
              <a:spcBef>
                <a:spcPts val="360"/>
              </a:spcBef>
              <a:spcAft>
                <a:spcPts val="0"/>
              </a:spcAft>
              <a:buNone/>
            </a:pPr>
            <a:endParaRPr lang="en-US" dirty="0">
              <a:latin typeface="Calibri"/>
              <a:ea typeface="Calibri"/>
              <a:cs typeface="Calibri"/>
              <a:sym typeface="Calibri"/>
            </a:endParaRPr>
          </a:p>
          <a:p>
            <a:pPr marL="0" lvl="0" indent="0" algn="l" rtl="0">
              <a:spcBef>
                <a:spcPts val="360"/>
              </a:spcBef>
              <a:spcAft>
                <a:spcPts val="0"/>
              </a:spcAft>
              <a:buNone/>
            </a:pPr>
            <a:r>
              <a:rPr lang="en-US" dirty="0">
                <a:latin typeface="Calibri"/>
                <a:ea typeface="Calibri"/>
                <a:cs typeface="Calibri"/>
                <a:sym typeface="Calibri"/>
              </a:rPr>
              <a:t>However, DoD 8510 says to apply the overlay as part of the control selection process (or the next step Select).  At this time, you are just identifying the overlay for purposes of selecting information types.</a:t>
            </a:r>
            <a:endParaRPr lang="en-US" dirty="0"/>
          </a:p>
          <a:p>
            <a:pPr marL="0" lvl="0" indent="0" algn="l" rtl="0">
              <a:spcBef>
                <a:spcPts val="360"/>
              </a:spcBef>
              <a:spcAft>
                <a:spcPts val="0"/>
              </a:spcAft>
              <a:buNone/>
            </a:pPr>
            <a:endParaRPr lang="en-US" dirty="0">
              <a:latin typeface="Calibri"/>
              <a:ea typeface="Calibri"/>
              <a:cs typeface="Calibri"/>
              <a:sym typeface="Calibri"/>
            </a:endParaRPr>
          </a:p>
          <a:p>
            <a:pPr marL="0" lvl="0" indent="0" algn="l" rtl="0">
              <a:spcBef>
                <a:spcPts val="360"/>
              </a:spcBef>
              <a:spcAft>
                <a:spcPts val="0"/>
              </a:spcAft>
              <a:buNone/>
            </a:pPr>
            <a:r>
              <a:rPr lang="en-US" dirty="0">
                <a:latin typeface="Calibri"/>
                <a:ea typeface="Calibri"/>
                <a:cs typeface="Calibri"/>
                <a:sym typeface="Calibri"/>
              </a:rPr>
              <a:t>Overlays also promote reciprocity since the same set of security controls and assessment procedures can be applied to similar systems. Overlays are baseline independent, meaning that they can be applied to any NSS baseline (e.g., High-Moderate-Moderate or Low-Low-Low). As a result, there may be overlap of security controls between an NSS baseline and security controls identified in an overlay(s). Together, the combination of an NSS baseline and applicable overlay(s) represents the initial security control set prior to system-specific tailoring.</a:t>
            </a:r>
            <a:endParaRPr lang="en-US" dirty="0"/>
          </a:p>
          <a:p>
            <a:pPr marL="0" lvl="0" indent="0" algn="l" rtl="0">
              <a:spcBef>
                <a:spcPts val="360"/>
              </a:spcBef>
              <a:spcAft>
                <a:spcPts val="0"/>
              </a:spcAft>
              <a:buNone/>
            </a:pPr>
            <a:endParaRPr lang="en-US" dirty="0">
              <a:latin typeface="Calibri"/>
              <a:ea typeface="Calibri"/>
              <a:cs typeface="Calibri"/>
              <a:sym typeface="Calibri"/>
            </a:endParaRPr>
          </a:p>
          <a:p>
            <a:pPr marL="0" lvl="0" indent="0" algn="l" rtl="0">
              <a:spcBef>
                <a:spcPts val="360"/>
              </a:spcBef>
              <a:spcAft>
                <a:spcPts val="0"/>
              </a:spcAft>
              <a:buNone/>
            </a:pPr>
            <a:endParaRPr lang="en-US" dirty="0">
              <a:latin typeface="Calibri"/>
              <a:ea typeface="Calibri"/>
              <a:cs typeface="Calibri"/>
              <a:sym typeface="Calibri"/>
            </a:endParaRPr>
          </a:p>
          <a:p>
            <a:pPr marL="0" lvl="0" indent="0" algn="l" rtl="0">
              <a:spcBef>
                <a:spcPts val="0"/>
              </a:spcBef>
              <a:spcAft>
                <a:spcPts val="0"/>
              </a:spcAft>
              <a:buNone/>
            </a:pPr>
            <a:endParaRPr dirty="0"/>
          </a:p>
        </p:txBody>
      </p:sp>
      <p:sp>
        <p:nvSpPr>
          <p:cNvPr id="910" name="Google Shape;910;p3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49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91" name="Google Shape;491;p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In the onsite classes, the course materials will be provided hard copy and distributed to the students. The slides have a divider in the course book for each day.  The online students are sent a different file for each day.   Both can download RMF publications as needed from the website during the week.  For the online students, course materials are emailed as a zip file when the link to the URL is emailed.  If the students have difficulty opening the zip file (some government organizations block it) then the online instructor should also have a copy of these files that they can provide to the online students via Adobe file download (or email to students at break).  </a:t>
            </a:r>
            <a:endParaRPr dirty="0"/>
          </a:p>
          <a:p>
            <a:pPr marL="0" lvl="0" indent="0" algn="l" rtl="0">
              <a:spcBef>
                <a:spcPts val="360"/>
              </a:spcBef>
              <a:spcAft>
                <a:spcPts val="0"/>
              </a:spcAft>
              <a:buNone/>
            </a:pPr>
            <a:r>
              <a:rPr lang="en-US" dirty="0"/>
              <a:t> </a:t>
            </a:r>
            <a:endParaRPr dirty="0"/>
          </a:p>
        </p:txBody>
      </p:sp>
      <p:sp>
        <p:nvSpPr>
          <p:cNvPr id="492" name="Google Shape;492;p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p3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50</a:t>
            </a:fld>
            <a:endParaRPr sz="1200">
              <a:solidFill>
                <a:schemeClr val="dk1"/>
              </a:solidFill>
              <a:latin typeface="Times New Roman"/>
              <a:ea typeface="Times New Roman"/>
              <a:cs typeface="Times New Roman"/>
              <a:sym typeface="Times New Roman"/>
            </a:endParaRPr>
          </a:p>
        </p:txBody>
      </p:sp>
      <p:sp>
        <p:nvSpPr>
          <p:cNvPr id="967" name="Google Shape;967;p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8" name="Google Shape;968;p3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During the Select process, the System Owner (SO) is identifying minimum baseline security controls according to the Impact Levels defined in Categorization</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In today’s environment, some organizations are determining the categorization at higher headquarters and then providing it to the System Owners.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Have to define any special requirements</a:t>
            </a:r>
            <a:endParaRPr dirty="0"/>
          </a:p>
          <a:p>
            <a:pPr marL="0" lvl="0" indent="0" algn="l" rtl="0">
              <a:spcBef>
                <a:spcPts val="360"/>
              </a:spcBef>
              <a:spcAft>
                <a:spcPts val="0"/>
              </a:spcAft>
              <a:buNone/>
            </a:pPr>
            <a:r>
              <a:rPr lang="en-US" dirty="0"/>
              <a:t>Privacy, for example</a:t>
            </a:r>
            <a:endParaRPr dirty="0"/>
          </a:p>
          <a:p>
            <a:pPr marL="0" lvl="0" indent="0" algn="l" rtl="0">
              <a:spcBef>
                <a:spcPts val="360"/>
              </a:spcBef>
              <a:spcAft>
                <a:spcPts val="0"/>
              </a:spcAft>
              <a:buNone/>
            </a:pPr>
            <a:r>
              <a:rPr lang="en-US" dirty="0"/>
              <a:t>The IO is generally responsible; however, many organizations have the SO/PM provide concurrence with impact values</a:t>
            </a:r>
            <a:endParaRPr dirty="0"/>
          </a:p>
        </p:txBody>
      </p:sp>
      <p:sp>
        <p:nvSpPr>
          <p:cNvPr id="969" name="Google Shape;969;p39: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50</a:t>
            </a:fld>
            <a:endParaRPr sz="1300">
              <a:solidFill>
                <a:schemeClr val="dk1"/>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p4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1" name="Google Shape;1041;p4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marR="0" lvl="0" indent="0" algn="l" rtl="0">
              <a:lnSpc>
                <a:spcPct val="100000"/>
              </a:lnSpc>
              <a:spcBef>
                <a:spcPts val="0"/>
              </a:spcBef>
              <a:spcAft>
                <a:spcPts val="0"/>
              </a:spcAft>
              <a:buClr>
                <a:schemeClr val="dk1"/>
              </a:buClr>
              <a:buSzPts val="1100"/>
              <a:buFont typeface="Times New Roman"/>
              <a:buNone/>
            </a:pPr>
            <a:r>
              <a:rPr lang="en-US" sz="1100"/>
              <a:t>Review and make adjustments based on environment, sensitivity of mission, data sharing, special factors. Helps to look at this when categorizing; If deviating from the baseline then write a justification – added, removed or determined N/A</a:t>
            </a:r>
            <a:endParaRPr/>
          </a:p>
          <a:p>
            <a:pPr marL="0" lvl="0" indent="0" algn="l" rtl="0">
              <a:spcBef>
                <a:spcPts val="330"/>
              </a:spcBef>
              <a:spcAft>
                <a:spcPts val="0"/>
              </a:spcAft>
              <a:buNone/>
            </a:pPr>
            <a:endParaRPr sz="1100"/>
          </a:p>
          <a:p>
            <a:pPr marL="0" lvl="0" indent="0" algn="l" rtl="0">
              <a:spcBef>
                <a:spcPts val="330"/>
              </a:spcBef>
              <a:spcAft>
                <a:spcPts val="0"/>
              </a:spcAft>
              <a:buNone/>
            </a:pPr>
            <a:endParaRPr sz="1100"/>
          </a:p>
          <a:p>
            <a:pPr marL="0" lvl="0" indent="0" algn="l" rtl="0">
              <a:spcBef>
                <a:spcPts val="330"/>
              </a:spcBef>
              <a:spcAft>
                <a:spcPts val="0"/>
              </a:spcAft>
              <a:buNone/>
            </a:pPr>
            <a:r>
              <a:rPr lang="en-US" sz="1100"/>
              <a:t>800-60 V1, 4.3 Step 3: Review Provisional Impact Levels and Adjust/Finalize Information Type Impact Levels </a:t>
            </a:r>
            <a:endParaRPr/>
          </a:p>
          <a:p>
            <a:pPr marL="0" lvl="0" indent="0" algn="l" rtl="0">
              <a:spcBef>
                <a:spcPts val="330"/>
              </a:spcBef>
              <a:spcAft>
                <a:spcPts val="0"/>
              </a:spcAft>
              <a:buNone/>
            </a:pPr>
            <a:r>
              <a:rPr lang="en-US" sz="1100"/>
              <a:t>In Step 3, organizations should review and adjust the provisional security impact levels for the security objectives of each information type and arrive at a finalized state.  To accomplish this, organizations should: (i) review the appropriateness of the provisional impact levels based on the organization, environment, mission, use, and data sharing; (ii) adjust the security objective impact levels as necessary using the special factors guidance found in Volume II, Appendices C and D; and (iii) document all adjustments to the impact levels and provide the rationale or justification for the adjustments. </a:t>
            </a:r>
            <a:endParaRPr/>
          </a:p>
          <a:p>
            <a:pPr marL="0" lvl="0" indent="0" algn="l" rtl="0">
              <a:spcBef>
                <a:spcPts val="330"/>
              </a:spcBef>
              <a:spcAft>
                <a:spcPts val="0"/>
              </a:spcAft>
              <a:buNone/>
            </a:pPr>
            <a:r>
              <a:rPr lang="en-US" sz="1100"/>
              <a:t> When security categorization impact levels recommended in Section 4.2 or Volume II, Appendices C and D are adopted as provisional security impact levels, the agency should review the appropriateness of the provisional impact levels in the context of the organization, environment, mission, use, and data sharing associated with the information system under review.  This review should include the agency’s mission importance; lifecycle and timeliness implications; configuration and security policy related information; special handling requirements; etc.  </a:t>
            </a:r>
            <a:endParaRPr/>
          </a:p>
          <a:p>
            <a:pPr marL="0" lvl="0" indent="0" algn="l" rtl="0">
              <a:spcBef>
                <a:spcPts val="330"/>
              </a:spcBef>
              <a:spcAft>
                <a:spcPts val="0"/>
              </a:spcAft>
              <a:buNone/>
            </a:pPr>
            <a:r>
              <a:rPr lang="en-US" sz="1100"/>
              <a:t>The FIPS 199 factors presented in Section 4.2.2 of this document should be used as the basis for decisions regarding adjustment or finalization of the provisional impact levels.  The confidentiality, integrity, and availability impact levels may be adjusted one or more times in the course of the review.  Once the review and adjustment process is complete, the mapping of impact levels by information type can be finalized.   The impact of information compromise of a particular type can vary in different agencies or in dissimilar operational contexts.  Also, the impact for an information type may vary throughout the life cycle.  </a:t>
            </a:r>
            <a:endParaRPr/>
          </a:p>
          <a:p>
            <a:pPr marL="0" lvl="0" indent="0" algn="l" rtl="0">
              <a:spcBef>
                <a:spcPts val="330"/>
              </a:spcBef>
              <a:spcAft>
                <a:spcPts val="0"/>
              </a:spcAft>
              <a:buNone/>
            </a:pPr>
            <a:r>
              <a:rPr lang="en-US" sz="1100"/>
              <a:t>For example, contract information that has a moderate confidentiality impact level during the life of the contract may have a low impact level when the contract is completed.  Policy information may have moderate confidentiality and integrity impact levels during the policy development process, low confidentiality and moderate integrity impact levels when the policy is implemented, and low confidentiality and integrity impact levels when the policy is no longer used.   </a:t>
            </a:r>
            <a:endParaRPr/>
          </a:p>
          <a:p>
            <a:pPr marL="0" lvl="0" indent="0" algn="l" rtl="0">
              <a:spcBef>
                <a:spcPts val="330"/>
              </a:spcBef>
              <a:spcAft>
                <a:spcPts val="0"/>
              </a:spcAft>
              <a:buNone/>
            </a:pPr>
            <a:r>
              <a:rPr lang="en-US" sz="1100"/>
              <a:t> </a:t>
            </a:r>
            <a:endParaRPr/>
          </a:p>
          <a:p>
            <a:pPr marL="0" lvl="0" indent="0" algn="l" rtl="0">
              <a:spcBef>
                <a:spcPts val="330"/>
              </a:spcBef>
              <a:spcAft>
                <a:spcPts val="0"/>
              </a:spcAft>
              <a:buNone/>
            </a:pPr>
            <a:r>
              <a:rPr lang="en-US" sz="1100"/>
              <a:t> </a:t>
            </a:r>
            <a:endParaRPr/>
          </a:p>
        </p:txBody>
      </p:sp>
      <p:sp>
        <p:nvSpPr>
          <p:cNvPr id="1042" name="Google Shape;1042;p4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4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9" name="Google Shape;1049;p4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After determining the provisional impact levels for C, I, and A, do another review and finalize based on information processed and support for the system.  “Put common sense into the equation.”  Sometimes values need to be adjusted as in the examples presented here.  Just remember all value changes must be justified to the System Owner and AO.</a:t>
            </a:r>
            <a:endParaRPr dirty="0"/>
          </a:p>
        </p:txBody>
      </p:sp>
      <p:sp>
        <p:nvSpPr>
          <p:cNvPr id="1050" name="Google Shape;1050;p4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4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7" name="Google Shape;1087;p4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You’ll recall this summary from yesterday and the Disaster prediction system.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As we have discussed, in order to reach these “three” impact values for each system in DoD, you need to do an analysis of the information types that align with the processing of data in the system plus the support data. Review the provisional impact values applied to each information type in the NIST SP 800-60 Vol 2.   Adjust the impact values based on special factors.  Prepare a justification for any changed value as it will be presented to the approving official, whether IO, SO, PM or AO.</a:t>
            </a:r>
            <a:endParaRPr dirty="0"/>
          </a:p>
          <a:p>
            <a:pPr marL="0" lvl="0" indent="0" algn="l" rtl="0">
              <a:spcBef>
                <a:spcPts val="360"/>
              </a:spcBef>
              <a:spcAft>
                <a:spcPts val="0"/>
              </a:spcAft>
              <a:buNone/>
            </a:pPr>
            <a:r>
              <a:rPr lang="en-US" dirty="0"/>
              <a:t>Using the high-water mark concept, list all selected information types, review each column (C, I, and A) for the highest value.  </a:t>
            </a:r>
            <a:endParaRPr dirty="0"/>
          </a:p>
        </p:txBody>
      </p:sp>
      <p:sp>
        <p:nvSpPr>
          <p:cNvPr id="1088" name="Google Shape;1088;p4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53</a:t>
            </a:fld>
            <a:endParaRPr/>
          </a:p>
        </p:txBody>
      </p:sp>
      <p:sp>
        <p:nvSpPr>
          <p:cNvPr id="1089" name="Google Shape;1089;p49:notes"/>
          <p:cNvSpPr txBox="1">
            <a:spLocks noGrp="1"/>
          </p:cNvSpPr>
          <p:nvPr>
            <p:ph type="ftr" idx="11"/>
          </p:nvPr>
        </p:nvSpPr>
        <p:spPr>
          <a:xfrm>
            <a:off x="1" y="9120190"/>
            <a:ext cx="3170238" cy="479424"/>
          </a:xfrm>
          <a:prstGeom prst="rect">
            <a:avLst/>
          </a:prstGeom>
          <a:noFill/>
          <a:ln>
            <a:noFill/>
          </a:ln>
        </p:spPr>
        <p:txBody>
          <a:bodyPr spcFirstLastPara="1" wrap="square" lIns="96625" tIns="48300" rIns="96625" bIns="48300" anchor="b" anchorCtr="0">
            <a:noAutofit/>
          </a:bodyPr>
          <a:lstStyle/>
          <a:p>
            <a:pPr marL="0" lvl="0" indent="0" algn="l" rtl="0">
              <a:spcBef>
                <a:spcPts val="0"/>
              </a:spcBef>
              <a:spcAft>
                <a:spcPts val="0"/>
              </a:spcAft>
              <a:buNone/>
            </a:pPr>
            <a:r>
              <a:rPr lang="en-US"/>
              <a:t>2020</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p4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5" name="Google Shape;1005;p4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b="1" dirty="0">
                <a:latin typeface="Calibri"/>
                <a:ea typeface="Calibri"/>
                <a:cs typeface="Calibri"/>
                <a:sym typeface="Calibri"/>
              </a:rPr>
              <a:t>NSS: </a:t>
            </a:r>
            <a:r>
              <a:rPr lang="en-US" dirty="0">
                <a:latin typeface="Calibri"/>
                <a:ea typeface="Calibri"/>
                <a:cs typeface="Calibri"/>
                <a:sym typeface="Calibri"/>
              </a:rPr>
              <a:t>CNSSI 1253 methodology (comparable to FIPS 199)</a:t>
            </a:r>
            <a:endParaRPr dirty="0"/>
          </a:p>
          <a:p>
            <a:pPr marL="0" lvl="0" indent="0" algn="l" rtl="0">
              <a:spcBef>
                <a:spcPts val="360"/>
              </a:spcBef>
              <a:spcAft>
                <a:spcPts val="0"/>
              </a:spcAft>
              <a:buNone/>
            </a:pPr>
            <a:r>
              <a:rPr lang="en-US" dirty="0">
                <a:latin typeface="Calibri"/>
                <a:ea typeface="Calibri"/>
                <a:cs typeface="Calibri"/>
                <a:sym typeface="Calibri"/>
              </a:rPr>
              <a:t>Separate categorization levels: Confidentiality, Integrity, Availability, Each is discrete. No aggregate “high water mark” (p2: 1.3) Table D1 cross-references to 800-53 for C, I, and A</a:t>
            </a:r>
            <a:endParaRPr dirty="0"/>
          </a:p>
          <a:p>
            <a:pPr marL="0" lvl="0" indent="0" algn="l" rtl="0">
              <a:spcBef>
                <a:spcPts val="360"/>
              </a:spcBef>
              <a:spcAft>
                <a:spcPts val="0"/>
              </a:spcAft>
              <a:buNone/>
            </a:pPr>
            <a:r>
              <a:rPr lang="en-US" dirty="0">
                <a:latin typeface="Calibri"/>
                <a:ea typeface="Calibri"/>
                <a:cs typeface="Calibri"/>
                <a:sym typeface="Calibri"/>
              </a:rPr>
              <a:t>“Additional factors” may affect Confidentiality categorization</a:t>
            </a:r>
            <a:endParaRPr dirty="0"/>
          </a:p>
          <a:p>
            <a:pPr marL="0" lvl="0" indent="0" algn="l" rtl="0">
              <a:spcBef>
                <a:spcPts val="360"/>
              </a:spcBef>
              <a:spcAft>
                <a:spcPts val="0"/>
              </a:spcAft>
              <a:buNone/>
            </a:pPr>
            <a:r>
              <a:rPr lang="en-US" dirty="0">
                <a:latin typeface="Calibri"/>
                <a:ea typeface="Calibri"/>
                <a:cs typeface="Calibri"/>
                <a:sym typeface="Calibri"/>
              </a:rPr>
              <a:t>“Overlays” supplement security</a:t>
            </a:r>
            <a:endParaRPr dirty="0"/>
          </a:p>
          <a:p>
            <a:pPr marL="0" lvl="0" indent="0" algn="l" rtl="0">
              <a:spcBef>
                <a:spcPts val="360"/>
              </a:spcBef>
              <a:spcAft>
                <a:spcPts val="0"/>
              </a:spcAft>
              <a:buNone/>
            </a:pPr>
            <a:endParaRPr dirty="0">
              <a:latin typeface="Calibri"/>
              <a:ea typeface="Calibri"/>
              <a:cs typeface="Calibri"/>
              <a:sym typeface="Calibri"/>
            </a:endParaRPr>
          </a:p>
          <a:p>
            <a:pPr marL="0" lvl="0" indent="0" algn="l" rtl="0">
              <a:spcBef>
                <a:spcPts val="360"/>
              </a:spcBef>
              <a:spcAft>
                <a:spcPts val="0"/>
              </a:spcAft>
              <a:buNone/>
            </a:pPr>
            <a:r>
              <a:rPr lang="en-US" b="1" dirty="0">
                <a:latin typeface="Calibri"/>
                <a:ea typeface="Calibri"/>
                <a:cs typeface="Calibri"/>
                <a:sym typeface="Calibri"/>
              </a:rPr>
              <a:t>Non-NSS </a:t>
            </a:r>
            <a:endParaRPr dirty="0"/>
          </a:p>
          <a:p>
            <a:pPr marL="171416" lvl="0" indent="-171416" algn="l" rtl="0">
              <a:spcBef>
                <a:spcPts val="360"/>
              </a:spcBef>
              <a:spcAft>
                <a:spcPts val="0"/>
              </a:spcAft>
              <a:buClr>
                <a:schemeClr val="dk1"/>
              </a:buClr>
              <a:buSzPts val="1200"/>
              <a:buFont typeface="Arial"/>
              <a:buChar char="•"/>
            </a:pPr>
            <a:r>
              <a:rPr lang="en-US" dirty="0">
                <a:latin typeface="Calibri"/>
                <a:ea typeface="Calibri"/>
                <a:cs typeface="Calibri"/>
                <a:sym typeface="Calibri"/>
              </a:rPr>
              <a:t>FIPS 199 and NIST SP 800-37 Rev 1 methodology</a:t>
            </a:r>
            <a:endParaRPr dirty="0"/>
          </a:p>
          <a:p>
            <a:pPr marL="171416" lvl="0" indent="-171416" algn="l" rtl="0">
              <a:spcBef>
                <a:spcPts val="360"/>
              </a:spcBef>
              <a:spcAft>
                <a:spcPts val="0"/>
              </a:spcAft>
              <a:buClr>
                <a:schemeClr val="dk1"/>
              </a:buClr>
              <a:buSzPts val="1200"/>
              <a:buFont typeface="Arial"/>
              <a:buChar char="•"/>
            </a:pPr>
            <a:r>
              <a:rPr lang="en-US" dirty="0">
                <a:latin typeface="Calibri"/>
                <a:ea typeface="Calibri"/>
                <a:cs typeface="Calibri"/>
                <a:sym typeface="Calibri"/>
              </a:rPr>
              <a:t>Single categorization level (High, Moderate, Low) for each system</a:t>
            </a:r>
            <a:endParaRPr dirty="0"/>
          </a:p>
          <a:p>
            <a:pPr marL="171416" lvl="0" indent="-171416" algn="l" rtl="0">
              <a:spcBef>
                <a:spcPts val="360"/>
              </a:spcBef>
              <a:spcAft>
                <a:spcPts val="0"/>
              </a:spcAft>
              <a:buClr>
                <a:schemeClr val="dk1"/>
              </a:buClr>
              <a:buSzPts val="1200"/>
              <a:buFont typeface="Arial"/>
              <a:buChar char="•"/>
            </a:pPr>
            <a:r>
              <a:rPr lang="en-US" dirty="0">
                <a:latin typeface="Calibri"/>
                <a:ea typeface="Calibri"/>
                <a:cs typeface="Calibri"/>
                <a:sym typeface="Calibri"/>
              </a:rPr>
              <a:t>Based on “high water mark” of categorization levels for Confidentiality, Integrity, and Availability</a:t>
            </a:r>
            <a:endParaRPr dirty="0"/>
          </a:p>
          <a:p>
            <a:pPr marL="171416" lvl="0" indent="-171416" algn="l" rtl="0">
              <a:spcBef>
                <a:spcPts val="360"/>
              </a:spcBef>
              <a:spcAft>
                <a:spcPts val="0"/>
              </a:spcAft>
              <a:buClr>
                <a:schemeClr val="dk1"/>
              </a:buClr>
              <a:buSzPts val="1200"/>
              <a:buFont typeface="Arial"/>
              <a:buChar char="•"/>
            </a:pPr>
            <a:r>
              <a:rPr lang="en-US" dirty="0">
                <a:latin typeface="Calibri"/>
                <a:ea typeface="Calibri"/>
                <a:cs typeface="Calibri"/>
                <a:sym typeface="Calibri"/>
              </a:rPr>
              <a:t>Categorization for C, I, A based on “high water mark” of individual information types</a:t>
            </a:r>
            <a:endParaRPr dirty="0"/>
          </a:p>
          <a:p>
            <a:pPr marL="171416" lvl="0" indent="-95216" algn="l" rtl="0">
              <a:spcBef>
                <a:spcPts val="360"/>
              </a:spcBef>
              <a:spcAft>
                <a:spcPts val="0"/>
              </a:spcAft>
              <a:buClr>
                <a:schemeClr val="dk1"/>
              </a:buClr>
              <a:buSzPts val="1200"/>
              <a:buFont typeface="Arial"/>
              <a:buNone/>
            </a:pPr>
            <a:endParaRPr dirty="0">
              <a:latin typeface="Calibri"/>
              <a:ea typeface="Calibri"/>
              <a:cs typeface="Calibri"/>
              <a:sym typeface="Calibri"/>
            </a:endParaRPr>
          </a:p>
          <a:p>
            <a:pPr marL="0" lvl="0" indent="0" algn="l" rtl="0">
              <a:spcBef>
                <a:spcPts val="360"/>
              </a:spcBef>
              <a:spcAft>
                <a:spcPts val="0"/>
              </a:spcAft>
              <a:buNone/>
            </a:pPr>
            <a:endParaRPr dirty="0">
              <a:latin typeface="Calibri"/>
              <a:ea typeface="Calibri"/>
              <a:cs typeface="Calibri"/>
              <a:sym typeface="Calibri"/>
            </a:endParaRPr>
          </a:p>
        </p:txBody>
      </p:sp>
      <p:sp>
        <p:nvSpPr>
          <p:cNvPr id="1006" name="Google Shape;1006;p4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&gt;&gt; </a:t>
            </a:r>
            <a:r>
              <a:rPr lang="en-US" baseline="0" dirty="0"/>
              <a:t>Just remember that non-NSS in non-DoD agencies are given a single categorization level – HIGH, MODERATE, or LOW. That’s what you’ll find in the NIST RMF documents. </a:t>
            </a:r>
          </a:p>
          <a:p>
            <a:r>
              <a:rPr lang="en-US" dirty="0"/>
              <a:t>&gt;&gt; Here’s an interesting</a:t>
            </a:r>
            <a:r>
              <a:rPr lang="en-US" baseline="0" dirty="0"/>
              <a:t> question. </a:t>
            </a:r>
            <a:r>
              <a:rPr lang="en-US" dirty="0"/>
              <a:t>If</a:t>
            </a:r>
            <a:r>
              <a:rPr lang="en-US" baseline="0" dirty="0"/>
              <a:t> you think back to our discussion of NIST publications, you’ll probably recall that FIPS Publications are </a:t>
            </a:r>
            <a:r>
              <a:rPr lang="en-US" u="sng" baseline="0" dirty="0"/>
              <a:t>mandatory</a:t>
            </a:r>
            <a:r>
              <a:rPr lang="en-US" baseline="0" dirty="0"/>
              <a:t>. However, if the system is a Federal “civil” sector NSS, then then the CNSSI 1253 must be followed.  The CNSS 1253 claims to be compliant with FIPS 199 </a:t>
            </a:r>
            <a:r>
              <a:rPr lang="en-US" i="1" baseline="0" dirty="0"/>
              <a:t>and then </a:t>
            </a:r>
            <a:r>
              <a:rPr lang="en-US" dirty="0"/>
              <a:t>some </a:t>
            </a:r>
            <a:r>
              <a:rPr lang="en-US" i="0" dirty="0"/>
              <a:t>… it </a:t>
            </a:r>
            <a:r>
              <a:rPr lang="en-US" dirty="0"/>
              <a:t>exceed</a:t>
            </a:r>
            <a:r>
              <a:rPr lang="en-US" baseline="0" dirty="0"/>
              <a:t>s the security level of the mandatory process in FIPS 199 by providing three separate categorization levels that allow for “more granularity and precision” in selecting security controls.   Therefore, an NSS will have three words for categorization, one for C, I, and A. &gt;&gt;</a:t>
            </a:r>
            <a:endParaRPr lang="en-US" dirty="0"/>
          </a:p>
        </p:txBody>
      </p:sp>
      <p:sp>
        <p:nvSpPr>
          <p:cNvPr id="4" name="Slide Number Placeholder 3"/>
          <p:cNvSpPr>
            <a:spLocks noGrp="1"/>
          </p:cNvSpPr>
          <p:nvPr>
            <p:ph type="sldNum" sz="quarter" idx="10"/>
          </p:nvPr>
        </p:nvSpPr>
        <p:spPr/>
        <p:txBody>
          <a:bodyPr/>
          <a:lstStyle/>
          <a:p>
            <a:fld id="{BDBF9D90-6D82-4B5B-B0A3-05906848A857}" type="slidenum">
              <a:rPr lang="en-US" smtClean="0"/>
              <a:pPr/>
              <a:t>55</a:t>
            </a:fld>
            <a:endParaRPr lang="en-US" dirty="0"/>
          </a:p>
        </p:txBody>
      </p:sp>
      <p:sp>
        <p:nvSpPr>
          <p:cNvPr id="5" name="Footer Placeholder 4"/>
          <p:cNvSpPr>
            <a:spLocks noGrp="1"/>
          </p:cNvSpPr>
          <p:nvPr>
            <p:ph type="ftr" sz="quarter" idx="11"/>
          </p:nvPr>
        </p:nvSpPr>
        <p:spPr/>
        <p:txBody>
          <a:bodyPr/>
          <a:lstStyle/>
          <a:p>
            <a:pPr>
              <a:defRPr/>
            </a:pPr>
            <a:r>
              <a:rPr lang="en-US"/>
              <a:t>2020</a:t>
            </a:r>
            <a:endParaRPr lang="en-US" dirty="0"/>
          </a:p>
        </p:txBody>
      </p:sp>
    </p:spTree>
    <p:extLst>
      <p:ext uri="{BB962C8B-B14F-4D97-AF65-F5344CB8AC3E}">
        <p14:creationId xmlns:p14="http://schemas.microsoft.com/office/powerpoint/2010/main" val="33483992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5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3" name="Google Shape;1103;p5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Terminology used in DIACAP was Information Systems vs. Applications; DoD has further defined these categories for the purpose of Authorization vs. Assess only.</a:t>
            </a:r>
            <a:endParaRPr dirty="0"/>
          </a:p>
          <a:p>
            <a:pPr marL="0" lvl="0" indent="0" algn="l" rtl="0">
              <a:spcBef>
                <a:spcPts val="360"/>
              </a:spcBef>
              <a:spcAft>
                <a:spcPts val="0"/>
              </a:spcAft>
              <a:buNone/>
            </a:pPr>
            <a:r>
              <a:rPr lang="en-US" dirty="0"/>
              <a:t>Assess Only is considered “IT Below System Level” and does not require a full RMF package following all six steps.</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For example, a minor app:  They are those smaller apps, maybe just a DB (may not even have a website). They would not be a global app with significant users.  Minor apps traditionally did not have to do RMF. Sometimes they feed the Major Apps or Enclaves.  They would just be assessed as part of the Major App or enclave RMF package.</a:t>
            </a:r>
            <a:endParaRPr dirty="0"/>
          </a:p>
        </p:txBody>
      </p:sp>
      <p:sp>
        <p:nvSpPr>
          <p:cNvPr id="1104" name="Google Shape;1104;p5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p5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0" name="Google Shape;1110;p5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100" dirty="0"/>
              <a:t>The DoD vision is that Enclaves, Major Applications and PIT Systems will go through the entire RMF 6 step process.  Lesser items “below the System Level” are on the right as Assess Only.  The idea is that these items (could be systems, components, products, services) will support the A&amp;A efforts on the left side and essentially become children of the parent RMF packages. The Army, Navy and AF have been working on a way to acknowledge the Assess Only items and document them in the eMASS system.</a:t>
            </a:r>
            <a:endParaRPr dirty="0"/>
          </a:p>
          <a:p>
            <a:pPr marL="0" lvl="0" indent="0" algn="l" rtl="0">
              <a:spcBef>
                <a:spcPts val="330"/>
              </a:spcBef>
              <a:spcAft>
                <a:spcPts val="0"/>
              </a:spcAft>
              <a:buNone/>
            </a:pPr>
            <a:br>
              <a:rPr lang="en-US" sz="1100" dirty="0"/>
            </a:br>
            <a:r>
              <a:rPr lang="en-US" sz="1100" dirty="0"/>
              <a:t>For the Full RMF Process: Systems are authorized utilizing the RMF process. They are categorized in accordance with CNSSI 1253, “Security Categorization and Control Selection for National Security Systems,” and implement a set of security controls from the current edition of NIST SP 800-53, “Recommended Security Controls for Federal Information Systems and Organizations,” regardless of whether they are National Security System (NSS) or non-NSS. All security controls used by the DoD are published in the security control catalog portion of NIST SP 800-53, with supporting validation procedures in NIST 800-53A “Guide for Assessing the Security Controls in Federal Information Systems.” However, DoD and NSS systems then select their security control baselines from the CNSSI 1253.  </a:t>
            </a:r>
            <a:endParaRPr sz="1100" dirty="0"/>
          </a:p>
        </p:txBody>
      </p:sp>
      <p:sp>
        <p:nvSpPr>
          <p:cNvPr id="1111" name="Google Shape;1111;p5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57</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5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1" name="Google Shape;1121;p5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000" dirty="0"/>
              <a:t>PIT systems are analogous to enclaves but are dedicated only to the platforms they support. PIT systems must be designated as such by the responsible OSD or DoD Component heads or their delegates and authorized by an AO specifically appointed to authorize PIT systems.</a:t>
            </a:r>
            <a:endParaRPr dirty="0"/>
          </a:p>
          <a:p>
            <a:pPr marL="0" lvl="0" indent="0" algn="l" rtl="0">
              <a:spcBef>
                <a:spcPts val="300"/>
              </a:spcBef>
              <a:spcAft>
                <a:spcPts val="0"/>
              </a:spcAft>
              <a:buNone/>
            </a:pPr>
            <a:r>
              <a:rPr lang="en-US" sz="1000" dirty="0"/>
              <a:t>However, due to the specialized purpose of their application, PIT systems require uniquely tailored security control sets and control assessment procedures, and they require SCAs and AOs with specialized qualifications. For instance, SCAs and AOs for a PIT system should fully understand the purpose and function of the platform that houses the PIT system.</a:t>
            </a:r>
            <a:endParaRPr dirty="0"/>
          </a:p>
          <a:p>
            <a:pPr marL="0" lvl="0" indent="0" algn="l" rtl="0">
              <a:spcBef>
                <a:spcPts val="300"/>
              </a:spcBef>
              <a:spcAft>
                <a:spcPts val="0"/>
              </a:spcAft>
              <a:buNone/>
            </a:pPr>
            <a:r>
              <a:rPr lang="en-US" sz="1000" dirty="0"/>
              <a:t>PIT systems are also frequently stand-alone which affects the tailoring process. For PIT systems that are stand-alone, assigned security control sets may be tailored as appropriate with the approval of the AO (e.g., network-related controls may be eliminated).</a:t>
            </a:r>
            <a:endParaRPr dirty="0"/>
          </a:p>
          <a:p>
            <a:pPr marL="0" lvl="0" indent="0" algn="l" rtl="0">
              <a:spcBef>
                <a:spcPts val="300"/>
              </a:spcBef>
              <a:spcAft>
                <a:spcPts val="0"/>
              </a:spcAft>
              <a:buNone/>
            </a:pPr>
            <a:r>
              <a:rPr lang="en-US" sz="1000" dirty="0"/>
              <a:t>PIT systems are not subject to FISMA and therefore are not necessarily registered in the DITPR IT Registry, but they must be registered at the DoD Component level (i.e.. Army, Navy, Air Force).</a:t>
            </a:r>
            <a:endParaRPr dirty="0"/>
          </a:p>
          <a:p>
            <a:pPr marL="0" lvl="0" indent="0" algn="l" rtl="0">
              <a:spcBef>
                <a:spcPts val="300"/>
              </a:spcBef>
              <a:spcAft>
                <a:spcPts val="0"/>
              </a:spcAft>
              <a:buNone/>
            </a:pPr>
            <a:r>
              <a:rPr lang="en-US" sz="1000" dirty="0"/>
              <a:t>Interconnections between PIT systems and other PIT systems or DoD ISs must be protected by implementation of security controls either on the PIT system or on the DoD IS.</a:t>
            </a:r>
            <a:endParaRPr dirty="0"/>
          </a:p>
          <a:p>
            <a:pPr marL="0" lvl="0" indent="0" algn="l" rtl="0">
              <a:spcBef>
                <a:spcPts val="300"/>
              </a:spcBef>
              <a:spcAft>
                <a:spcPts val="0"/>
              </a:spcAft>
              <a:buNone/>
            </a:pPr>
            <a:endParaRPr sz="1000" dirty="0"/>
          </a:p>
        </p:txBody>
      </p:sp>
      <p:sp>
        <p:nvSpPr>
          <p:cNvPr id="1122" name="Google Shape;1122;p5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5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2" name="Google Shape;1132;p53:notes"/>
          <p:cNvSpPr txBox="1">
            <a:spLocks noGrp="1"/>
          </p:cNvSpPr>
          <p:nvPr>
            <p:ph type="body" idx="1"/>
          </p:nvPr>
        </p:nvSpPr>
        <p:spPr>
          <a:xfrm>
            <a:off x="397566" y="4560890"/>
            <a:ext cx="6599581"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endParaRPr sz="1100" dirty="0"/>
          </a:p>
          <a:p>
            <a:pPr marL="0" lvl="0" indent="0" algn="l" rtl="0">
              <a:spcBef>
                <a:spcPts val="330"/>
              </a:spcBef>
              <a:spcAft>
                <a:spcPts val="0"/>
              </a:spcAft>
              <a:buNone/>
            </a:pPr>
            <a:r>
              <a:rPr lang="en-US" sz="1100" dirty="0"/>
              <a:t>(The following is from DoDI 8500.01, Pages 38 – 39)</a:t>
            </a:r>
            <a:endParaRPr dirty="0"/>
          </a:p>
          <a:p>
            <a:pPr marL="228600" lvl="0" indent="-228600" algn="l" rtl="0">
              <a:spcBef>
                <a:spcPts val="330"/>
              </a:spcBef>
              <a:spcAft>
                <a:spcPts val="0"/>
              </a:spcAft>
              <a:buClr>
                <a:schemeClr val="dk1"/>
              </a:buClr>
              <a:buSzPts val="1100"/>
              <a:buFont typeface="Times New Roman"/>
              <a:buAutoNum type="alphaLcPeriod"/>
            </a:pPr>
            <a:r>
              <a:rPr lang="en-US" sz="1100" dirty="0"/>
              <a:t>Certain applications, because of the information in them, require special management oversight due to the risk and magnitude of the harm resulting from the loss, misuse, or unauthorized access to or modification of the information in the application and should be treated as major applications. A major application may be a single software application (e.g., integrated consumable items support); multiple software applications that are related to a single mission (e.g., payroll or personnel); or a combination of software and hardware performing a specific support function across a range of missions (e.g., Global Command and Control System, Defense Enrollment Eligibility Reporting System).</a:t>
            </a:r>
            <a:endParaRPr dirty="0"/>
          </a:p>
          <a:p>
            <a:pPr marL="0" lvl="0" indent="0" algn="l" rtl="0">
              <a:spcBef>
                <a:spcPts val="330"/>
              </a:spcBef>
              <a:spcAft>
                <a:spcPts val="0"/>
              </a:spcAft>
              <a:buClr>
                <a:schemeClr val="dk1"/>
              </a:buClr>
              <a:buSzPts val="1100"/>
              <a:buFont typeface="Times New Roman"/>
              <a:buNone/>
            </a:pPr>
            <a:endParaRPr sz="1100" dirty="0"/>
          </a:p>
          <a:p>
            <a:pPr marL="0" lvl="0" indent="0" algn="l" rtl="0">
              <a:spcBef>
                <a:spcPts val="330"/>
              </a:spcBef>
              <a:spcAft>
                <a:spcPts val="0"/>
              </a:spcAft>
              <a:buNone/>
            </a:pPr>
            <a:r>
              <a:rPr lang="en-US" sz="1100" dirty="0"/>
              <a:t>b. Major applications include any application that is a product or deliverable of an Acquisition Category I through III program. When operationally feasible all new major applications will be hosted in a Defense Enterprise Computing Center.</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c. All applications, regardless of whether they rise to the level of major application or not, require an appropriate level of protection. Adequate security for other than major applications may be provided by security of the environment in which they operate.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d.  When possible, capabilities should be developed as applications hosted in existing authorized computing environments (i.e., enclaves) rather than designated as major applications requiring new and separate authorizations. </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e. DoD Component CIOs will resolve disputes regarding whether an application rises to the level of a major application. </a:t>
            </a:r>
            <a:endParaRPr dirty="0"/>
          </a:p>
          <a:p>
            <a:pPr marL="0" lvl="0" indent="0" algn="l" rtl="0">
              <a:spcBef>
                <a:spcPts val="330"/>
              </a:spcBef>
              <a:spcAft>
                <a:spcPts val="0"/>
              </a:spcAft>
              <a:buNone/>
            </a:pPr>
            <a:endParaRPr sz="1100" dirty="0"/>
          </a:p>
        </p:txBody>
      </p:sp>
      <p:sp>
        <p:nvSpPr>
          <p:cNvPr id="1133" name="Google Shape;1133;p5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59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1" name="Google Shape;501;p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These folders are presented on the rmf.org website under RMF Resources/RMF Publications.  The publications discussed in class will be available on the website for download and the website will maintain the latest versions.  Both the NIST SP 800-60 Vol. 2 and the NIST SP 800-53 R4 will need to be downloaded or accessed for activities during this week.  If internet is not available onsite, the instructor should have a copy on his/her desktop and/or instructor CD to provide to the students if necessary.  Online documents can also be kept in the Adobe files share for download to the students.  The LAWS folder will have FISMA and OMB A-130.  NIST pubs in the NIST folder, CNSS pubs and DoD pubs in same name folders.  FIPS has a couple of examples and there is an Intelligence example.</a:t>
            </a:r>
            <a:endParaRPr dirty="0"/>
          </a:p>
        </p:txBody>
      </p:sp>
      <p:sp>
        <p:nvSpPr>
          <p:cNvPr id="502" name="Google Shape;502;p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p5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3" name="Google Shape;1143;p5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Enclaves are generally the backbones, the networks whether inside or external to the government, the data centers, the clouds.  They usually provide services to others and often for a fee.  These are not stand-alone restricted networks but connect to the NIPRNet or SIPRNet (i.e., to the outside world).  Closed restricted networks may fall under the PIT determination.</a:t>
            </a:r>
            <a:endParaRPr/>
          </a:p>
        </p:txBody>
      </p:sp>
      <p:sp>
        <p:nvSpPr>
          <p:cNvPr id="1144" name="Google Shape;1144;p5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5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54" name="Google Shape;1154;p5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100" dirty="0"/>
              <a:t>Assess Only:  Applicable to PIT Components, Services and Software/hardware/Minor Applications.</a:t>
            </a:r>
            <a:endParaRPr dirty="0"/>
          </a:p>
          <a:p>
            <a:pPr marL="0" lvl="0" indent="0" algn="l" rtl="0">
              <a:spcBef>
                <a:spcPts val="330"/>
              </a:spcBef>
              <a:spcAft>
                <a:spcPts val="0"/>
              </a:spcAft>
              <a:buNone/>
            </a:pPr>
            <a:r>
              <a:rPr lang="en-US" sz="1100" dirty="0"/>
              <a:t>All three services have started to lay down processes for Assess Only determination (See the Knowledge Service Army and Air Force workspaces).</a:t>
            </a:r>
            <a:endParaRPr dirty="0"/>
          </a:p>
          <a:p>
            <a:pPr marL="0" marR="0" lvl="0" indent="0" algn="l" rtl="0">
              <a:lnSpc>
                <a:spcPct val="100000"/>
              </a:lnSpc>
              <a:spcBef>
                <a:spcPts val="330"/>
              </a:spcBef>
              <a:spcAft>
                <a:spcPts val="0"/>
              </a:spcAft>
              <a:buClr>
                <a:schemeClr val="dk1"/>
              </a:buClr>
              <a:buSzPts val="1100"/>
              <a:buFont typeface="Times New Roman"/>
              <a:buNone/>
            </a:pPr>
            <a:r>
              <a:rPr lang="en-US" sz="1100" dirty="0"/>
              <a:t>One way the Army is handling this is as replacement for the former Army Certificate of </a:t>
            </a:r>
            <a:r>
              <a:rPr lang="en-US" sz="1100" dirty="0" err="1"/>
              <a:t>Networthiness</a:t>
            </a:r>
            <a:r>
              <a:rPr lang="en-US" sz="1100" dirty="0"/>
              <a:t> (CON) process in the eMASS system.</a:t>
            </a:r>
            <a:endParaRPr dirty="0"/>
          </a:p>
          <a:p>
            <a:pPr marL="0" lvl="0" indent="0" algn="l" rtl="0">
              <a:spcBef>
                <a:spcPts val="330"/>
              </a:spcBef>
              <a:spcAft>
                <a:spcPts val="0"/>
              </a:spcAft>
              <a:buNone/>
            </a:pPr>
            <a:endParaRPr sz="1100" dirty="0"/>
          </a:p>
          <a:p>
            <a:pPr marL="0" lvl="0" indent="0" algn="l" rtl="0">
              <a:spcBef>
                <a:spcPts val="330"/>
              </a:spcBef>
              <a:spcAft>
                <a:spcPts val="0"/>
              </a:spcAft>
              <a:buNone/>
            </a:pPr>
            <a:r>
              <a:rPr lang="en-US" sz="1100" dirty="0"/>
              <a:t>Assess Only systems will generally associate with a system that has a full RMF authorization especially if in eMASS.  The Army and AF have a triage process for assistance in determining Assess Only.</a:t>
            </a:r>
            <a:endParaRPr dirty="0"/>
          </a:p>
          <a:p>
            <a:pPr marL="0" lvl="0" indent="0" algn="l" rtl="0">
              <a:spcBef>
                <a:spcPts val="330"/>
              </a:spcBef>
              <a:spcAft>
                <a:spcPts val="0"/>
              </a:spcAft>
              <a:buNone/>
            </a:pPr>
            <a:r>
              <a:rPr lang="en-US" sz="1100" dirty="0"/>
              <a:t>In eMASS, Assess Only systems implement less controls – each service is determining their set of controls</a:t>
            </a:r>
            <a:endParaRPr dirty="0"/>
          </a:p>
          <a:p>
            <a:pPr marL="0" lvl="0" indent="0" algn="l" rtl="0">
              <a:spcBef>
                <a:spcPts val="330"/>
              </a:spcBef>
              <a:spcAft>
                <a:spcPts val="0"/>
              </a:spcAft>
              <a:buNone/>
            </a:pPr>
            <a:r>
              <a:rPr lang="en-US" sz="1100" dirty="0"/>
              <a:t>Assess Only systems may not undergo Independent Assessment</a:t>
            </a:r>
            <a:endParaRPr dirty="0"/>
          </a:p>
          <a:p>
            <a:pPr marL="0" lvl="0" indent="0" algn="l" rtl="0">
              <a:spcBef>
                <a:spcPts val="330"/>
              </a:spcBef>
              <a:spcAft>
                <a:spcPts val="0"/>
              </a:spcAft>
              <a:buNone/>
            </a:pPr>
            <a:r>
              <a:rPr lang="en-US" sz="1100" dirty="0"/>
              <a:t>The mandatory data elements for a system in eMASS are often optional for Assess Only systems</a:t>
            </a:r>
            <a:endParaRPr dirty="0"/>
          </a:p>
          <a:p>
            <a:pPr marL="0" lvl="0" indent="0" algn="l" rtl="0">
              <a:spcBef>
                <a:spcPts val="330"/>
              </a:spcBef>
              <a:spcAft>
                <a:spcPts val="0"/>
              </a:spcAft>
              <a:buNone/>
            </a:pPr>
            <a:r>
              <a:rPr lang="en-US" sz="1100" dirty="0"/>
              <a:t>Government will need to be specific on task requirements for contractors performing RMF on Assess Only systems or components</a:t>
            </a:r>
            <a:endParaRPr dirty="0"/>
          </a:p>
          <a:p>
            <a:pPr marL="0" lvl="0" indent="0" algn="l" rtl="0">
              <a:spcBef>
                <a:spcPts val="330"/>
              </a:spcBef>
              <a:spcAft>
                <a:spcPts val="0"/>
              </a:spcAft>
              <a:buNone/>
            </a:pPr>
            <a:endParaRPr sz="1100" dirty="0"/>
          </a:p>
        </p:txBody>
      </p:sp>
      <p:sp>
        <p:nvSpPr>
          <p:cNvPr id="1155" name="Google Shape;1155;p5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61</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4"/>
        <p:cNvGrpSpPr/>
        <p:nvPr/>
      </p:nvGrpSpPr>
      <p:grpSpPr>
        <a:xfrm>
          <a:off x="0" y="0"/>
          <a:ext cx="0" cy="0"/>
          <a:chOff x="0" y="0"/>
          <a:chExt cx="0" cy="0"/>
        </a:xfrm>
      </p:grpSpPr>
      <p:sp>
        <p:nvSpPr>
          <p:cNvPr id="1165" name="Google Shape;1165;p5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66" name="Google Shape;1166;p5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These are examples of the Assess Only items – PIT components; IT services; and Software/Hardware COTS off the shelf or GOTS – minor apps developed in house.</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For PIT components vs. </a:t>
            </a:r>
            <a:r>
              <a:rPr lang="en-US" sz="1200" dirty="0"/>
              <a:t>PIT Systems </a:t>
            </a:r>
            <a:endParaRPr dirty="0"/>
          </a:p>
          <a:p>
            <a:pPr marL="0" lvl="0" indent="0" algn="l" rtl="0">
              <a:spcBef>
                <a:spcPts val="360"/>
              </a:spcBef>
              <a:spcAft>
                <a:spcPts val="0"/>
              </a:spcAft>
              <a:buNone/>
            </a:pPr>
            <a:r>
              <a:rPr lang="en-US" sz="1200" dirty="0"/>
              <a:t>Owners of PIT, in consultation with an AO, may determine that a collection of PIT rises to the level of a PIT system or stands alone as unique components that could feed a PIT system.</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sz="1200" dirty="0"/>
              <a:t>Minor app are the smaller apps, maybe just a DB (may not even have a website) that they use to feed information to the larger Major Apps. Minor may not be a global app. Does not require a huge server. Minor apps traditionally did not have to do RMF. They would just be assessed. Not a website, not talking to the world. SHOULD BE registered, if they cost money. They are not off the shelf; this is custom for the organization.</a:t>
            </a:r>
            <a:endParaRPr dirty="0"/>
          </a:p>
          <a:p>
            <a:pPr marL="0" lvl="0" indent="0" algn="l" rtl="0">
              <a:spcBef>
                <a:spcPts val="360"/>
              </a:spcBef>
              <a:spcAft>
                <a:spcPts val="0"/>
              </a:spcAft>
              <a:buNone/>
            </a:pPr>
            <a:r>
              <a:rPr lang="en-US" sz="1200" dirty="0"/>
              <a:t>A keynote here is that the Minor Application rarely has Administrative Privileges, vs. a Major Application which manages its own servers. However, if this Minor Application is assessed to contain a high level of risk based on possibly the sensitivity of the data or global access to the data (such as by contractors or foreign nationals, etc.); the system owner or AO may decide to require authorization. </a:t>
            </a:r>
            <a:endParaRPr dirty="0"/>
          </a:p>
        </p:txBody>
      </p:sp>
      <p:sp>
        <p:nvSpPr>
          <p:cNvPr id="1167" name="Google Shape;1167;p5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1"/>
        <p:cNvGrpSpPr/>
        <p:nvPr/>
      </p:nvGrpSpPr>
      <p:grpSpPr>
        <a:xfrm>
          <a:off x="0" y="0"/>
          <a:ext cx="0" cy="0"/>
          <a:chOff x="0" y="0"/>
          <a:chExt cx="0" cy="0"/>
        </a:xfrm>
      </p:grpSpPr>
      <p:sp>
        <p:nvSpPr>
          <p:cNvPr id="1192" name="Google Shape;1192;p5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63</a:t>
            </a:fld>
            <a:endParaRPr sz="1200">
              <a:solidFill>
                <a:schemeClr val="dk1"/>
              </a:solidFill>
              <a:latin typeface="Times New Roman"/>
              <a:ea typeface="Times New Roman"/>
              <a:cs typeface="Times New Roman"/>
              <a:sym typeface="Times New Roman"/>
            </a:endParaRPr>
          </a:p>
        </p:txBody>
      </p:sp>
      <p:sp>
        <p:nvSpPr>
          <p:cNvPr id="1193" name="Google Shape;1193;p5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94" name="Google Shape;1194;p5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Notice that the System Type should be identified in the System Description.</a:t>
            </a:r>
            <a:endParaRPr dirty="0"/>
          </a:p>
          <a:p>
            <a:pPr marL="0" lvl="0" indent="0" algn="l" rtl="0">
              <a:spcBef>
                <a:spcPts val="360"/>
              </a:spcBef>
              <a:spcAft>
                <a:spcPts val="0"/>
              </a:spcAft>
              <a:buNone/>
            </a:pPr>
            <a:r>
              <a:rPr lang="en-US" dirty="0"/>
              <a:t>Also, information types and Categorization should be identified.  </a:t>
            </a:r>
            <a:endParaRPr dirty="0"/>
          </a:p>
          <a:p>
            <a:pPr marL="0" lvl="0" indent="0" algn="l" rtl="0">
              <a:spcBef>
                <a:spcPts val="360"/>
              </a:spcBef>
              <a:spcAft>
                <a:spcPts val="0"/>
              </a:spcAft>
              <a:buNone/>
            </a:pPr>
            <a:r>
              <a:rPr lang="en-US" dirty="0"/>
              <a:t>Develop the system description early in the process. If a legacy system, there may be information from a previous Security Plan that can be used.   </a:t>
            </a:r>
            <a:endParaRPr dirty="0"/>
          </a:p>
          <a:p>
            <a:pPr marL="0" lvl="0" indent="0" algn="l" rtl="0">
              <a:spcBef>
                <a:spcPts val="360"/>
              </a:spcBef>
              <a:spcAft>
                <a:spcPts val="0"/>
              </a:spcAft>
              <a:buNone/>
            </a:pPr>
            <a:r>
              <a:rPr lang="en-US" dirty="0"/>
              <a:t>Note: Identify information gaps early for completing RMF to reduce financial risk to the government and contractor</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System boundary can be part of the System Description or an attachment.</a:t>
            </a:r>
            <a:endParaRPr dirty="0"/>
          </a:p>
          <a:p>
            <a:pPr marL="0" lvl="0" indent="0" algn="l" rtl="0">
              <a:spcBef>
                <a:spcPts val="360"/>
              </a:spcBef>
              <a:spcAft>
                <a:spcPts val="0"/>
              </a:spcAft>
              <a:buNone/>
            </a:pPr>
            <a:r>
              <a:rPr lang="en-US" dirty="0"/>
              <a:t>For example, if the system is hosted in a data center, that is likely the system boundary. A system that exists with a primary processing site in data center A, with a backup in data center B, the boundary would consist of both locations – like a barbell shape.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i="1" dirty="0"/>
          </a:p>
        </p:txBody>
      </p:sp>
      <p:sp>
        <p:nvSpPr>
          <p:cNvPr id="1195" name="Google Shape;1195;p58: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63</a:t>
            </a:fld>
            <a:endParaRPr sz="1300">
              <a:solidFill>
                <a:schemeClr val="dk1"/>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p5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3" name="Google Shape;1203;p5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Once the system type (Enclave, Major App, or PIT) has been determined, the system description and boundary follows.  Part of the categorization step is developing that system description along with boundary information via picture, if possible.  Much of RMF process involves analysis and it’s no different here.  You need to ask yourself questions about the system, determining ownership and residency and administrative and financial responsibilities in order to build that boundary.</a:t>
            </a:r>
            <a:endParaRPr dirty="0"/>
          </a:p>
          <a:p>
            <a:pPr marL="0" lvl="0" indent="0" algn="l" rtl="0">
              <a:spcBef>
                <a:spcPts val="360"/>
              </a:spcBef>
              <a:spcAft>
                <a:spcPts val="0"/>
              </a:spcAft>
              <a:buNone/>
            </a:pPr>
            <a:endParaRPr dirty="0"/>
          </a:p>
        </p:txBody>
      </p:sp>
      <p:sp>
        <p:nvSpPr>
          <p:cNvPr id="1204" name="Google Shape;1204;p5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p6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7" name="Google Shape;1217;p6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BOUNDARY:</a:t>
            </a:r>
            <a:endParaRPr dirty="0"/>
          </a:p>
          <a:p>
            <a:pPr marL="0" lvl="0" indent="0" algn="l" rtl="0">
              <a:spcBef>
                <a:spcPts val="360"/>
              </a:spcBef>
              <a:spcAft>
                <a:spcPts val="0"/>
              </a:spcAft>
              <a:buNone/>
            </a:pPr>
            <a:r>
              <a:rPr lang="en-US" dirty="0"/>
              <a:t>Architecture modules are good if already developed</a:t>
            </a:r>
            <a:endParaRPr dirty="0"/>
          </a:p>
          <a:p>
            <a:pPr marL="0" lvl="0" indent="0" algn="l" rtl="0">
              <a:spcBef>
                <a:spcPts val="360"/>
              </a:spcBef>
              <a:spcAft>
                <a:spcPts val="0"/>
              </a:spcAft>
              <a:buNone/>
            </a:pPr>
            <a:r>
              <a:rPr lang="en-US" dirty="0"/>
              <a:t>What are the edges?</a:t>
            </a:r>
            <a:endParaRPr dirty="0"/>
          </a:p>
          <a:p>
            <a:pPr marL="0" lvl="0" indent="0" algn="l" rtl="0">
              <a:spcBef>
                <a:spcPts val="360"/>
              </a:spcBef>
              <a:spcAft>
                <a:spcPts val="0"/>
              </a:spcAft>
              <a:buNone/>
            </a:pPr>
            <a:r>
              <a:rPr lang="en-US" dirty="0"/>
              <a:t>Is the firewall on the edge – inbound &amp; outbound connection in the hosted environment?</a:t>
            </a:r>
            <a:endParaRPr dirty="0"/>
          </a:p>
          <a:p>
            <a:pPr marL="0" lvl="0" indent="0" algn="l" rtl="0">
              <a:spcBef>
                <a:spcPts val="360"/>
              </a:spcBef>
              <a:spcAft>
                <a:spcPts val="0"/>
              </a:spcAft>
              <a:buNone/>
            </a:pPr>
            <a:r>
              <a:rPr lang="en-US" dirty="0"/>
              <a:t>Where is the database; OS; who maintains – what crosses your boundary</a:t>
            </a:r>
            <a:endParaRPr dirty="0"/>
          </a:p>
          <a:p>
            <a:pPr marL="0" lvl="0" indent="0" algn="l" rtl="0">
              <a:spcBef>
                <a:spcPts val="360"/>
              </a:spcBef>
              <a:spcAft>
                <a:spcPts val="0"/>
              </a:spcAft>
              <a:buNone/>
            </a:pPr>
            <a:r>
              <a:rPr lang="en-US" dirty="0"/>
              <a:t>AO has to agree and eventually will sign off on the Security Plan (or maybe the AODR will do that)</a:t>
            </a:r>
            <a:endParaRPr dirty="0"/>
          </a:p>
          <a:p>
            <a:pPr marL="0" lvl="0" indent="0" algn="l" rtl="0">
              <a:spcBef>
                <a:spcPts val="360"/>
              </a:spcBef>
              <a:spcAft>
                <a:spcPts val="0"/>
              </a:spcAft>
              <a:buNone/>
            </a:pPr>
            <a:r>
              <a:rPr lang="en-US" dirty="0"/>
              <a:t>If using common control provider, need agreements such as MOA or MOU</a:t>
            </a:r>
            <a:endParaRPr dirty="0"/>
          </a:p>
          <a:p>
            <a:pPr marL="0" lvl="0" indent="0" algn="l" rtl="0">
              <a:spcBef>
                <a:spcPts val="360"/>
              </a:spcBef>
              <a:spcAft>
                <a:spcPts val="0"/>
              </a:spcAft>
              <a:buNone/>
            </a:pPr>
            <a:r>
              <a:rPr lang="en-US" dirty="0"/>
              <a:t>Usually, a determining factor is who controls the budget for what?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All software, hardware and all peripherals have to be accounted in someone’s boundary.</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218" name="Google Shape;1218;p6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3"/>
        <p:cNvGrpSpPr/>
        <p:nvPr/>
      </p:nvGrpSpPr>
      <p:grpSpPr>
        <a:xfrm>
          <a:off x="0" y="0"/>
          <a:ext cx="0" cy="0"/>
          <a:chOff x="0" y="0"/>
          <a:chExt cx="0" cy="0"/>
        </a:xfrm>
      </p:grpSpPr>
      <p:sp>
        <p:nvSpPr>
          <p:cNvPr id="1224" name="Google Shape;1224;p6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5" name="Google Shape;1225;p6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Enclaves are generally the easiest boundaries – it’s pretty clear what they administer and purchase and own. Sometimes they also sponsor centralized services.  Major applications are often customers of the enclaves making their particular boundaries a little fuzzier.</a:t>
            </a:r>
            <a:endParaRPr/>
          </a:p>
        </p:txBody>
      </p:sp>
      <p:sp>
        <p:nvSpPr>
          <p:cNvPr id="1226" name="Google Shape;1226;p6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p6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32" name="Google Shape;1232;p6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Sometimes systems are external and not easy to define.  At this point, contracts or CONOPS (Concept of Operations) need to be pulled and reviewed.  If possible, obtain component inventories; diagrams;  system interface agreements as well as the MOA or SLA or contract with the organization to review for more information assisting in boundary determination.</a:t>
            </a:r>
            <a:endParaRPr/>
          </a:p>
        </p:txBody>
      </p:sp>
      <p:sp>
        <p:nvSpPr>
          <p:cNvPr id="1233" name="Google Shape;1233;p6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6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68</a:t>
            </a:fld>
            <a:endParaRPr sz="1200">
              <a:solidFill>
                <a:schemeClr val="dk1"/>
              </a:solidFill>
              <a:latin typeface="Times New Roman"/>
              <a:ea typeface="Times New Roman"/>
              <a:cs typeface="Times New Roman"/>
              <a:sym typeface="Times New Roman"/>
            </a:endParaRPr>
          </a:p>
        </p:txBody>
      </p:sp>
      <p:sp>
        <p:nvSpPr>
          <p:cNvPr id="1241" name="Google Shape;1241;p63: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68</a:t>
            </a:fld>
            <a:endParaRPr sz="1300">
              <a:solidFill>
                <a:schemeClr val="dk1"/>
              </a:solidFill>
              <a:latin typeface="Arial"/>
              <a:ea typeface="Arial"/>
              <a:cs typeface="Arial"/>
              <a:sym typeface="Arial"/>
            </a:endParaRPr>
          </a:p>
        </p:txBody>
      </p:sp>
      <p:sp>
        <p:nvSpPr>
          <p:cNvPr id="1242" name="Google Shape;1242;p63:notes"/>
          <p:cNvSpPr txBox="1"/>
          <p:nvPr/>
        </p:nvSpPr>
        <p:spPr>
          <a:xfrm>
            <a:off x="4144965" y="9121776"/>
            <a:ext cx="3170237"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68</a:t>
            </a:fld>
            <a:endParaRPr sz="1200">
              <a:solidFill>
                <a:schemeClr val="dk1"/>
              </a:solidFill>
              <a:latin typeface="Arial"/>
              <a:ea typeface="Arial"/>
              <a:cs typeface="Arial"/>
              <a:sym typeface="Arial"/>
            </a:endParaRPr>
          </a:p>
        </p:txBody>
      </p:sp>
      <p:sp>
        <p:nvSpPr>
          <p:cNvPr id="1243" name="Google Shape;1243;p6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4" name="Google Shape;1244;p6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Boundaries too small</a:t>
            </a:r>
            <a:endParaRPr/>
          </a:p>
          <a:p>
            <a:pPr marL="0" lvl="0" indent="0" algn="l" rtl="0">
              <a:spcBef>
                <a:spcPts val="360"/>
              </a:spcBef>
              <a:spcAft>
                <a:spcPts val="0"/>
              </a:spcAft>
              <a:buNone/>
            </a:pPr>
            <a:r>
              <a:rPr lang="en-US"/>
              <a:t>Increases the number of systems that must be separately managed</a:t>
            </a:r>
            <a:endParaRPr/>
          </a:p>
          <a:p>
            <a:pPr marL="0" lvl="0" indent="0" algn="l" rtl="0">
              <a:spcBef>
                <a:spcPts val="360"/>
              </a:spcBef>
              <a:spcAft>
                <a:spcPts val="0"/>
              </a:spcAft>
              <a:buNone/>
            </a:pPr>
            <a:r>
              <a:rPr lang="en-US"/>
              <a:t>Causes unnecessary increase in security costs to the organization</a:t>
            </a:r>
            <a:endParaRPr/>
          </a:p>
          <a:p>
            <a:pPr marL="0" lvl="0" indent="0" algn="l" rtl="0">
              <a:spcBef>
                <a:spcPts val="360"/>
              </a:spcBef>
              <a:spcAft>
                <a:spcPts val="0"/>
              </a:spcAft>
              <a:buNone/>
            </a:pPr>
            <a:r>
              <a:rPr lang="en-US"/>
              <a:t>Too Big:</a:t>
            </a:r>
            <a:endParaRPr/>
          </a:p>
          <a:p>
            <a:pPr marL="0" lvl="0" indent="0" algn="l" rtl="0">
              <a:spcBef>
                <a:spcPts val="360"/>
              </a:spcBef>
              <a:spcAft>
                <a:spcPts val="0"/>
              </a:spcAft>
              <a:buNone/>
            </a:pPr>
            <a:r>
              <a:rPr lang="en-US"/>
              <a:t>Too many system components/complex architecture</a:t>
            </a:r>
            <a:endParaRPr/>
          </a:p>
          <a:p>
            <a:pPr marL="0" lvl="0" indent="0" algn="l" rtl="0">
              <a:spcBef>
                <a:spcPts val="360"/>
              </a:spcBef>
              <a:spcAft>
                <a:spcPts val="0"/>
              </a:spcAft>
              <a:buNone/>
            </a:pPr>
            <a:r>
              <a:rPr lang="en-US"/>
              <a:t>Risk management process becomes difficult and complex</a:t>
            </a:r>
            <a:endParaRPr/>
          </a:p>
          <a:p>
            <a:pPr marL="0" lvl="0" indent="0" algn="l" rtl="0">
              <a:spcBef>
                <a:spcPts val="360"/>
              </a:spcBef>
              <a:spcAft>
                <a:spcPts val="0"/>
              </a:spcAft>
              <a:buNone/>
            </a:pPr>
            <a:endParaRPr/>
          </a:p>
          <a:p>
            <a:pPr marL="0" lvl="0" indent="0" algn="l" rtl="0">
              <a:spcBef>
                <a:spcPts val="360"/>
              </a:spcBef>
              <a:spcAft>
                <a:spcPts val="0"/>
              </a:spcAft>
              <a:buNone/>
            </a:pPr>
            <a:r>
              <a:rPr lang="en-US"/>
              <a:t>You need to answer these questions.   Contractual relationships with common control providers. For example, for PCOMS,  HOSD is a common control provider. Where are the SLA’s for that. What do they say?  What do you need from HOSD? What info do they need from you. </a:t>
            </a:r>
            <a:endParaRPr/>
          </a:p>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6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2" name="Google Shape;1252;p6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360"/>
              </a:spcBef>
              <a:spcAft>
                <a:spcPts val="0"/>
              </a:spcAft>
              <a:buNone/>
            </a:pPr>
            <a:r>
              <a:rPr lang="en-US" dirty="0"/>
              <a:t>If the class needs to refresh their knowledge of the PCOMS System Description, a walkthrough of PCOMS can be found in the Participants Activities Guide.</a:t>
            </a:r>
          </a:p>
          <a:p>
            <a:pPr marL="0" lvl="0" indent="0" algn="l" rtl="0">
              <a:spcBef>
                <a:spcPts val="360"/>
              </a:spcBef>
              <a:spcAft>
                <a:spcPts val="0"/>
              </a:spcAft>
              <a:buNone/>
            </a:pPr>
            <a:r>
              <a:rPr lang="en-US" dirty="0"/>
              <a:t>In the next set of slides, we will be answering questions together to try and determine the PCOMS boundary.</a:t>
            </a:r>
            <a:endParaRPr dirty="0"/>
          </a:p>
          <a:p>
            <a:pPr marL="0" lvl="0" indent="0" algn="l" rtl="0">
              <a:spcBef>
                <a:spcPts val="360"/>
              </a:spcBef>
              <a:spcAft>
                <a:spcPts val="0"/>
              </a:spcAft>
              <a:buNone/>
            </a:pPr>
            <a:r>
              <a:rPr lang="en-US" dirty="0"/>
              <a:t>Do they own the equipment. We know that it is in a data center (HOSD). The DC provides all security and networking capability.  The DC  owns everything that is security related, including network monitoring. Notice that Active Directory is owned by the data center.  So, what is the PCOMS boundary?</a:t>
            </a:r>
            <a:endParaRPr dirty="0"/>
          </a:p>
          <a:p>
            <a:pPr marL="0" lvl="0" indent="0" algn="l" rtl="0">
              <a:spcBef>
                <a:spcPts val="360"/>
              </a:spcBef>
              <a:spcAft>
                <a:spcPts val="0"/>
              </a:spcAft>
              <a:buNone/>
            </a:pPr>
            <a:r>
              <a:rPr lang="en-US" dirty="0"/>
              <a:t>Is it a major or minor application?</a:t>
            </a:r>
            <a:endParaRPr dirty="0"/>
          </a:p>
          <a:p>
            <a:pPr marL="0" lvl="0" indent="0" algn="l" rtl="0">
              <a:spcBef>
                <a:spcPts val="360"/>
              </a:spcBef>
              <a:spcAft>
                <a:spcPts val="0"/>
              </a:spcAft>
              <a:buNone/>
            </a:pPr>
            <a:r>
              <a:rPr lang="en-US" dirty="0"/>
              <a:t>Is this a physical or logical boundary?</a:t>
            </a:r>
            <a:endParaRPr dirty="0"/>
          </a:p>
          <a:p>
            <a:pPr marL="0" lvl="0" indent="0" algn="l" rtl="0">
              <a:spcBef>
                <a:spcPts val="360"/>
              </a:spcBef>
              <a:spcAft>
                <a:spcPts val="0"/>
              </a:spcAft>
              <a:buNone/>
            </a:pPr>
            <a:endParaRPr dirty="0"/>
          </a:p>
        </p:txBody>
      </p:sp>
      <p:sp>
        <p:nvSpPr>
          <p:cNvPr id="1253" name="Google Shape;1253;p6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69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6" name="Google Shape;526;p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Our agenda for the next three days includes lecture, activities, case study (the Risk Assessment Activity this morning) and project planning throughout the week.  Please ask questions along the way.  </a:t>
            </a:r>
            <a:endParaRPr dirty="0"/>
          </a:p>
          <a:p>
            <a:pPr marL="0" lvl="0" indent="0" algn="l" rtl="0">
              <a:spcBef>
                <a:spcPts val="360"/>
              </a:spcBef>
              <a:spcAft>
                <a:spcPts val="0"/>
              </a:spcAft>
              <a:buNone/>
            </a:pPr>
            <a:endParaRPr dirty="0"/>
          </a:p>
        </p:txBody>
      </p:sp>
      <p:sp>
        <p:nvSpPr>
          <p:cNvPr id="527" name="Google Shape;527;p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p6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9" name="Google Shape;1259;p6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As a reminder of what we introduced earlier, this depicts the organizational hierarchy and information on the system, as well as the associated users along with some of its operational requirements. This can be very typical of the information you will get in your initial information collection efforts. An organizational chart like this can be added to your system artifacts as it tells the story of relationships. This picture above is a typical Mission vs. IT organizational chart. </a:t>
            </a:r>
            <a:endParaRPr dirty="0"/>
          </a:p>
          <a:p>
            <a:pPr marL="0" lvl="0" indent="0" algn="l" rtl="0">
              <a:spcBef>
                <a:spcPts val="360"/>
              </a:spcBef>
              <a:spcAft>
                <a:spcPts val="0"/>
              </a:spcAft>
              <a:buNone/>
            </a:pPr>
            <a:r>
              <a:rPr lang="en-US" dirty="0"/>
              <a:t>You need to think about the boundary in terms of what the system involves, which in this case is an application and its subsystems (PCMS and GMOS).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260" name="Google Shape;1260;p6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p6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94" name="Google Shape;1294;p6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What does PCOMS talk to at this level. This goes back to logical flows.  What is the application talking to? It will talk to the DB and the OS. What about the gateway? Data has to be available to the Service Center Universal Managers (via the GMOS).  When you define the boundaries, you will look at those logical data flows, and anything else it hooks into.</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295" name="Google Shape;1295;p6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6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8" name="Google Shape;1328;p6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When you are defining the boundary, the logical interfaces should be considered as well. But you may not need to know all the interconnections if you own the HW/SW/DB, etc. However, understanding the interconnections helps to give you a more thorough understanding of the system. RMF requires a more defined level of system detail, and an understanding of those interfaces will definitely help. The logical interfaces are the hooks that are put in for the application to the host OS/DB/etc. It is very helpful to understand what those hooks, or logical interfaces, are. In many cases the vendor documentation will have an interface description/document that describes those interfaces, or hooks.  For example, they should tell you what ports and services they are using. It’s important to know if you have an MOA or MOU or SLA in this case with the Common Control provider and review it to better understand responsibilities.</a:t>
            </a:r>
            <a:endParaRPr dirty="0"/>
          </a:p>
          <a:p>
            <a:pPr marL="0" lvl="0" indent="0" algn="l" rtl="0">
              <a:spcBef>
                <a:spcPts val="360"/>
              </a:spcBef>
              <a:spcAft>
                <a:spcPts val="0"/>
              </a:spcAft>
              <a:buNone/>
            </a:pPr>
            <a:endParaRPr dirty="0"/>
          </a:p>
        </p:txBody>
      </p:sp>
      <p:sp>
        <p:nvSpPr>
          <p:cNvPr id="1329" name="Google Shape;1329;p6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3"/>
        <p:cNvGrpSpPr/>
        <p:nvPr/>
      </p:nvGrpSpPr>
      <p:grpSpPr>
        <a:xfrm>
          <a:off x="0" y="0"/>
          <a:ext cx="0" cy="0"/>
          <a:chOff x="0" y="0"/>
          <a:chExt cx="0" cy="0"/>
        </a:xfrm>
      </p:grpSpPr>
      <p:sp>
        <p:nvSpPr>
          <p:cNvPr id="1334" name="Google Shape;1334;p6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5" name="Google Shape;1335;p6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This can be very typical of the information you will get in your initial information collection efforts.  There will typically not be a tremendous amount of detail. This shows at a high level that there are connections that go to the outside and the connections that are used. From the PCOMS point of view, we care that the interconnections to the end user are over HTTPS on Port 443. Often these diagrams are created from the perspective of the system only, but they don’t show all the interconnections that are coming out of there, such as a system that allows public access which would be going over Port 80 for HTTP. </a:t>
            </a:r>
            <a:endParaRPr/>
          </a:p>
          <a:p>
            <a:pPr marL="0" lvl="0" indent="0" algn="l" rtl="0">
              <a:spcBef>
                <a:spcPts val="360"/>
              </a:spcBef>
              <a:spcAft>
                <a:spcPts val="0"/>
              </a:spcAft>
              <a:buClr>
                <a:schemeClr val="dk1"/>
              </a:buClr>
              <a:buSzPts val="1200"/>
              <a:buFont typeface="Calibri"/>
              <a:buNone/>
            </a:pPr>
            <a:r>
              <a:rPr lang="en-US"/>
              <a:t>Data Center #1: This is where PCOMS and other systems are hosted. Think about the boundary in terms of what the AP2MO owns in relation to the PCOMS and its subsystems (PCMS and GMOS). Normally, the system boundaries are defined by what is to be protected under the organization’s (GOO) direct management control or within the scope of organizational responsibilities. You need to consider the following: Hardware, Software, Database(s); and Applications. It is also helpful to understand ports, protocols, and services used on the system along with all physical and logical interfaces.</a:t>
            </a:r>
            <a:endParaRPr/>
          </a:p>
          <a:p>
            <a:pPr marL="0" lvl="0" indent="0" algn="l" rtl="0">
              <a:spcBef>
                <a:spcPts val="360"/>
              </a:spcBef>
              <a:spcAft>
                <a:spcPts val="0"/>
              </a:spcAft>
              <a:buNone/>
            </a:pPr>
            <a:r>
              <a:rPr lang="en-US"/>
              <a:t>The RITOF diagram shows that it is responsible for these data centers, and different individuals might be responsible for the various DCs.  This is a help in understanding the interconnectedness of the organization and what RITOF is responsible for. Often, you’ll find people of which you were not aware that need to be included in your documentation. You need a detailed understanding of with what and whom you are dealing. This understanding extends to the other data centers (DC2 &amp; 3) as well when applicable.</a:t>
            </a:r>
            <a:endParaRPr/>
          </a:p>
        </p:txBody>
      </p:sp>
      <p:sp>
        <p:nvSpPr>
          <p:cNvPr id="1336" name="Google Shape;1336;p6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p7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2" name="Google Shape;1352;p7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100" dirty="0"/>
              <a:t>One of the important pieces that needs to be addressed as the RMF process moves forward is having the participants understand some specifics about the system (and this goes for any system with which they are associated “at home”) including input/output/etc. Asking the following questions will help them understand more about it.</a:t>
            </a:r>
            <a:endParaRPr dirty="0"/>
          </a:p>
          <a:p>
            <a:pPr marL="0" lvl="0" indent="0" algn="l" rtl="0">
              <a:spcBef>
                <a:spcPts val="330"/>
              </a:spcBef>
              <a:spcAft>
                <a:spcPts val="0"/>
              </a:spcAft>
              <a:buNone/>
            </a:pPr>
            <a:r>
              <a:rPr lang="en-US" sz="1100" dirty="0"/>
              <a:t>Who owns the system? Answer: Geospatial Operations Organization (GOO) </a:t>
            </a:r>
            <a:endParaRPr dirty="0"/>
          </a:p>
          <a:p>
            <a:pPr marL="0" lvl="0" indent="0" algn="l" rtl="0">
              <a:spcBef>
                <a:spcPts val="330"/>
              </a:spcBef>
              <a:spcAft>
                <a:spcPts val="0"/>
              </a:spcAft>
              <a:buNone/>
            </a:pPr>
            <a:r>
              <a:rPr lang="en-US" sz="1100" dirty="0"/>
              <a:t>What do they own? The equipment, the application and subcomponents and hardware OS and database.  For the initial cut at the boundary, this is the important information.]</a:t>
            </a:r>
            <a:endParaRPr dirty="0"/>
          </a:p>
          <a:p>
            <a:pPr marL="0" lvl="0" indent="0" algn="l" rtl="0">
              <a:spcBef>
                <a:spcPts val="330"/>
              </a:spcBef>
              <a:spcAft>
                <a:spcPts val="0"/>
              </a:spcAft>
              <a:buNone/>
            </a:pPr>
            <a:r>
              <a:rPr lang="en-US" sz="1100" dirty="0"/>
              <a:t>Who operates it? Answer: Aerial Photography Program Management Office (AP2MO)</a:t>
            </a:r>
            <a:endParaRPr dirty="0"/>
          </a:p>
          <a:p>
            <a:pPr marL="0" lvl="0" indent="0" algn="l" rtl="0">
              <a:spcBef>
                <a:spcPts val="330"/>
              </a:spcBef>
              <a:spcAft>
                <a:spcPts val="0"/>
              </a:spcAft>
              <a:buNone/>
            </a:pPr>
            <a:r>
              <a:rPr lang="en-US" sz="1100" dirty="0"/>
              <a:t>Who owns the OS? The system description says AP2MO (PCOMS operators) owns the OS but from a financial perspective GOO owns everything. </a:t>
            </a:r>
            <a:endParaRPr dirty="0"/>
          </a:p>
          <a:p>
            <a:pPr marL="0" lvl="0" indent="0" algn="l" rtl="0">
              <a:spcBef>
                <a:spcPts val="330"/>
              </a:spcBef>
              <a:spcAft>
                <a:spcPts val="0"/>
              </a:spcAft>
              <a:buNone/>
            </a:pPr>
            <a:r>
              <a:rPr lang="en-US" sz="1100" dirty="0"/>
              <a:t>Is the OS part of the boundary?  It is part of the boundary as is/are the database(s). </a:t>
            </a:r>
            <a:endParaRPr dirty="0"/>
          </a:p>
          <a:p>
            <a:pPr marL="0" lvl="0" indent="0" algn="l" rtl="0">
              <a:spcBef>
                <a:spcPts val="330"/>
              </a:spcBef>
              <a:spcAft>
                <a:spcPts val="0"/>
              </a:spcAft>
              <a:buNone/>
            </a:pPr>
            <a:r>
              <a:rPr lang="en-US" sz="1100" dirty="0"/>
              <a:t>What are the inputs for the system?  Answer: Imagery/photographs, geospatial coordinates, descriptions/annotations</a:t>
            </a:r>
            <a:endParaRPr dirty="0"/>
          </a:p>
          <a:p>
            <a:pPr marL="0" lvl="0" indent="0" algn="l" rtl="0">
              <a:spcBef>
                <a:spcPts val="330"/>
              </a:spcBef>
              <a:spcAft>
                <a:spcPts val="0"/>
              </a:spcAft>
              <a:buNone/>
            </a:pPr>
            <a:r>
              <a:rPr lang="en-US" sz="1100" dirty="0"/>
              <a:t>What actions does the system perform? Answer: Acquires, stores/archives, presents, and distributes rectified imagery. AP2MO employees manipulate the imagery (e.g., adds GIS rectification information along with descriptive information.)</a:t>
            </a:r>
            <a:endParaRPr dirty="0"/>
          </a:p>
          <a:p>
            <a:pPr marL="0" lvl="0" indent="0" algn="l" rtl="0">
              <a:spcBef>
                <a:spcPts val="330"/>
              </a:spcBef>
              <a:spcAft>
                <a:spcPts val="0"/>
              </a:spcAft>
              <a:buNone/>
            </a:pPr>
            <a:r>
              <a:rPr lang="en-US" sz="1100" dirty="0"/>
              <a:t>What is the output?  Answer: Rectified and annotated imagery; system and imagery dashboard reports</a:t>
            </a:r>
            <a:endParaRPr dirty="0"/>
          </a:p>
          <a:p>
            <a:pPr marL="0" lvl="0" indent="0" algn="l" rtl="0">
              <a:spcBef>
                <a:spcPts val="330"/>
              </a:spcBef>
              <a:spcAft>
                <a:spcPts val="0"/>
              </a:spcAft>
              <a:buNone/>
            </a:pPr>
            <a:r>
              <a:rPr lang="en-US" sz="1100" dirty="0"/>
              <a:t>What are the major subsystems? Answer: GMOS &amp; PCMS</a:t>
            </a:r>
            <a:endParaRPr dirty="0"/>
          </a:p>
          <a:p>
            <a:pPr marL="0" lvl="0" indent="0" algn="l" rtl="0">
              <a:spcBef>
                <a:spcPts val="330"/>
              </a:spcBef>
              <a:spcAft>
                <a:spcPts val="0"/>
              </a:spcAft>
              <a:buNone/>
            </a:pPr>
            <a:r>
              <a:rPr lang="en-US" sz="1100" dirty="0"/>
              <a:t>What is the system user base? Dept. of Ultra Diehard (DUD) users; GOO users (includes employees and contractors; AP2MO users (includes employees and contractors); Other federal government users; State government users; Service Center Universal Managers (SCUMS)</a:t>
            </a:r>
            <a:endParaRPr sz="1100" dirty="0"/>
          </a:p>
        </p:txBody>
      </p:sp>
      <p:sp>
        <p:nvSpPr>
          <p:cNvPr id="1353" name="Google Shape;1353;p7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p7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9" name="Google Shape;1359;p7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One more time:  AP2MO management through system and database administrator employees and contractors, is responsible for all hardware, operating systems, databases, installation, administration, authorization, purchasing and maintenance of the PCOMS application and all sub-components.  You should be able to find this information in a paragraph in the System Description.  Now let’s draw the boundary.</a:t>
            </a:r>
            <a:endParaRPr/>
          </a:p>
          <a:p>
            <a:pPr marL="0" lvl="0" indent="0" algn="l" rtl="0">
              <a:spcBef>
                <a:spcPts val="360"/>
              </a:spcBef>
              <a:spcAft>
                <a:spcPts val="0"/>
              </a:spcAft>
              <a:buClr>
                <a:schemeClr val="dk1"/>
              </a:buClr>
              <a:buSzPts val="1200"/>
              <a:buFont typeface="Calibri"/>
              <a:buNone/>
            </a:pPr>
            <a:endParaRPr/>
          </a:p>
        </p:txBody>
      </p:sp>
      <p:sp>
        <p:nvSpPr>
          <p:cNvPr id="1360" name="Google Shape;1360;p7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7"/>
        <p:cNvGrpSpPr/>
        <p:nvPr/>
      </p:nvGrpSpPr>
      <p:grpSpPr>
        <a:xfrm>
          <a:off x="0" y="0"/>
          <a:ext cx="0" cy="0"/>
          <a:chOff x="0" y="0"/>
          <a:chExt cx="0" cy="0"/>
        </a:xfrm>
      </p:grpSpPr>
      <p:sp>
        <p:nvSpPr>
          <p:cNvPr id="1368" name="Google Shape;1368;p7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69" name="Google Shape;1369;p7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OK, so AP2MO management, through system and database administrator employees and contractors, is responsible for all hardware, operating systems, databases, installation, administration, authorization, purchasing and maintenance of the PCOMS application and all sub-components.  What is HOSD responsible for?  Have the class debate over where the boundary should be drawn.  Are there gaps?  What do we not know?  What about the backups and end users and what about that load balancer?  Is there anything written in the system description on those items?  If not, we can’t assume we are responsible. There are really only two things on this picture that we know about for sure.  Draw a line around those two items.</a:t>
            </a:r>
            <a:endParaRPr dirty="0"/>
          </a:p>
          <a:p>
            <a:pPr marL="0" lvl="0" indent="0" algn="l" rtl="0">
              <a:spcBef>
                <a:spcPts val="360"/>
              </a:spcBef>
              <a:spcAft>
                <a:spcPts val="0"/>
              </a:spcAft>
              <a:buNone/>
            </a:pPr>
            <a:r>
              <a:rPr lang="en-US" dirty="0"/>
              <a:t>This just proves to us that a System Description must be well written and comprehensive.  And it should be one of your first artifacts.</a:t>
            </a:r>
            <a:endParaRPr dirty="0"/>
          </a:p>
          <a:p>
            <a:pPr marL="0" lvl="0" indent="0" algn="l" rtl="0">
              <a:spcBef>
                <a:spcPts val="360"/>
              </a:spcBef>
              <a:spcAft>
                <a:spcPts val="0"/>
              </a:spcAft>
              <a:buClr>
                <a:schemeClr val="dk1"/>
              </a:buClr>
              <a:buSzPts val="1200"/>
              <a:buFont typeface="Calibri"/>
              <a:buNone/>
            </a:pPr>
            <a:endParaRPr dirty="0"/>
          </a:p>
        </p:txBody>
      </p:sp>
      <p:sp>
        <p:nvSpPr>
          <p:cNvPr id="1370" name="Google Shape;1370;p7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5"/>
        <p:cNvGrpSpPr/>
        <p:nvPr/>
      </p:nvGrpSpPr>
      <p:grpSpPr>
        <a:xfrm>
          <a:off x="0" y="0"/>
          <a:ext cx="0" cy="0"/>
          <a:chOff x="0" y="0"/>
          <a:chExt cx="0" cy="0"/>
        </a:xfrm>
      </p:grpSpPr>
      <p:sp>
        <p:nvSpPr>
          <p:cNvPr id="1376" name="Google Shape;1376;p7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77" name="Google Shape;1377;p7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The initial activity in mapping types of Federal information and information systems to security objectives and impact levels is the development of an information taxonomy, or creation of a catalog of information types.  Once we understand the type of information our system processes or information that supports the system, then we can move forward in the categorization process.</a:t>
            </a:r>
            <a:endParaRPr/>
          </a:p>
          <a:p>
            <a:pPr marL="0" lvl="0" indent="0" algn="l" rtl="0">
              <a:spcBef>
                <a:spcPts val="360"/>
              </a:spcBef>
              <a:spcAft>
                <a:spcPts val="0"/>
              </a:spcAft>
              <a:buNone/>
            </a:pPr>
            <a:endParaRPr/>
          </a:p>
          <a:p>
            <a:pPr marL="0" marR="0" lvl="0" indent="0" algn="l" rtl="0">
              <a:lnSpc>
                <a:spcPct val="100000"/>
              </a:lnSpc>
              <a:spcBef>
                <a:spcPts val="360"/>
              </a:spcBef>
              <a:spcAft>
                <a:spcPts val="0"/>
              </a:spcAft>
              <a:buClr>
                <a:schemeClr val="dk1"/>
              </a:buClr>
              <a:buSzPts val="1200"/>
              <a:buFont typeface="Times New Roman"/>
              <a:buNone/>
            </a:pPr>
            <a:r>
              <a:rPr lang="en-US" sz="1200"/>
              <a:t>Once we’ve identified this information we’re ready to start to identify information types: Review the system description.  Open 800-60 Vol 2; Refer students to Course Guide: 800-60 Table of Contents for an initial look at the information types, or this same table of contents is in the BAI Participants Reference Guide (easier to follow).  They can follow along as you walk through the next set of slides.  Additional information is included in the slides covering the PCOMS categorization walk through portion of the presentation. </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378" name="Google Shape;1378;p7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Google Shape;1383;p7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4" name="Google Shape;1384;p7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The monitoring and reporting requirements of the PAM Act legislation points towards the Program Monitoring Information Type (C.2.1.3).</a:t>
            </a:r>
            <a:endParaRPr/>
          </a:p>
          <a:p>
            <a:pPr marL="0" lvl="0" indent="0" algn="l" rtl="0">
              <a:spcBef>
                <a:spcPts val="360"/>
              </a:spcBef>
              <a:spcAft>
                <a:spcPts val="0"/>
              </a:spcAft>
              <a:buNone/>
            </a:pPr>
            <a:endParaRPr/>
          </a:p>
          <a:p>
            <a:pPr marL="0" lvl="0" indent="0" algn="l" rtl="0">
              <a:spcBef>
                <a:spcPts val="360"/>
              </a:spcBef>
              <a:spcAft>
                <a:spcPts val="0"/>
              </a:spcAft>
              <a:buNone/>
            </a:pPr>
            <a:r>
              <a:rPr lang="en-US"/>
              <a:t>Other examples of systems that should include this information type are eMASS since it supports FISMA reporting requirements along with the ITIPS (AF), DITPR DoN (Navy), APMS (Army), etc. because those systems support FISMA and other (e.g. financial) reporting requirements.</a:t>
            </a:r>
            <a:endParaRPr/>
          </a:p>
        </p:txBody>
      </p:sp>
      <p:sp>
        <p:nvSpPr>
          <p:cNvPr id="1385" name="Google Shape;1385;p7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9"/>
        <p:cNvGrpSpPr/>
        <p:nvPr/>
      </p:nvGrpSpPr>
      <p:grpSpPr>
        <a:xfrm>
          <a:off x="0" y="0"/>
          <a:ext cx="0" cy="0"/>
          <a:chOff x="0" y="0"/>
          <a:chExt cx="0" cy="0"/>
        </a:xfrm>
      </p:grpSpPr>
      <p:sp>
        <p:nvSpPr>
          <p:cNvPr id="1390" name="Google Shape;1390;p7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1" name="Google Shape;1391;p7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Release (distribution) of the rectified imagery data to authorized users outside the Dept. of Ultra Diehards (DUD) Ultra Diehards (DUD) leads you to the Official Information Dissemination Information Type (C.2.6.2).</a:t>
            </a:r>
            <a:endParaRPr/>
          </a:p>
          <a:p>
            <a:pPr marL="0" lvl="0" indent="0" algn="l" rtl="0">
              <a:spcBef>
                <a:spcPts val="360"/>
              </a:spcBef>
              <a:spcAft>
                <a:spcPts val="0"/>
              </a:spcAft>
              <a:buNone/>
            </a:pPr>
            <a:endParaRPr/>
          </a:p>
          <a:p>
            <a:pPr marL="0" lvl="0" indent="0" algn="l" rtl="0">
              <a:spcBef>
                <a:spcPts val="360"/>
              </a:spcBef>
              <a:spcAft>
                <a:spcPts val="0"/>
              </a:spcAft>
              <a:buNone/>
            </a:pPr>
            <a:r>
              <a:rPr lang="en-US"/>
              <a:t>See the “Special Factors” description: A </a:t>
            </a:r>
            <a:r>
              <a:rPr lang="en-US" b="1" i="1"/>
              <a:t>moderate</a:t>
            </a:r>
            <a:r>
              <a:rPr lang="en-US"/>
              <a:t> integrity value could be selected for unauthorized modification of photographic data for purposes of the course exercise since it is described as the authoritative source for the photographic data.</a:t>
            </a:r>
            <a:endParaRPr/>
          </a:p>
          <a:p>
            <a:pPr marL="0" lvl="0" indent="0" algn="l" rtl="0">
              <a:spcBef>
                <a:spcPts val="360"/>
              </a:spcBef>
              <a:spcAft>
                <a:spcPts val="0"/>
              </a:spcAft>
              <a:buNone/>
            </a:pPr>
            <a:endParaRPr/>
          </a:p>
        </p:txBody>
      </p:sp>
      <p:sp>
        <p:nvSpPr>
          <p:cNvPr id="1392" name="Google Shape;1392;p7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79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8" name="Google Shape;548;p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Every morning we will do a quick review.  Today we will be covering Preparation and Categorization.  NIST SP 800-37 R2 is the primary publication that discusses application of RMF to Federal Systems.  We will be looking at that publication several times today.  The FIPS 199 publication is utilized primarily by the Federal Agencies but also DoD for a high-level view of the categorization process.  NIST SP 800-60 will be used specifically for our categorization activity later today.  We will look at the CNSSI 1253 as we discuss NSS and DoD publications and resources such as the Knowledge Service and the DoD eMASS tool. </a:t>
            </a:r>
            <a:endParaRPr dirty="0"/>
          </a:p>
          <a:p>
            <a:pPr marL="0" lvl="0" indent="0" algn="l" rtl="0">
              <a:spcBef>
                <a:spcPts val="360"/>
              </a:spcBef>
              <a:spcAft>
                <a:spcPts val="0"/>
              </a:spcAft>
              <a:buNone/>
            </a:pPr>
            <a:endParaRPr dirty="0"/>
          </a:p>
        </p:txBody>
      </p:sp>
      <p:sp>
        <p:nvSpPr>
          <p:cNvPr id="549" name="Google Shape;549;p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p7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8" name="Google Shape;1398;p7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Ownership of operating systems, hardware, databases, etc. will direct you to the IT Infrastructure Information Type (C.3.5.4)</a:t>
            </a:r>
            <a:endParaRPr/>
          </a:p>
        </p:txBody>
      </p:sp>
      <p:sp>
        <p:nvSpPr>
          <p:cNvPr id="1399" name="Google Shape;1399;p7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3"/>
        <p:cNvGrpSpPr/>
        <p:nvPr/>
      </p:nvGrpSpPr>
      <p:grpSpPr>
        <a:xfrm>
          <a:off x="0" y="0"/>
          <a:ext cx="0" cy="0"/>
          <a:chOff x="0" y="0"/>
          <a:chExt cx="0" cy="0"/>
        </a:xfrm>
      </p:grpSpPr>
      <p:sp>
        <p:nvSpPr>
          <p:cNvPr id="1404" name="Google Shape;1404;p7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5" name="Google Shape;1405;p7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Image rectification (i.e., adding geospatial data to the image to fix its location on the surface of the earth) and archiving, along with the collection, storage, etc. of the imagery data points toward the Information Management Information Type (C.3.5.7).</a:t>
            </a:r>
            <a:endParaRPr/>
          </a:p>
        </p:txBody>
      </p:sp>
      <p:sp>
        <p:nvSpPr>
          <p:cNvPr id="1406" name="Google Shape;1406;p7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p7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2" name="Google Shape;1412;p78: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Information Type D.6.2 is selected as DuD reserves and facilities are federally owned and managed lands and include all the activities required in the responsibility of. that ownership.  Images are basic records of land usage.</a:t>
            </a:r>
            <a:endParaRPr/>
          </a:p>
        </p:txBody>
      </p:sp>
      <p:sp>
        <p:nvSpPr>
          <p:cNvPr id="1413" name="Google Shape;1413;p7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p7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9" name="Google Shape;1419;p7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This shows the listing of selected Information Types for the PCOMS and the overall (high water mark for each of the security objectives: (C, I, &amp; A) Categorization of the system.</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n-US" dirty="0"/>
              <a:t>A </a:t>
            </a:r>
            <a:r>
              <a:rPr lang="en-US" b="1" i="1" dirty="0"/>
              <a:t>moderate</a:t>
            </a:r>
            <a:r>
              <a:rPr lang="en-US" dirty="0"/>
              <a:t> integrity value could be selected for unauthorized modification of photographic data for purposes of the course exercise since it is described as the authoritative source for the photographic data.  However, ask the students if they think that will change the overall categorization?</a:t>
            </a:r>
            <a:endParaRPr dirty="0"/>
          </a:p>
          <a:p>
            <a:pPr marL="0" lvl="0" indent="0" algn="l" rtl="0">
              <a:spcBef>
                <a:spcPts val="360"/>
              </a:spcBef>
              <a:spcAft>
                <a:spcPts val="0"/>
              </a:spcAft>
              <a:buNone/>
            </a:pPr>
            <a:r>
              <a:rPr lang="en-US" dirty="0"/>
              <a:t>Then also have a discussion regarding any other changes they might recommend to the System Owner and how would they justify it.  Put some common sense to the final categorization as only you know your system and information types. Talk about each value (C, I and A) and what it really means.  Does this need to be categorized at a higher level than the resulting NIST publication results.  Can you justify the change?</a:t>
            </a:r>
            <a:endParaRPr dirty="0"/>
          </a:p>
        </p:txBody>
      </p:sp>
      <p:sp>
        <p:nvSpPr>
          <p:cNvPr id="1420" name="Google Shape;1420;p7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8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6" name="Google Shape;1426;p8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Now the class gets to practice this categorization technique.</a:t>
            </a:r>
            <a:endParaRPr/>
          </a:p>
          <a:p>
            <a:pPr marL="0" lvl="0" indent="0" algn="l" rtl="0">
              <a:spcBef>
                <a:spcPts val="360"/>
              </a:spcBef>
              <a:spcAft>
                <a:spcPts val="0"/>
              </a:spcAft>
              <a:buNone/>
            </a:pPr>
            <a:r>
              <a:rPr lang="en-US"/>
              <a:t>Break class into groups of about 4 each – its interesting to see if they come up with different categorizations</a:t>
            </a:r>
            <a:endParaRPr/>
          </a:p>
          <a:p>
            <a:pPr marL="0" lvl="0" indent="0" algn="l" rtl="0">
              <a:spcBef>
                <a:spcPts val="360"/>
              </a:spcBef>
              <a:spcAft>
                <a:spcPts val="0"/>
              </a:spcAft>
              <a:buNone/>
            </a:pPr>
            <a:r>
              <a:rPr lang="en-US"/>
              <a:t>Allow 30-40 mins to review LIMBO system description, categorize, and answer questions in exercise</a:t>
            </a:r>
            <a:endParaRPr/>
          </a:p>
          <a:p>
            <a:pPr marL="0" lvl="0" indent="0" algn="l" rtl="0">
              <a:spcBef>
                <a:spcPts val="360"/>
              </a:spcBef>
              <a:spcAft>
                <a:spcPts val="0"/>
              </a:spcAft>
              <a:buNone/>
            </a:pPr>
            <a:r>
              <a:rPr lang="en-US"/>
              <a:t>Use Course Activities Guide</a:t>
            </a:r>
            <a:endParaRPr/>
          </a:p>
          <a:p>
            <a:pPr marL="0" lvl="0" indent="0" algn="l" rtl="0">
              <a:spcBef>
                <a:spcPts val="360"/>
              </a:spcBef>
              <a:spcAft>
                <a:spcPts val="0"/>
              </a:spcAft>
              <a:buNone/>
            </a:pPr>
            <a:r>
              <a:rPr lang="en-US"/>
              <a:t>Have a group spokesman – go around and ask for answers</a:t>
            </a:r>
            <a:endParaRPr/>
          </a:p>
          <a:p>
            <a:pPr marL="0" lvl="0" indent="0" algn="l" rtl="0">
              <a:spcBef>
                <a:spcPts val="360"/>
              </a:spcBef>
              <a:spcAft>
                <a:spcPts val="0"/>
              </a:spcAft>
              <a:buNone/>
            </a:pPr>
            <a:r>
              <a:rPr lang="en-US"/>
              <a:t>(Might include this with a 10 min. break)</a:t>
            </a:r>
            <a:endParaRPr/>
          </a:p>
          <a:p>
            <a:pPr marL="0" lvl="0" indent="0" algn="l" rtl="0">
              <a:spcBef>
                <a:spcPts val="360"/>
              </a:spcBef>
              <a:spcAft>
                <a:spcPts val="0"/>
              </a:spcAft>
              <a:buNone/>
            </a:pPr>
            <a:endParaRPr/>
          </a:p>
        </p:txBody>
      </p:sp>
      <p:sp>
        <p:nvSpPr>
          <p:cNvPr id="1427" name="Google Shape;1427;p8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3"/>
        <p:cNvGrpSpPr/>
        <p:nvPr/>
      </p:nvGrpSpPr>
      <p:grpSpPr>
        <a:xfrm>
          <a:off x="0" y="0"/>
          <a:ext cx="0" cy="0"/>
          <a:chOff x="0" y="0"/>
          <a:chExt cx="0" cy="0"/>
        </a:xfrm>
      </p:grpSpPr>
      <p:sp>
        <p:nvSpPr>
          <p:cNvPr id="1184" name="Google Shape;1184;p5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85</a:t>
            </a:fld>
            <a:endParaRPr sz="1200">
              <a:solidFill>
                <a:schemeClr val="dk1"/>
              </a:solidFill>
              <a:latin typeface="Times New Roman"/>
              <a:ea typeface="Times New Roman"/>
              <a:cs typeface="Times New Roman"/>
              <a:sym typeface="Times New Roman"/>
            </a:endParaRPr>
          </a:p>
        </p:txBody>
      </p:sp>
      <p:sp>
        <p:nvSpPr>
          <p:cNvPr id="1185" name="Google Shape;1185;p5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6" name="Google Shape;1186;p57:notes"/>
          <p:cNvSpPr txBox="1">
            <a:spLocks noGrp="1"/>
          </p:cNvSpPr>
          <p:nvPr>
            <p:ph type="body" idx="1"/>
          </p:nvPr>
        </p:nvSpPr>
        <p:spPr>
          <a:xfrm>
            <a:off x="516835" y="4535556"/>
            <a:ext cx="6281531"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100" dirty="0"/>
              <a:t>If the system is not registered, then there is no allocation/formal approval of funds. </a:t>
            </a:r>
            <a:endParaRPr dirty="0"/>
          </a:p>
          <a:p>
            <a:pPr marL="0" lvl="0" indent="0" algn="l" rtl="0">
              <a:spcBef>
                <a:spcPts val="330"/>
              </a:spcBef>
              <a:spcAft>
                <a:spcPts val="0"/>
              </a:spcAft>
              <a:buNone/>
            </a:pPr>
            <a:r>
              <a:rPr lang="en-US" sz="1100" dirty="0"/>
              <a:t>Without a registration number, a system cannot be entered into eMASS.</a:t>
            </a:r>
            <a:endParaRPr dirty="0"/>
          </a:p>
          <a:p>
            <a:pPr marL="0" lvl="0" indent="0" algn="l" rtl="0">
              <a:spcBef>
                <a:spcPts val="0"/>
              </a:spcBef>
              <a:spcAft>
                <a:spcPts val="0"/>
              </a:spcAft>
              <a:buNone/>
            </a:pPr>
            <a:r>
              <a:rPr lang="en-US" sz="1100" dirty="0"/>
              <a:t>Each DoD Component has its own process for system registration, which may entail one or both of the following</a:t>
            </a:r>
            <a:endParaRPr dirty="0"/>
          </a:p>
          <a:p>
            <a:pPr marL="0" lvl="0" indent="0" algn="l" rtl="0">
              <a:spcBef>
                <a:spcPts val="0"/>
              </a:spcBef>
              <a:spcAft>
                <a:spcPts val="0"/>
              </a:spcAft>
              <a:buNone/>
            </a:pPr>
            <a:r>
              <a:rPr lang="en-US" sz="1100" dirty="0"/>
              <a:t>- Registration in a Component-level or DoD-level “IT Registry”</a:t>
            </a:r>
            <a:br>
              <a:rPr lang="en-US" sz="1100" dirty="0"/>
            </a:br>
            <a:r>
              <a:rPr lang="en-US" sz="1100" dirty="0"/>
              <a:t>- Registration with the Component SISO or cybersecurity management office</a:t>
            </a:r>
            <a:endParaRPr dirty="0"/>
          </a:p>
          <a:p>
            <a:pPr marL="0" lvl="0" indent="0" algn="l" rtl="0">
              <a:spcBef>
                <a:spcPts val="0"/>
              </a:spcBef>
              <a:spcAft>
                <a:spcPts val="0"/>
              </a:spcAft>
              <a:buNone/>
            </a:pPr>
            <a:r>
              <a:rPr lang="en-US" sz="1100" dirty="0"/>
              <a:t>Systems typically receive a registration number that should be recorded in the SP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ltLang="en-US" sz="1200" dirty="0"/>
              <a:t>Each Federal Agency also has its own process for system registration, but typically involves tracking the budget line item associated with the system along with the security-related information for FISMA and other purposes</a:t>
            </a:r>
            <a:br>
              <a:rPr lang="en-US" altLang="en-US" sz="1200" dirty="0"/>
            </a:br>
            <a:r>
              <a:rPr lang="en-US" altLang="en-US" sz="1200" dirty="0"/>
              <a:t>- Systems typically receive a registration number that should be recorded in the SP</a:t>
            </a:r>
          </a:p>
          <a:p>
            <a:pPr marL="0" lvl="0" indent="0" algn="l" rtl="0">
              <a:spcBef>
                <a:spcPts val="0"/>
              </a:spcBef>
              <a:spcAft>
                <a:spcPts val="0"/>
              </a:spcAft>
              <a:buNone/>
            </a:pPr>
            <a:endParaRPr dirty="0"/>
          </a:p>
          <a:p>
            <a:pPr marL="0" lvl="0" indent="0" algn="l" rtl="0">
              <a:spcBef>
                <a:spcPts val="0"/>
              </a:spcBef>
              <a:spcAft>
                <a:spcPts val="0"/>
              </a:spcAft>
              <a:buNone/>
            </a:pPr>
            <a:r>
              <a:rPr lang="en-US" sz="1100" dirty="0"/>
              <a:t>&gt;&gt; Example of a DoD-wide registry is DITPR, the DoD IT Program Registry. One example of a component-level registry is the Army Portfolio Management Solution (APMS). The others are ITIPS for AF and the DITPR-DON for the Navy.  These registries are typically about a lot more than cybersecurity; they require information on acquisition life cycle, planning and budgeting, sustainment, etc.  System owners who are having difficulty figuring out how to get their system registered should look to the AO, component SISO or CIO for guidance.   Systems transitioning from DIACAP to RMF should have already been registered, but it is probably a good idea to confirm with the component cybersecurity program that no further registration activity is required</a:t>
            </a:r>
            <a:endParaRPr dirty="0"/>
          </a:p>
          <a:p>
            <a:pPr marL="171416" lvl="0" indent="-171416" algn="l" rtl="0">
              <a:spcBef>
                <a:spcPts val="0"/>
              </a:spcBef>
              <a:spcAft>
                <a:spcPts val="0"/>
              </a:spcAft>
              <a:buClr>
                <a:schemeClr val="dk1"/>
              </a:buClr>
              <a:buSzPts val="1100"/>
              <a:buFont typeface="Arial"/>
              <a:buChar char="•"/>
            </a:pPr>
            <a:r>
              <a:rPr lang="en-US" sz="1100" dirty="0"/>
              <a:t>Establishes a relationship between the information system and the governing organization</a:t>
            </a:r>
            <a:endParaRPr dirty="0"/>
          </a:p>
          <a:p>
            <a:pPr marL="171416" lvl="0" indent="-171416" algn="l" rtl="0">
              <a:spcBef>
                <a:spcPts val="0"/>
              </a:spcBef>
              <a:spcAft>
                <a:spcPts val="0"/>
              </a:spcAft>
              <a:buClr>
                <a:schemeClr val="dk1"/>
              </a:buClr>
              <a:buSzPts val="1100"/>
              <a:buFont typeface="Arial"/>
              <a:buChar char="•"/>
            </a:pPr>
            <a:r>
              <a:rPr lang="en-US" sz="1100" dirty="0"/>
              <a:t>Notifies the governing organization of the existence of a new system</a:t>
            </a:r>
            <a:endParaRPr dirty="0"/>
          </a:p>
          <a:p>
            <a:pPr marL="171416" lvl="0" indent="-171416" algn="l" rtl="0">
              <a:spcBef>
                <a:spcPts val="0"/>
              </a:spcBef>
              <a:spcAft>
                <a:spcPts val="0"/>
              </a:spcAft>
              <a:buClr>
                <a:schemeClr val="dk1"/>
              </a:buClr>
              <a:buSzPts val="1100"/>
              <a:buFont typeface="Arial"/>
              <a:buChar char="•"/>
            </a:pPr>
            <a:r>
              <a:rPr lang="en-US" sz="1100" dirty="0"/>
              <a:t>Identifies the information system (and any subsystems) in the system inventory </a:t>
            </a:r>
            <a:endParaRPr dirty="0"/>
          </a:p>
          <a:p>
            <a:pPr marL="171416" lvl="0" indent="-171416" algn="l" rtl="0">
              <a:spcBef>
                <a:spcPts val="0"/>
              </a:spcBef>
              <a:spcAft>
                <a:spcPts val="0"/>
              </a:spcAft>
              <a:buClr>
                <a:schemeClr val="dk1"/>
              </a:buClr>
              <a:buSzPts val="1100"/>
              <a:buFont typeface="Arial"/>
              <a:buChar char="•"/>
            </a:pPr>
            <a:r>
              <a:rPr lang="en-US" sz="1100" dirty="0"/>
              <a:t>Describes the key characteristics of the system</a:t>
            </a:r>
            <a:endParaRPr dirty="0"/>
          </a:p>
          <a:p>
            <a:pPr marL="171416" lvl="0" indent="-171416" algn="l" rtl="0">
              <a:spcBef>
                <a:spcPts val="0"/>
              </a:spcBef>
              <a:spcAft>
                <a:spcPts val="0"/>
              </a:spcAft>
              <a:buClr>
                <a:schemeClr val="dk1"/>
              </a:buClr>
              <a:buSzPts val="1100"/>
              <a:buFont typeface="Arial"/>
              <a:buChar char="•"/>
            </a:pPr>
            <a:r>
              <a:rPr lang="en-US" sz="1100" dirty="0"/>
              <a:t>Provides organizations with an effective management/tracking tool</a:t>
            </a:r>
            <a:endParaRPr dirty="0"/>
          </a:p>
          <a:p>
            <a:pPr marL="171416" lvl="0" indent="-171416" algn="l" rtl="0">
              <a:spcBef>
                <a:spcPts val="0"/>
              </a:spcBef>
              <a:spcAft>
                <a:spcPts val="0"/>
              </a:spcAft>
              <a:buClr>
                <a:schemeClr val="dk1"/>
              </a:buClr>
              <a:buSzPts val="1100"/>
              <a:buFont typeface="Arial"/>
              <a:buChar char="•"/>
            </a:pPr>
            <a:r>
              <a:rPr lang="en-US" sz="1100" dirty="0"/>
              <a:t>Informs the governing organization of any security implications during continuous monitoring</a:t>
            </a:r>
            <a:endParaRPr dirty="0"/>
          </a:p>
          <a:p>
            <a:pPr marL="171416" lvl="0" indent="-101566" algn="l" rtl="0">
              <a:spcBef>
                <a:spcPts val="0"/>
              </a:spcBef>
              <a:spcAft>
                <a:spcPts val="0"/>
              </a:spcAft>
              <a:buClr>
                <a:schemeClr val="dk1"/>
              </a:buClr>
              <a:buSzPts val="1100"/>
              <a:buFont typeface="Arial"/>
              <a:buNone/>
            </a:pPr>
            <a:endParaRPr sz="1100" dirty="0"/>
          </a:p>
          <a:p>
            <a:pPr marL="0" lvl="0" indent="0" algn="l" rtl="0">
              <a:spcBef>
                <a:spcPts val="0"/>
              </a:spcBef>
              <a:spcAft>
                <a:spcPts val="0"/>
              </a:spcAft>
              <a:buNone/>
            </a:pPr>
            <a:endParaRPr sz="1100" dirty="0"/>
          </a:p>
        </p:txBody>
      </p:sp>
      <p:sp>
        <p:nvSpPr>
          <p:cNvPr id="1187" name="Google Shape;1187;p57: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85</a:t>
            </a:fld>
            <a:endParaRPr sz="1300">
              <a:solidFill>
                <a:schemeClr val="dk1"/>
              </a:solidFill>
              <a:latin typeface="Arial"/>
              <a:ea typeface="Arial"/>
              <a:cs typeface="Arial"/>
              <a:sym typeface="Arial"/>
            </a:endParaRPr>
          </a:p>
        </p:txBody>
      </p:sp>
    </p:spTree>
    <p:extLst>
      <p:ext uri="{BB962C8B-B14F-4D97-AF65-F5344CB8AC3E}">
        <p14:creationId xmlns:p14="http://schemas.microsoft.com/office/powerpoint/2010/main" val="38988324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1"/>
        <p:cNvGrpSpPr/>
        <p:nvPr/>
      </p:nvGrpSpPr>
      <p:grpSpPr>
        <a:xfrm>
          <a:off x="0" y="0"/>
          <a:ext cx="0" cy="0"/>
          <a:chOff x="0" y="0"/>
          <a:chExt cx="0" cy="0"/>
        </a:xfrm>
      </p:grpSpPr>
      <p:sp>
        <p:nvSpPr>
          <p:cNvPr id="1622" name="Google Shape;1622;p9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3" name="Google Shape;1623;p98:notes"/>
          <p:cNvSpPr txBox="1">
            <a:spLocks noGrp="1"/>
          </p:cNvSpPr>
          <p:nvPr>
            <p:ph type="body" idx="1"/>
          </p:nvPr>
        </p:nvSpPr>
        <p:spPr>
          <a:xfrm>
            <a:off x="795131" y="4560408"/>
            <a:ext cx="5883966"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sz="1000" dirty="0" err="1"/>
              <a:t>Emass</a:t>
            </a:r>
            <a:r>
              <a:rPr lang="en-US" sz="1000" dirty="0"/>
              <a:t> is cradle to grave.  Once a system is registered it will remain until decommissioned.</a:t>
            </a:r>
            <a:endParaRPr dirty="0"/>
          </a:p>
          <a:p>
            <a:pPr marL="0" lvl="0" indent="0" algn="l" rtl="0">
              <a:spcBef>
                <a:spcPts val="300"/>
              </a:spcBef>
              <a:spcAft>
                <a:spcPts val="0"/>
              </a:spcAft>
              <a:buNone/>
            </a:pPr>
            <a:r>
              <a:rPr lang="en-US" sz="1000" dirty="0"/>
              <a:t> </a:t>
            </a:r>
            <a:endParaRPr dirty="0"/>
          </a:p>
          <a:p>
            <a:pPr marL="0" lvl="0" indent="0" algn="l" rtl="0">
              <a:spcBef>
                <a:spcPts val="300"/>
              </a:spcBef>
              <a:spcAft>
                <a:spcPts val="0"/>
              </a:spcAft>
              <a:buNone/>
            </a:pPr>
            <a:r>
              <a:rPr lang="en-US" sz="1000" dirty="0"/>
              <a:t>The purpose of eMASS is to help the DoD to maintain IA situational awareness, manage risk, and comply with the </a:t>
            </a:r>
            <a:r>
              <a:rPr lang="en-US" sz="1000" u="sng" dirty="0">
                <a:solidFill>
                  <a:schemeClr val="hlink"/>
                </a:solidFill>
                <a:hlinkClick r:id="rId3"/>
              </a:rPr>
              <a:t>Federal Information Security Management Act</a:t>
            </a:r>
            <a:r>
              <a:rPr lang="en-US" sz="1000" dirty="0"/>
              <a:t> (FISMA). eMASS is owned by the </a:t>
            </a:r>
            <a:r>
              <a:rPr lang="en-US" sz="1000" u="sng" dirty="0">
                <a:solidFill>
                  <a:schemeClr val="hlink"/>
                </a:solidFill>
                <a:hlinkClick r:id="rId4"/>
              </a:rPr>
              <a:t>U.S. Department of Defense</a:t>
            </a:r>
            <a:r>
              <a:rPr lang="en-US" sz="1000" dirty="0"/>
              <a:t> (i.e., the software is not proprietary). The program is sponsored by the </a:t>
            </a:r>
            <a:r>
              <a:rPr lang="en-US" sz="1000" u="sng" dirty="0">
                <a:solidFill>
                  <a:schemeClr val="hlink"/>
                </a:solidFill>
                <a:hlinkClick r:id="rId5"/>
              </a:rPr>
              <a:t>Assistant Secretary of Defense for Networks and Information Integration</a:t>
            </a:r>
            <a:r>
              <a:rPr lang="en-US" sz="1000" dirty="0"/>
              <a:t> (ASD(NII)) and is managed by the </a:t>
            </a:r>
            <a:r>
              <a:rPr lang="en-US" sz="1000" u="sng" dirty="0">
                <a:solidFill>
                  <a:schemeClr val="hlink"/>
                </a:solidFill>
                <a:hlinkClick r:id="rId6"/>
              </a:rPr>
              <a:t>Defense Information Systems Agency</a:t>
            </a:r>
            <a:r>
              <a:rPr lang="en-US" sz="1000" dirty="0"/>
              <a:t> (DISA) Program Executive Office for Mission Assurance and NetOps (PEO-MA).</a:t>
            </a:r>
            <a:r>
              <a:rPr lang="en-US" sz="1000" u="sng" baseline="30000" dirty="0">
                <a:solidFill>
                  <a:schemeClr val="hlink"/>
                </a:solidFill>
                <a:hlinkClick r:id="rId7"/>
              </a:rPr>
              <a:t>[2]</a:t>
            </a:r>
            <a:endParaRPr sz="1000"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As the DoD's recommended tool for information system A&amp;A, eMASS automates the A&amp;A process, manages workflow among user roles, and generates a variety of reports based on user needs (including all reports required by RMF and FISMA).</a:t>
            </a:r>
            <a:r>
              <a:rPr lang="en-US" sz="1000" u="sng" baseline="30000" dirty="0">
                <a:solidFill>
                  <a:schemeClr val="hlink"/>
                </a:solidFill>
                <a:hlinkClick r:id="rId8"/>
              </a:rPr>
              <a:t>[3]</a:t>
            </a:r>
            <a:r>
              <a:rPr lang="en-US" sz="1000" dirty="0"/>
              <a:t> The functional capabilities of eMASS have evolved in response to requirements from DoD leadership and operational user feedback.</a:t>
            </a:r>
            <a:endParaRPr dirty="0"/>
          </a:p>
          <a:p>
            <a:pPr marL="0" lvl="0" indent="0" algn="l" rtl="0">
              <a:spcBef>
                <a:spcPts val="300"/>
              </a:spcBef>
              <a:spcAft>
                <a:spcPts val="0"/>
              </a:spcAft>
              <a:buNone/>
            </a:pPr>
            <a:r>
              <a:rPr lang="en-US" sz="1000" dirty="0"/>
              <a:t>eMASS is designed to work in concert with the Knowledge Service.</a:t>
            </a:r>
            <a:r>
              <a:rPr lang="en-US" sz="1000" u="sng" baseline="30000" dirty="0">
                <a:solidFill>
                  <a:schemeClr val="hlink"/>
                </a:solidFill>
                <a:hlinkClick r:id="rId9"/>
              </a:rPr>
              <a:t>[4]</a:t>
            </a:r>
            <a:endParaRPr sz="1000" dirty="0"/>
          </a:p>
          <a:p>
            <a:pPr marL="0" lvl="0" indent="0" algn="l" rtl="0">
              <a:spcBef>
                <a:spcPts val="300"/>
              </a:spcBef>
              <a:spcAft>
                <a:spcPts val="0"/>
              </a:spcAft>
              <a:buNone/>
            </a:pPr>
            <a:endParaRPr sz="1000" dirty="0"/>
          </a:p>
          <a:p>
            <a:pPr marL="0" lvl="0" indent="0" algn="l" rtl="0">
              <a:spcBef>
                <a:spcPts val="300"/>
              </a:spcBef>
              <a:spcAft>
                <a:spcPts val="0"/>
              </a:spcAft>
              <a:buNone/>
            </a:pPr>
            <a:r>
              <a:rPr lang="en-US" sz="1000" dirty="0"/>
              <a:t>It provides visibility and automation for Cyber Security Management processes, enables cybersecurity managers/senior decision makers at all enterprise levels to comprehend the scope and state of cybersecurity activities within the enterprise, which can assist in identifying cybersecurity requirements, developing policy, and making decisions concerning acquisition and cybersecurity resources and programming.</a:t>
            </a:r>
            <a:endParaRPr dirty="0"/>
          </a:p>
          <a:p>
            <a:pPr marL="0" lvl="0" indent="0" algn="l" rtl="0">
              <a:spcBef>
                <a:spcPts val="300"/>
              </a:spcBef>
              <a:spcAft>
                <a:spcPts val="0"/>
              </a:spcAft>
              <a:buNone/>
            </a:pPr>
            <a:endParaRPr sz="1000" dirty="0"/>
          </a:p>
          <a:p>
            <a:pPr marL="0" lvl="0" indent="0" algn="l" rtl="0">
              <a:spcBef>
                <a:spcPts val="300"/>
              </a:spcBef>
              <a:spcAft>
                <a:spcPts val="0"/>
              </a:spcAft>
              <a:buNone/>
            </a:pPr>
            <a:endParaRPr sz="1000" dirty="0"/>
          </a:p>
          <a:p>
            <a:pPr marL="0" lvl="0" indent="0" algn="l" rtl="0">
              <a:spcBef>
                <a:spcPts val="300"/>
              </a:spcBef>
              <a:spcAft>
                <a:spcPts val="0"/>
              </a:spcAft>
              <a:buNone/>
            </a:pPr>
            <a:endParaRPr sz="1000" dirty="0"/>
          </a:p>
          <a:p>
            <a:pPr marL="0" lvl="0" indent="0" algn="l" rtl="0">
              <a:spcBef>
                <a:spcPts val="300"/>
              </a:spcBef>
              <a:spcAft>
                <a:spcPts val="0"/>
              </a:spcAft>
              <a:buNone/>
            </a:pPr>
            <a:endParaRPr sz="1000" dirty="0"/>
          </a:p>
        </p:txBody>
      </p:sp>
      <p:sp>
        <p:nvSpPr>
          <p:cNvPr id="1624" name="Google Shape;1624;p98: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86</a:t>
            </a:fld>
            <a:endParaRPr sz="120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002198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1"/>
        <p:cNvGrpSpPr/>
        <p:nvPr/>
      </p:nvGrpSpPr>
      <p:grpSpPr>
        <a:xfrm>
          <a:off x="0" y="0"/>
          <a:ext cx="0" cy="0"/>
          <a:chOff x="0" y="0"/>
          <a:chExt cx="0" cy="0"/>
        </a:xfrm>
      </p:grpSpPr>
      <p:sp>
        <p:nvSpPr>
          <p:cNvPr id="1432" name="Google Shape;1432;p8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87</a:t>
            </a:fld>
            <a:endParaRPr sz="1200">
              <a:solidFill>
                <a:srgbClr val="000000"/>
              </a:solidFill>
              <a:latin typeface="Times New Roman"/>
              <a:ea typeface="Times New Roman"/>
              <a:cs typeface="Times New Roman"/>
              <a:sym typeface="Times New Roman"/>
            </a:endParaRPr>
          </a:p>
        </p:txBody>
      </p:sp>
      <p:sp>
        <p:nvSpPr>
          <p:cNvPr id="1433" name="Google Shape;1433;p8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4" name="Google Shape;1434;p8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eMASS is the DoD chosen automated tool</a:t>
            </a:r>
            <a:endParaRPr dirty="0"/>
          </a:p>
          <a:p>
            <a:pPr marL="0" lvl="0" indent="0" algn="l" rtl="0">
              <a:spcBef>
                <a:spcPts val="360"/>
              </a:spcBef>
              <a:spcAft>
                <a:spcPts val="0"/>
              </a:spcAft>
              <a:buNone/>
            </a:pPr>
            <a:r>
              <a:rPr lang="en-US" dirty="0"/>
              <a:t>Establishes a relationship between the information system and the governing organization</a:t>
            </a:r>
            <a:endParaRPr dirty="0"/>
          </a:p>
          <a:p>
            <a:pPr marL="0" lvl="0" indent="0" algn="l" rtl="0">
              <a:spcBef>
                <a:spcPts val="360"/>
              </a:spcBef>
              <a:spcAft>
                <a:spcPts val="0"/>
              </a:spcAft>
              <a:buNone/>
            </a:pPr>
            <a:r>
              <a:rPr lang="en-US" dirty="0"/>
              <a:t>Notifies the governing organization of the existence of a new system</a:t>
            </a:r>
            <a:endParaRPr dirty="0"/>
          </a:p>
          <a:p>
            <a:pPr marL="0" lvl="0" indent="0" algn="l" rtl="0">
              <a:spcBef>
                <a:spcPts val="360"/>
              </a:spcBef>
              <a:spcAft>
                <a:spcPts val="0"/>
              </a:spcAft>
              <a:buNone/>
            </a:pPr>
            <a:r>
              <a:rPr lang="en-US" dirty="0"/>
              <a:t>Organizational workflows and approvals are built right into the system</a:t>
            </a:r>
            <a:endParaRPr dirty="0"/>
          </a:p>
          <a:p>
            <a:pPr marL="0" lvl="0" indent="0" algn="l" rtl="0">
              <a:spcBef>
                <a:spcPts val="360"/>
              </a:spcBef>
              <a:spcAft>
                <a:spcPts val="0"/>
              </a:spcAft>
              <a:buNone/>
            </a:pPr>
            <a:r>
              <a:rPr lang="en-US" dirty="0"/>
              <a:t>Ties to the Common Control provider if part of that eMASS instance</a:t>
            </a:r>
            <a:endParaRPr dirty="0"/>
          </a:p>
          <a:p>
            <a:pPr marL="0" lvl="0" indent="0" algn="l" rtl="0">
              <a:spcBef>
                <a:spcPts val="360"/>
              </a:spcBef>
              <a:spcAft>
                <a:spcPts val="0"/>
              </a:spcAft>
              <a:buNone/>
            </a:pPr>
            <a:r>
              <a:rPr lang="en-US" dirty="0"/>
              <a:t>Repository for artifacts</a:t>
            </a:r>
            <a:endParaRPr dirty="0"/>
          </a:p>
          <a:p>
            <a:pPr marL="0" lvl="0" indent="0" algn="l" rtl="0">
              <a:spcBef>
                <a:spcPts val="360"/>
              </a:spcBef>
              <a:spcAft>
                <a:spcPts val="0"/>
              </a:spcAft>
              <a:buNone/>
            </a:pPr>
            <a:r>
              <a:rPr lang="en-US" dirty="0"/>
              <a:t>Identifies the information system (and any subsystems) in the system inventory </a:t>
            </a:r>
            <a:endParaRPr dirty="0"/>
          </a:p>
          <a:p>
            <a:pPr marL="0" lvl="0" indent="0" algn="l" rtl="0">
              <a:spcBef>
                <a:spcPts val="360"/>
              </a:spcBef>
              <a:spcAft>
                <a:spcPts val="0"/>
              </a:spcAft>
              <a:buNone/>
            </a:pPr>
            <a:r>
              <a:rPr lang="en-US" dirty="0"/>
              <a:t>Describes the key characteristics of the system</a:t>
            </a:r>
            <a:endParaRPr dirty="0"/>
          </a:p>
          <a:p>
            <a:pPr marL="0" lvl="0" indent="0" algn="l" rtl="0">
              <a:spcBef>
                <a:spcPts val="360"/>
              </a:spcBef>
              <a:spcAft>
                <a:spcPts val="0"/>
              </a:spcAft>
              <a:buNone/>
            </a:pPr>
            <a:r>
              <a:rPr lang="en-US" dirty="0"/>
              <a:t>Provides organizations with an effective management/tracking tool</a:t>
            </a:r>
            <a:endParaRPr dirty="0"/>
          </a:p>
          <a:p>
            <a:pPr marL="0" lvl="0" indent="0" algn="l" rtl="0">
              <a:spcBef>
                <a:spcPts val="360"/>
              </a:spcBef>
              <a:spcAft>
                <a:spcPts val="0"/>
              </a:spcAft>
              <a:buNone/>
            </a:pPr>
            <a:r>
              <a:rPr lang="en-US" dirty="0"/>
              <a:t>Informs the governing organization of any security implications during continuous monitoring</a:t>
            </a:r>
            <a:endParaRPr dirty="0"/>
          </a:p>
          <a:p>
            <a:pPr marL="0" lvl="0" indent="0" algn="l" rtl="0">
              <a:spcBef>
                <a:spcPts val="0"/>
              </a:spcBef>
              <a:spcAft>
                <a:spcPts val="0"/>
              </a:spcAft>
              <a:buNone/>
            </a:pPr>
            <a:endParaRPr dirty="0"/>
          </a:p>
        </p:txBody>
      </p:sp>
      <p:sp>
        <p:nvSpPr>
          <p:cNvPr id="1435" name="Google Shape;1435;p81: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Arial"/>
                <a:ea typeface="Arial"/>
                <a:cs typeface="Arial"/>
                <a:sym typeface="Arial"/>
              </a:rPr>
              <a:t>87</a:t>
            </a:fld>
            <a:endParaRPr sz="1300">
              <a:solidFill>
                <a:srgbClr val="000000"/>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6"/>
        <p:cNvGrpSpPr/>
        <p:nvPr/>
      </p:nvGrpSpPr>
      <p:grpSpPr>
        <a:xfrm>
          <a:off x="0" y="0"/>
          <a:ext cx="0" cy="0"/>
          <a:chOff x="0" y="0"/>
          <a:chExt cx="0" cy="0"/>
        </a:xfrm>
      </p:grpSpPr>
      <p:sp>
        <p:nvSpPr>
          <p:cNvPr id="1447" name="Google Shape;1447;p8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48" name="Google Shape;1448;p83: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This feature was added into eMASS version 5.4.  It now allows you to enter the Information Types that were determined during the categorization process.  Again, this is a repository, not the place to do the actual analysis.  It starts with C, I and A as None, None, None and then updates as the Information Types are selected.</a:t>
            </a:r>
            <a:endParaRPr dirty="0"/>
          </a:p>
        </p:txBody>
      </p:sp>
      <p:sp>
        <p:nvSpPr>
          <p:cNvPr id="1449" name="Google Shape;1449;p83: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5"/>
        <p:cNvGrpSpPr/>
        <p:nvPr/>
      </p:nvGrpSpPr>
      <p:grpSpPr>
        <a:xfrm>
          <a:off x="0" y="0"/>
          <a:ext cx="0" cy="0"/>
          <a:chOff x="0" y="0"/>
          <a:chExt cx="0" cy="0"/>
        </a:xfrm>
      </p:grpSpPr>
      <p:sp>
        <p:nvSpPr>
          <p:cNvPr id="1456" name="Google Shape;1456;p8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57" name="Google Shape;1457;p84: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The entries are then listed on this page under Systems/Categorization.  The next step is to hit the Edit Control Selection button – you will be provided with the option to change the categorization created from the information types, if you feel you have the justification to do so.</a:t>
            </a:r>
            <a:endParaRPr/>
          </a:p>
        </p:txBody>
      </p:sp>
      <p:sp>
        <p:nvSpPr>
          <p:cNvPr id="1458" name="Google Shape;1458;p84: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7" name="Google Shape;557;p1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First, the RMF Knowledge Service. The Risk Management Framework (RMF) Knowledge Service (KS) is DoD's official site for enterprise RMF policy and implementation guidelines. The RMF Knowledge Service provides Cybersecurity practitioners and managers with a single authorized source for execution and implementation guidance, community forums, and the latest information and developments in the RMF</a:t>
            </a:r>
          </a:p>
        </p:txBody>
      </p:sp>
      <p:sp>
        <p:nvSpPr>
          <p:cNvPr id="558" name="Google Shape;558;p1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p8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64" name="Google Shape;1464;p8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Here is the opportunity to change the categorization that was developed from your information types if there is a justification to do so.  The justification can be provided in the Rationale block.  If your higher headquarters has provided the categorization to you, then enter it here and do not even go through the previous screen.  However, ask for this pre-determined categorization in writing and load it under the Browse Information Type Evidence button.  Make sure the System Owner is aware of this categorization and supports it.</a:t>
            </a:r>
            <a:endParaRPr/>
          </a:p>
        </p:txBody>
      </p:sp>
      <p:sp>
        <p:nvSpPr>
          <p:cNvPr id="1465" name="Google Shape;1465;p8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2"/>
        <p:cNvGrpSpPr/>
        <p:nvPr/>
      </p:nvGrpSpPr>
      <p:grpSpPr>
        <a:xfrm>
          <a:off x="0" y="0"/>
          <a:ext cx="0" cy="0"/>
          <a:chOff x="0" y="0"/>
          <a:chExt cx="0" cy="0"/>
        </a:xfrm>
      </p:grpSpPr>
      <p:sp>
        <p:nvSpPr>
          <p:cNvPr id="1573" name="Google Shape;1573;p9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4" name="Google Shape;1574;p95: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dirty="0"/>
              <a:t>NIST example shows all steps are equal.</a:t>
            </a:r>
            <a:endParaRPr dirty="0"/>
          </a:p>
          <a:p>
            <a:pPr marL="0" lvl="0" indent="0" algn="l" rtl="0">
              <a:spcBef>
                <a:spcPts val="360"/>
              </a:spcBef>
              <a:spcAft>
                <a:spcPts val="0"/>
              </a:spcAft>
              <a:buNone/>
            </a:pPr>
            <a:r>
              <a:rPr lang="en-US" dirty="0"/>
              <a:t>But some take longer – monitoring is the longest – it is the system life cycle.  However, during the RMF project development process, select and implement combine to take the longest – We generally recommend a year for planning transition from DIACAP to RMF – a minimum of 6-8 months spent in Select/Implement.</a:t>
            </a:r>
            <a:endParaRPr dirty="0"/>
          </a:p>
          <a:p>
            <a:pPr marL="0" lvl="0" indent="0" algn="l" rtl="0">
              <a:spcBef>
                <a:spcPts val="360"/>
              </a:spcBef>
              <a:spcAft>
                <a:spcPts val="0"/>
              </a:spcAft>
              <a:buNone/>
            </a:pPr>
            <a:endParaRPr dirty="0"/>
          </a:p>
        </p:txBody>
      </p:sp>
      <p:sp>
        <p:nvSpPr>
          <p:cNvPr id="1575" name="Google Shape;1575;p95: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8"/>
        <p:cNvGrpSpPr/>
        <p:nvPr/>
      </p:nvGrpSpPr>
      <p:grpSpPr>
        <a:xfrm>
          <a:off x="0" y="0"/>
          <a:ext cx="0" cy="0"/>
          <a:chOff x="0" y="0"/>
          <a:chExt cx="0" cy="0"/>
        </a:xfrm>
      </p:grpSpPr>
      <p:sp>
        <p:nvSpPr>
          <p:cNvPr id="1599" name="Google Shape;1599;p9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0" name="Google Shape;1600;p96: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Supporting roles – who are these people in your component/organization?</a:t>
            </a:r>
            <a:endParaRPr/>
          </a:p>
          <a:p>
            <a:pPr marL="0" lvl="0" indent="0" algn="l" rtl="0">
              <a:spcBef>
                <a:spcPts val="360"/>
              </a:spcBef>
              <a:spcAft>
                <a:spcPts val="0"/>
              </a:spcAft>
              <a:buNone/>
            </a:pPr>
            <a:r>
              <a:rPr lang="en-US"/>
              <a:t>DBA and SAs are also very helpful to assist with ideas on categorization</a:t>
            </a:r>
            <a:endParaRPr/>
          </a:p>
          <a:p>
            <a:pPr marL="0" lvl="0" indent="0" algn="l" rtl="0">
              <a:spcBef>
                <a:spcPts val="360"/>
              </a:spcBef>
              <a:spcAft>
                <a:spcPts val="0"/>
              </a:spcAft>
              <a:buNone/>
            </a:pPr>
            <a:r>
              <a:rPr lang="en-US"/>
              <a:t>Determine the tools and timeframe – days to weeks to months to complete just categorization.  Plus consider Preparation that we discussed this morning.</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601" name="Google Shape;1601;p96: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4"/>
        <p:cNvGrpSpPr/>
        <p:nvPr/>
      </p:nvGrpSpPr>
      <p:grpSpPr>
        <a:xfrm>
          <a:off x="0" y="0"/>
          <a:ext cx="0" cy="0"/>
          <a:chOff x="0" y="0"/>
          <a:chExt cx="0" cy="0"/>
        </a:xfrm>
      </p:grpSpPr>
      <p:sp>
        <p:nvSpPr>
          <p:cNvPr id="1615" name="Google Shape;1615;p9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6" name="Google Shape;1616;p97: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Guiding documents that we have discussed today and the 800-53 R4 to come tomorrow.</a:t>
            </a:r>
            <a:endParaRPr/>
          </a:p>
        </p:txBody>
      </p:sp>
      <p:sp>
        <p:nvSpPr>
          <p:cNvPr id="1617" name="Google Shape;1617;p97: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8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6" name="Google Shape;1516;p8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u="none" dirty="0">
                <a:solidFill>
                  <a:schemeClr val="hlink"/>
                </a:solidFill>
              </a:rPr>
              <a:t>By the time these first steps, Preparation and Categorization, have been completed, there will already be an extensive list of artifacts.  They may still be in draft stage, waiting for review and approval, but these artifacts provide initial system understanding and orientation.  </a:t>
            </a:r>
            <a:endParaRPr u="none" dirty="0"/>
          </a:p>
          <a:p>
            <a:pPr marL="0" lvl="0" indent="0" algn="l" rtl="0">
              <a:spcBef>
                <a:spcPts val="360"/>
              </a:spcBef>
              <a:spcAft>
                <a:spcPts val="0"/>
              </a:spcAft>
              <a:buNone/>
            </a:pPr>
            <a:endParaRPr dirty="0"/>
          </a:p>
        </p:txBody>
      </p:sp>
      <p:sp>
        <p:nvSpPr>
          <p:cNvPr id="1517" name="Google Shape;1517;p8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94</a:t>
            </a:fld>
            <a:endParaRPr kumimoji="0"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endParaRPr>
          </a:p>
        </p:txBody>
      </p:sp>
    </p:spTree>
    <p:extLst>
      <p:ext uri="{BB962C8B-B14F-4D97-AF65-F5344CB8AC3E}">
        <p14:creationId xmlns:p14="http://schemas.microsoft.com/office/powerpoint/2010/main" val="19685758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1"/>
        <p:cNvGrpSpPr/>
        <p:nvPr/>
      </p:nvGrpSpPr>
      <p:grpSpPr>
        <a:xfrm>
          <a:off x="0" y="0"/>
          <a:ext cx="0" cy="0"/>
          <a:chOff x="0" y="0"/>
          <a:chExt cx="0" cy="0"/>
        </a:xfrm>
      </p:grpSpPr>
      <p:sp>
        <p:nvSpPr>
          <p:cNvPr id="1652" name="Google Shape;1652;p9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3" name="Google Shape;1653;p99: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This is what we have learned today. KS download shows the tasks and suggests who performs them in DoD.</a:t>
            </a:r>
            <a:endParaRPr/>
          </a:p>
        </p:txBody>
      </p:sp>
      <p:sp>
        <p:nvSpPr>
          <p:cNvPr id="1654" name="Google Shape;1654;p99: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p:cNvGrpSpPr/>
        <p:nvPr/>
      </p:nvGrpSpPr>
      <p:grpSpPr>
        <a:xfrm>
          <a:off x="0" y="0"/>
          <a:ext cx="0" cy="0"/>
          <a:chOff x="0" y="0"/>
          <a:chExt cx="0" cy="0"/>
        </a:xfrm>
      </p:grpSpPr>
      <p:sp>
        <p:nvSpPr>
          <p:cNvPr id="1659" name="Google Shape;1659;p100: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96</a:t>
            </a:fld>
            <a:endParaRPr sz="1200">
              <a:solidFill>
                <a:schemeClr val="dk1"/>
              </a:solidFill>
              <a:latin typeface="Times New Roman"/>
              <a:ea typeface="Times New Roman"/>
              <a:cs typeface="Times New Roman"/>
              <a:sym typeface="Times New Roman"/>
            </a:endParaRPr>
          </a:p>
        </p:txBody>
      </p:sp>
      <p:sp>
        <p:nvSpPr>
          <p:cNvPr id="1660" name="Google Shape;1660;p10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1" name="Google Shape;1661;p100: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342900" marR="2962275" lvl="0" indent="-342900">
              <a:lnSpc>
                <a:spcPct val="115000"/>
              </a:lnSpc>
              <a:spcBef>
                <a:spcPts val="225"/>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are the major steps in doing the categorization for your system?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 Categorization, System Description; Boundary; System Registration; Qualified</a:t>
            </a:r>
            <a:r>
              <a:rPr lang="en-US" sz="1800" spc="-15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Personnel</a:t>
            </a:r>
          </a:p>
          <a:p>
            <a:pPr marL="342900" marR="2962275" lvl="0" indent="-342900">
              <a:lnSpc>
                <a:spcPct val="115000"/>
              </a:lnSpc>
              <a:spcBef>
                <a:spcPts val="225"/>
              </a:spcBef>
              <a:spcAft>
                <a:spcPts val="0"/>
              </a:spcAft>
              <a:buSzPts val="1200"/>
              <a:buFont typeface="Calibri" panose="020F0502020204030204" pitchFamily="34" charset="0"/>
              <a:buAutoNum type="arabicPeriod"/>
              <a:tabLst>
                <a:tab pos="304800" algn="l"/>
              </a:tabLst>
            </a:pPr>
            <a:endParaRPr lang="en-US" sz="1600" spc="-80" dirty="0">
              <a:effectLst/>
              <a:latin typeface="Calibri" panose="020F0502020204030204" pitchFamily="34" charset="0"/>
              <a:ea typeface="Calibri" panose="020F0502020204030204" pitchFamily="34" charset="0"/>
            </a:endParaRPr>
          </a:p>
          <a:p>
            <a:pPr marL="342900" marR="2710815"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do you need to have in place or agreed</a:t>
            </a:r>
            <a:r>
              <a:rPr lang="en-US" sz="1800" spc="-18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upon before you start to categorize the information and the system?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 Information Type; Risk; Budget</a:t>
            </a:r>
          </a:p>
          <a:p>
            <a:pPr marL="342900" marR="2710815"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600" spc="-80" dirty="0">
              <a:effectLst/>
              <a:latin typeface="Calibri" panose="020F0502020204030204" pitchFamily="34" charset="0"/>
              <a:ea typeface="Calibri" panose="020F0502020204030204" pitchFamily="34" charset="0"/>
            </a:endParaRPr>
          </a:p>
          <a:p>
            <a:pPr marL="342900" marR="3016250" lvl="0" indent="-342900">
              <a:lnSpc>
                <a:spcPct val="115000"/>
              </a:lnSpc>
              <a:spcBef>
                <a:spcPts val="10"/>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documentation will you use to help</a:t>
            </a:r>
            <a:r>
              <a:rPr lang="en-US" sz="1800" spc="-8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you follow the process to categorize the system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 FIPS 199, NIST SP 800-60 V1, CNSSI 1253</a:t>
            </a:r>
          </a:p>
          <a:p>
            <a:pPr marL="342900" marR="3016250" lvl="0" indent="-342900">
              <a:lnSpc>
                <a:spcPct val="115000"/>
              </a:lnSpc>
              <a:spcBef>
                <a:spcPts val="10"/>
              </a:spcBef>
              <a:spcAft>
                <a:spcPts val="0"/>
              </a:spcAft>
              <a:buSzPts val="1200"/>
              <a:buFont typeface="Calibri" panose="020F0502020204030204" pitchFamily="34" charset="0"/>
              <a:buAutoNum type="arabicPeriod"/>
              <a:tabLst>
                <a:tab pos="304800" algn="l"/>
              </a:tabLst>
            </a:pPr>
            <a:endParaRPr lang="en-US" sz="1600" spc="-80" dirty="0">
              <a:effectLst/>
              <a:latin typeface="Calibri" panose="020F0502020204030204" pitchFamily="34" charset="0"/>
              <a:ea typeface="Calibri" panose="020F0502020204030204" pitchFamily="34" charset="0"/>
            </a:endParaRPr>
          </a:p>
          <a:p>
            <a:pPr marL="342900" marR="2870200"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guidance is unique to DoD as opposed to only using NIST guidance?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 CNSSI</a:t>
            </a:r>
            <a:r>
              <a:rPr lang="en-US" sz="1800" spc="-17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1253</a:t>
            </a:r>
          </a:p>
          <a:p>
            <a:pPr marL="342900" marR="2870200"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600" spc="-80" dirty="0">
              <a:effectLst/>
              <a:latin typeface="Calibri" panose="020F0502020204030204" pitchFamily="34" charset="0"/>
              <a:ea typeface="Calibri" panose="020F0502020204030204" pitchFamily="34" charset="0"/>
            </a:endParaRPr>
          </a:p>
          <a:p>
            <a:pPr marL="342900" marR="570230" lvl="0" indent="-342900">
              <a:lnSpc>
                <a:spcPct val="115000"/>
              </a:lnSpc>
              <a:spcBef>
                <a:spcPts val="0"/>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would you do to prepare for defining your system boundary?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a:t>
            </a:r>
            <a:r>
              <a:rPr lang="en-US" sz="1800" spc="-15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Review architecture;</a:t>
            </a:r>
            <a:r>
              <a:rPr lang="en-US" sz="1800" spc="-3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system</a:t>
            </a:r>
            <a:r>
              <a:rPr lang="en-US" sz="1800" spc="-3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description;</a:t>
            </a:r>
            <a:r>
              <a:rPr lang="en-US" sz="1800" spc="-3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read</a:t>
            </a:r>
            <a:r>
              <a:rPr lang="en-US" sz="1800" spc="-3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and</a:t>
            </a:r>
            <a:r>
              <a:rPr lang="en-US" sz="1800" spc="-12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understand</a:t>
            </a:r>
          </a:p>
          <a:p>
            <a:pPr marL="342900" marR="570230" lvl="0" indent="-342900">
              <a:lnSpc>
                <a:spcPct val="115000"/>
              </a:lnSpc>
              <a:spcBef>
                <a:spcPts val="0"/>
              </a:spcBef>
              <a:spcAft>
                <a:spcPts val="0"/>
              </a:spcAft>
              <a:buSzPts val="1200"/>
              <a:buFont typeface="Calibri" panose="020F0502020204030204" pitchFamily="34" charset="0"/>
              <a:buAutoNum type="arabicPeriod"/>
              <a:tabLst>
                <a:tab pos="304800" algn="l"/>
              </a:tabLst>
            </a:pPr>
            <a:endParaRPr lang="en-US" sz="1600" spc="-80" dirty="0">
              <a:effectLst/>
              <a:latin typeface="Calibri" panose="020F0502020204030204" pitchFamily="34" charset="0"/>
              <a:ea typeface="Calibri" panose="020F0502020204030204" pitchFamily="34" charset="0"/>
            </a:endParaRPr>
          </a:p>
          <a:p>
            <a:pPr marL="342900" marR="274320" lvl="0" indent="-342900">
              <a:lnSpc>
                <a:spcPct val="115000"/>
              </a:lnSpc>
              <a:spcBef>
                <a:spcPts val="20"/>
              </a:spcBef>
              <a:spcAft>
                <a:spcPts val="0"/>
              </a:spcAft>
              <a:buSzPts val="1200"/>
              <a:buFont typeface="Calibri" panose="020F0502020204030204" pitchFamily="34" charset="0"/>
              <a:buAutoNum type="arabicPeriod"/>
              <a:tabLst>
                <a:tab pos="304800" algn="l"/>
              </a:tabLst>
            </a:pPr>
            <a:r>
              <a:rPr lang="en-US" sz="1800" spc="-80" dirty="0">
                <a:effectLst/>
                <a:latin typeface="Calibri" panose="020F0502020204030204" pitchFamily="34" charset="0"/>
                <a:ea typeface="Calibri" panose="020F0502020204030204" pitchFamily="34" charset="0"/>
              </a:rPr>
              <a:t>What information can you use regarding transition from DIACAP to RMF that helps convey the change in scope? </a:t>
            </a:r>
            <a:r>
              <a:rPr lang="en-US" sz="1800" b="1" spc="-80" dirty="0">
                <a:effectLst/>
                <a:latin typeface="Calibri" panose="020F0502020204030204" pitchFamily="34" charset="0"/>
                <a:ea typeface="Calibri" panose="020F0502020204030204" pitchFamily="34" charset="0"/>
              </a:rPr>
              <a:t>ANSWER</a:t>
            </a:r>
            <a:r>
              <a:rPr lang="en-US" sz="1800" spc="-80" dirty="0">
                <a:effectLst/>
                <a:latin typeface="Calibri" panose="020F0502020204030204" pitchFamily="34" charset="0"/>
                <a:ea typeface="Calibri" panose="020F0502020204030204" pitchFamily="34" charset="0"/>
              </a:rPr>
              <a:t>: More controls; more assessments; more time for independent</a:t>
            </a:r>
            <a:r>
              <a:rPr lang="en-US" sz="1800" spc="-2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assessment</a:t>
            </a:r>
            <a:r>
              <a:rPr lang="en-US" sz="1800" spc="-2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and</a:t>
            </a:r>
            <a:r>
              <a:rPr lang="en-US" sz="1800" spc="-2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thus</a:t>
            </a:r>
            <a:r>
              <a:rPr lang="en-US" sz="1800" spc="-2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more</a:t>
            </a:r>
            <a:r>
              <a:rPr lang="en-US" sz="1800" spc="-2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budget;</a:t>
            </a:r>
            <a:r>
              <a:rPr lang="en-US" sz="1800" spc="-20"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more</a:t>
            </a:r>
            <a:r>
              <a:rPr lang="en-US" sz="1800" spc="-135" dirty="0">
                <a:effectLst/>
                <a:latin typeface="Calibri" panose="020F0502020204030204" pitchFamily="34" charset="0"/>
                <a:ea typeface="Calibri" panose="020F0502020204030204" pitchFamily="34" charset="0"/>
              </a:rPr>
              <a:t> </a:t>
            </a:r>
            <a:r>
              <a:rPr lang="en-US" sz="1800" spc="-80" dirty="0">
                <a:effectLst/>
                <a:latin typeface="Calibri" panose="020F0502020204030204" pitchFamily="34" charset="0"/>
                <a:ea typeface="Calibri" panose="020F0502020204030204" pitchFamily="34" charset="0"/>
              </a:rPr>
              <a:t>manpower</a:t>
            </a:r>
            <a:endParaRPr lang="en-US" sz="1600" spc="-80" dirty="0">
              <a:effectLst/>
              <a:latin typeface="Calibri" panose="020F0502020204030204" pitchFamily="34" charset="0"/>
              <a:ea typeface="Calibri" panose="020F0502020204030204" pitchFamily="34" charset="0"/>
            </a:endParaRPr>
          </a:p>
          <a:p>
            <a:pPr marL="0" lvl="0" indent="0" algn="l" rtl="0">
              <a:spcBef>
                <a:spcPts val="360"/>
              </a:spcBef>
              <a:spcAft>
                <a:spcPts val="0"/>
              </a:spcAft>
              <a:buNone/>
            </a:pPr>
            <a:endParaRPr dirty="0"/>
          </a:p>
        </p:txBody>
      </p:sp>
      <p:sp>
        <p:nvSpPr>
          <p:cNvPr id="1662" name="Google Shape;1662;p100: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96</a:t>
            </a:fld>
            <a:endParaRPr sz="1300">
              <a:solidFill>
                <a:schemeClr val="dk1"/>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6"/>
        <p:cNvGrpSpPr/>
        <p:nvPr/>
      </p:nvGrpSpPr>
      <p:grpSpPr>
        <a:xfrm>
          <a:off x="0" y="0"/>
          <a:ext cx="0" cy="0"/>
          <a:chOff x="0" y="0"/>
          <a:chExt cx="0" cy="0"/>
        </a:xfrm>
      </p:grpSpPr>
      <p:sp>
        <p:nvSpPr>
          <p:cNvPr id="1667" name="Google Shape;1667;p101: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97</a:t>
            </a:fld>
            <a:endParaRPr sz="1200">
              <a:solidFill>
                <a:schemeClr val="dk1"/>
              </a:solidFill>
              <a:latin typeface="Times New Roman"/>
              <a:ea typeface="Times New Roman"/>
              <a:cs typeface="Times New Roman"/>
              <a:sym typeface="Times New Roman"/>
            </a:endParaRPr>
          </a:p>
        </p:txBody>
      </p:sp>
      <p:sp>
        <p:nvSpPr>
          <p:cNvPr id="1668" name="Google Shape;1668;p10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9" name="Google Shape;1669;p101: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342900" marR="142240" lvl="0" indent="-342900">
              <a:lnSpc>
                <a:spcPct val="115000"/>
              </a:lnSpc>
              <a:spcBef>
                <a:spcPts val="220"/>
              </a:spcBef>
              <a:spcAft>
                <a:spcPts val="0"/>
              </a:spcAft>
              <a:buSzPts val="1200"/>
              <a:buFont typeface="Calibri" panose="020F0502020204030204" pitchFamily="34" charset="0"/>
              <a:buAutoNum type="arabicPeriod"/>
              <a:tabLst>
                <a:tab pos="304800" algn="l"/>
              </a:tabLst>
            </a:pPr>
            <a:r>
              <a:rPr lang="en-US" sz="1200" spc="-35" dirty="0">
                <a:effectLst/>
                <a:latin typeface="Calibri" panose="020F0502020204030204" pitchFamily="34" charset="0"/>
                <a:ea typeface="Calibri" panose="020F0502020204030204" pitchFamily="34" charset="0"/>
              </a:rPr>
              <a:t>Who are the key players at this stage? Is there anyone who has a newer role that you might not have incorporated in the same way previously? </a:t>
            </a:r>
            <a:r>
              <a:rPr lang="en-US" sz="1200" b="1" spc="-35" dirty="0">
                <a:effectLst/>
                <a:latin typeface="Calibri" panose="020F0502020204030204" pitchFamily="34" charset="0"/>
                <a:ea typeface="Calibri" panose="020F0502020204030204" pitchFamily="34" charset="0"/>
              </a:rPr>
              <a:t>ANSWER</a:t>
            </a:r>
            <a:r>
              <a:rPr lang="en-US" sz="1200" spc="-35" dirty="0">
                <a:effectLst/>
                <a:latin typeface="Calibri" panose="020F0502020204030204" pitchFamily="34" charset="0"/>
                <a:ea typeface="Calibri" panose="020F0502020204030204" pitchFamily="34" charset="0"/>
              </a:rPr>
              <a:t>: Information Owner/System Owner or PM; ISSM; RMF Team and extended team; Common Controls Provider (bigger role than</a:t>
            </a:r>
            <a:r>
              <a:rPr lang="en-US" sz="1200" spc="-5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before)</a:t>
            </a:r>
          </a:p>
          <a:p>
            <a:pPr marL="342900" marR="142240" lvl="0" indent="-342900">
              <a:lnSpc>
                <a:spcPct val="115000"/>
              </a:lnSpc>
              <a:spcBef>
                <a:spcPts val="220"/>
              </a:spcBef>
              <a:spcAft>
                <a:spcPts val="0"/>
              </a:spcAft>
              <a:buSzPts val="1200"/>
              <a:buFont typeface="Calibri" panose="020F0502020204030204" pitchFamily="34" charset="0"/>
              <a:buAutoNum type="arabicPeriod"/>
              <a:tabLst>
                <a:tab pos="304800" algn="l"/>
              </a:tabLst>
            </a:pPr>
            <a:endParaRPr lang="en-US" sz="1100" spc="-35" dirty="0">
              <a:effectLst/>
              <a:latin typeface="Calibri" panose="020F0502020204030204" pitchFamily="34" charset="0"/>
              <a:ea typeface="Calibri" panose="020F0502020204030204" pitchFamily="34" charset="0"/>
            </a:endParaRPr>
          </a:p>
          <a:p>
            <a:pPr marL="342900" marR="246380" lvl="0" indent="-342900">
              <a:lnSpc>
                <a:spcPct val="115000"/>
              </a:lnSpc>
              <a:spcBef>
                <a:spcPts val="985"/>
              </a:spcBef>
              <a:spcAft>
                <a:spcPts val="0"/>
              </a:spcAft>
              <a:buSzPts val="1200"/>
              <a:buFont typeface="Calibri" panose="020F0502020204030204" pitchFamily="34" charset="0"/>
              <a:buAutoNum type="arabicPeriod"/>
              <a:tabLst>
                <a:tab pos="304800" algn="l"/>
              </a:tabLst>
            </a:pPr>
            <a:r>
              <a:rPr lang="en-US" sz="1200" spc="-35" dirty="0">
                <a:effectLst/>
                <a:latin typeface="Calibri" panose="020F0502020204030204" pitchFamily="34" charset="0"/>
                <a:ea typeface="Calibri" panose="020F0502020204030204" pitchFamily="34" charset="0"/>
              </a:rPr>
              <a:t>What factors might affect provisional impact levels? </a:t>
            </a:r>
            <a:r>
              <a:rPr lang="en-US" sz="1200" b="1" spc="-35" dirty="0">
                <a:effectLst/>
                <a:latin typeface="Calibri" panose="020F0502020204030204" pitchFamily="34" charset="0"/>
                <a:ea typeface="Calibri" panose="020F0502020204030204" pitchFamily="34" charset="0"/>
              </a:rPr>
              <a:t>ANSWER</a:t>
            </a:r>
            <a:r>
              <a:rPr lang="en-US" sz="1200" spc="-35" dirty="0">
                <a:effectLst/>
                <a:latin typeface="Calibri" panose="020F0502020204030204" pitchFamily="34" charset="0"/>
                <a:ea typeface="Calibri" panose="020F0502020204030204" pitchFamily="34" charset="0"/>
              </a:rPr>
              <a:t>: Special Factors (800-60 Vol II</a:t>
            </a:r>
            <a:r>
              <a:rPr lang="en-US" sz="1200" spc="-2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Info</a:t>
            </a:r>
            <a:r>
              <a:rPr lang="en-US" sz="1200" spc="-2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Type</a:t>
            </a:r>
            <a:r>
              <a:rPr lang="en-US" sz="1200" spc="-2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descriptions);</a:t>
            </a:r>
            <a:r>
              <a:rPr lang="en-US" sz="1200" spc="-2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System</a:t>
            </a:r>
            <a:r>
              <a:rPr lang="en-US" sz="1200" spc="-2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Type;</a:t>
            </a:r>
            <a:r>
              <a:rPr lang="en-US" sz="1200" spc="-2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System</a:t>
            </a:r>
            <a:r>
              <a:rPr lang="en-US" sz="1200" spc="-14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Boundary</a:t>
            </a:r>
          </a:p>
          <a:p>
            <a:pPr marL="342900" marR="246380" lvl="0" indent="-342900">
              <a:lnSpc>
                <a:spcPct val="115000"/>
              </a:lnSpc>
              <a:spcBef>
                <a:spcPts val="985"/>
              </a:spcBef>
              <a:spcAft>
                <a:spcPts val="0"/>
              </a:spcAft>
              <a:buSzPts val="1200"/>
              <a:buFont typeface="Calibri" panose="020F0502020204030204" pitchFamily="34" charset="0"/>
              <a:buAutoNum type="arabicPeriod"/>
              <a:tabLst>
                <a:tab pos="304800" algn="l"/>
              </a:tabLst>
            </a:pPr>
            <a:endParaRPr lang="en-US" sz="1100" spc="-35" dirty="0">
              <a:effectLst/>
              <a:latin typeface="Calibri" panose="020F0502020204030204" pitchFamily="34" charset="0"/>
              <a:ea typeface="Calibri" panose="020F0502020204030204" pitchFamily="34" charset="0"/>
            </a:endParaRPr>
          </a:p>
          <a:p>
            <a:pPr marL="342900" marR="198755" lvl="0" indent="-342900">
              <a:lnSpc>
                <a:spcPct val="115000"/>
              </a:lnSpc>
              <a:spcBef>
                <a:spcPts val="970"/>
              </a:spcBef>
              <a:spcAft>
                <a:spcPts val="0"/>
              </a:spcAft>
              <a:buSzPts val="1200"/>
              <a:buFont typeface="Calibri" panose="020F0502020204030204" pitchFamily="34" charset="0"/>
              <a:buAutoNum type="arabicPeriod"/>
              <a:tabLst>
                <a:tab pos="304800" algn="l"/>
              </a:tabLst>
            </a:pPr>
            <a:r>
              <a:rPr lang="en-US" sz="1200" spc="-35" dirty="0">
                <a:effectLst/>
                <a:latin typeface="Calibri" panose="020F0502020204030204" pitchFamily="34" charset="0"/>
                <a:ea typeface="Calibri" panose="020F0502020204030204" pitchFamily="34" charset="0"/>
              </a:rPr>
              <a:t>Can a system be categorized as containing both Management and Support Information types as well as Mission Information Types? </a:t>
            </a:r>
            <a:r>
              <a:rPr lang="en-US" sz="1200" b="1" spc="-35" dirty="0">
                <a:effectLst/>
                <a:latin typeface="Calibri" panose="020F0502020204030204" pitchFamily="34" charset="0"/>
                <a:ea typeface="Calibri" panose="020F0502020204030204" pitchFamily="34" charset="0"/>
              </a:rPr>
              <a:t>ANSWER</a:t>
            </a:r>
            <a:r>
              <a:rPr lang="en-US" sz="1200" spc="-35" dirty="0">
                <a:effectLst/>
                <a:latin typeface="Calibri" panose="020F0502020204030204" pitchFamily="34" charset="0"/>
                <a:ea typeface="Calibri" panose="020F0502020204030204" pitchFamily="34" charset="0"/>
              </a:rPr>
              <a:t>: Yes – Appendices C &amp; D from</a:t>
            </a:r>
            <a:r>
              <a:rPr lang="en-US" sz="1200" spc="-18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800-60 Vol</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II</a:t>
            </a:r>
          </a:p>
          <a:p>
            <a:pPr marL="342900" marR="198755" lvl="0" indent="-342900">
              <a:lnSpc>
                <a:spcPct val="115000"/>
              </a:lnSpc>
              <a:spcBef>
                <a:spcPts val="970"/>
              </a:spcBef>
              <a:spcAft>
                <a:spcPts val="0"/>
              </a:spcAft>
              <a:buSzPts val="1200"/>
              <a:buFont typeface="Calibri" panose="020F0502020204030204" pitchFamily="34" charset="0"/>
              <a:buAutoNum type="arabicPeriod"/>
              <a:tabLst>
                <a:tab pos="304800" algn="l"/>
              </a:tabLst>
            </a:pPr>
            <a:endParaRPr lang="en-US" sz="1100" spc="-35" dirty="0">
              <a:effectLst/>
              <a:latin typeface="Calibri" panose="020F0502020204030204" pitchFamily="34" charset="0"/>
              <a:ea typeface="Calibri" panose="020F0502020204030204" pitchFamily="34" charset="0"/>
            </a:endParaRPr>
          </a:p>
          <a:p>
            <a:pPr marL="342900" marR="250190" lvl="0" indent="-342900">
              <a:lnSpc>
                <a:spcPct val="115000"/>
              </a:lnSpc>
              <a:spcBef>
                <a:spcPts val="1000"/>
              </a:spcBef>
              <a:spcAft>
                <a:spcPts val="0"/>
              </a:spcAft>
              <a:buSzPts val="1200"/>
              <a:buFont typeface="Calibri" panose="020F0502020204030204" pitchFamily="34" charset="0"/>
              <a:buAutoNum type="arabicPeriod"/>
              <a:tabLst>
                <a:tab pos="304800" algn="l"/>
              </a:tabLst>
            </a:pPr>
            <a:r>
              <a:rPr lang="en-US" sz="1200" spc="-35" dirty="0">
                <a:effectLst/>
                <a:latin typeface="Calibri" panose="020F0502020204030204" pitchFamily="34" charset="0"/>
                <a:ea typeface="Calibri" panose="020F0502020204030204" pitchFamily="34" charset="0"/>
              </a:rPr>
              <a:t>Can Overlays be applied to any NSS baseline? </a:t>
            </a:r>
            <a:r>
              <a:rPr lang="en-US" sz="1200" b="1" spc="-35" dirty="0">
                <a:effectLst/>
                <a:latin typeface="Calibri" panose="020F0502020204030204" pitchFamily="34" charset="0"/>
                <a:ea typeface="Calibri" panose="020F0502020204030204" pitchFamily="34" charset="0"/>
              </a:rPr>
              <a:t>ANSWER</a:t>
            </a:r>
            <a:r>
              <a:rPr lang="en-US" sz="1200" spc="-35" dirty="0">
                <a:effectLst/>
                <a:latin typeface="Calibri" panose="020F0502020204030204" pitchFamily="34" charset="0"/>
                <a:ea typeface="Calibri" panose="020F0502020204030204" pitchFamily="34" charset="0"/>
              </a:rPr>
              <a:t>: Yes – if a system is classified it can also</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have</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other</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overlays;</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All</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DoD</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systems</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must</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use</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CNSSI</a:t>
            </a:r>
            <a:r>
              <a:rPr lang="en-US" sz="1200" spc="-15"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1253</a:t>
            </a:r>
            <a:r>
              <a:rPr lang="en-US" sz="1200" spc="-20" dirty="0">
                <a:effectLst/>
                <a:latin typeface="Calibri" panose="020F0502020204030204" pitchFamily="34" charset="0"/>
                <a:ea typeface="Calibri" panose="020F0502020204030204" pitchFamily="34" charset="0"/>
              </a:rPr>
              <a:t> </a:t>
            </a:r>
            <a:r>
              <a:rPr lang="en-US" sz="1200" spc="-35">
                <a:effectLst/>
                <a:latin typeface="Calibri" panose="020F0502020204030204" pitchFamily="34" charset="0"/>
                <a:ea typeface="Calibri" panose="020F0502020204030204" pitchFamily="34" charset="0"/>
              </a:rPr>
              <a:t>for</a:t>
            </a:r>
            <a:r>
              <a:rPr lang="en-US" sz="1200" spc="-145">
                <a:effectLst/>
                <a:latin typeface="Calibri" panose="020F0502020204030204" pitchFamily="34" charset="0"/>
                <a:ea typeface="Calibri" panose="020F0502020204030204" pitchFamily="34" charset="0"/>
              </a:rPr>
              <a:t> </a:t>
            </a:r>
            <a:r>
              <a:rPr lang="en-US" sz="1200" spc="-35">
                <a:effectLst/>
                <a:latin typeface="Calibri" panose="020F0502020204030204" pitchFamily="34" charset="0"/>
                <a:ea typeface="Calibri" panose="020F0502020204030204" pitchFamily="34" charset="0"/>
              </a:rPr>
              <a:t>categorization</a:t>
            </a:r>
          </a:p>
          <a:p>
            <a:pPr marL="342900" marR="250190" lvl="0" indent="-342900">
              <a:lnSpc>
                <a:spcPct val="115000"/>
              </a:lnSpc>
              <a:spcBef>
                <a:spcPts val="1000"/>
              </a:spcBef>
              <a:spcAft>
                <a:spcPts val="0"/>
              </a:spcAft>
              <a:buSzPts val="1200"/>
              <a:buFont typeface="Calibri" panose="020F0502020204030204" pitchFamily="34" charset="0"/>
              <a:buAutoNum type="arabicPeriod"/>
              <a:tabLst>
                <a:tab pos="304800" algn="l"/>
              </a:tabLst>
            </a:pPr>
            <a:endParaRPr lang="en-US" sz="1100" spc="-35" dirty="0">
              <a:effectLst/>
              <a:latin typeface="Calibri" panose="020F0502020204030204" pitchFamily="34" charset="0"/>
              <a:ea typeface="Calibri" panose="020F0502020204030204" pitchFamily="34" charset="0"/>
            </a:endParaRPr>
          </a:p>
          <a:p>
            <a:pPr marL="342900" marR="608330" lvl="0" indent="-342900" algn="just">
              <a:lnSpc>
                <a:spcPct val="115000"/>
              </a:lnSpc>
              <a:spcBef>
                <a:spcPts val="190"/>
              </a:spcBef>
              <a:spcAft>
                <a:spcPts val="0"/>
              </a:spcAft>
              <a:buSzPts val="1200"/>
              <a:buFont typeface="Calibri" panose="020F0502020204030204" pitchFamily="34" charset="0"/>
              <a:buAutoNum type="arabicPeriod"/>
              <a:tabLst>
                <a:tab pos="292100" algn="l"/>
              </a:tabLst>
            </a:pPr>
            <a:r>
              <a:rPr lang="en-US" sz="1200" spc="-35" dirty="0">
                <a:effectLst/>
                <a:latin typeface="Calibri" panose="020F0502020204030204" pitchFamily="34" charset="0"/>
                <a:ea typeface="Calibri" panose="020F0502020204030204" pitchFamily="34" charset="0"/>
              </a:rPr>
              <a:t>Must Contractor Owned/Contractor Operated (COCO) Systems be categorized and registered? </a:t>
            </a:r>
            <a:r>
              <a:rPr lang="en-US" sz="1200" b="1" spc="-35" dirty="0">
                <a:effectLst/>
                <a:latin typeface="Calibri" panose="020F0502020204030204" pitchFamily="34" charset="0"/>
                <a:ea typeface="Calibri" panose="020F0502020204030204" pitchFamily="34" charset="0"/>
              </a:rPr>
              <a:t>ANSWER</a:t>
            </a:r>
            <a:r>
              <a:rPr lang="en-US" sz="1200" spc="-35" dirty="0">
                <a:effectLst/>
                <a:latin typeface="Calibri" panose="020F0502020204030204" pitchFamily="34" charset="0"/>
                <a:ea typeface="Calibri" panose="020F0502020204030204" pitchFamily="34" charset="0"/>
              </a:rPr>
              <a:t>: There is no AO for contractor owned systems; they might be registered as Assess</a:t>
            </a:r>
            <a:r>
              <a:rPr lang="en-US" sz="1200" spc="-70" dirty="0">
                <a:effectLst/>
                <a:latin typeface="Calibri" panose="020F0502020204030204" pitchFamily="34" charset="0"/>
                <a:ea typeface="Calibri" panose="020F0502020204030204" pitchFamily="34" charset="0"/>
              </a:rPr>
              <a:t> </a:t>
            </a:r>
            <a:r>
              <a:rPr lang="en-US" sz="1200" spc="-35" dirty="0">
                <a:effectLst/>
                <a:latin typeface="Calibri" panose="020F0502020204030204" pitchFamily="34" charset="0"/>
                <a:ea typeface="Calibri" panose="020F0502020204030204" pitchFamily="34" charset="0"/>
              </a:rPr>
              <a:t>Only</a:t>
            </a:r>
            <a:endParaRPr lang="en-US" sz="1100" spc="-35" dirty="0">
              <a:effectLst/>
              <a:latin typeface="Calibri" panose="020F0502020204030204" pitchFamily="34" charset="0"/>
              <a:ea typeface="Calibri" panose="020F0502020204030204" pitchFamily="34" charset="0"/>
            </a:endParaRPr>
          </a:p>
          <a:p>
            <a:pPr marL="292100" marR="608330" indent="0" algn="just">
              <a:lnSpc>
                <a:spcPct val="115000"/>
              </a:lnSpc>
              <a:spcBef>
                <a:spcPts val="190"/>
              </a:spcBef>
              <a:spcAft>
                <a:spcPts val="0"/>
              </a:spcAft>
              <a:tabLst>
                <a:tab pos="292100" algn="l"/>
              </a:tabLst>
            </a:pPr>
            <a:r>
              <a:rPr lang="en-US" sz="1200" dirty="0">
                <a:effectLst/>
                <a:latin typeface="Calibri" panose="020F0502020204030204" pitchFamily="34" charset="0"/>
                <a:ea typeface="Calibri" panose="020F0502020204030204" pitchFamily="34" charset="0"/>
              </a:rPr>
              <a:t> </a:t>
            </a:r>
            <a:endParaRPr lang="en-US" sz="1100" dirty="0">
              <a:effectLst/>
              <a:latin typeface="Calibri" panose="020F0502020204030204" pitchFamily="34" charset="0"/>
              <a:ea typeface="Calibri" panose="020F0502020204030204" pitchFamily="34" charset="0"/>
            </a:endParaRPr>
          </a:p>
        </p:txBody>
      </p:sp>
      <p:sp>
        <p:nvSpPr>
          <p:cNvPr id="1670" name="Google Shape;1670;p101:notes"/>
          <p:cNvSpPr txBox="1"/>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Arial"/>
                <a:ea typeface="Arial"/>
                <a:cs typeface="Arial"/>
                <a:sym typeface="Arial"/>
              </a:rPr>
              <a:t>97</a:t>
            </a:fld>
            <a:endParaRPr sz="1300">
              <a:solidFill>
                <a:schemeClr val="dk1"/>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4"/>
        <p:cNvGrpSpPr/>
        <p:nvPr/>
      </p:nvGrpSpPr>
      <p:grpSpPr>
        <a:xfrm>
          <a:off x="0" y="0"/>
          <a:ext cx="0" cy="0"/>
          <a:chOff x="0" y="0"/>
          <a:chExt cx="0" cy="0"/>
        </a:xfrm>
      </p:grpSpPr>
      <p:sp>
        <p:nvSpPr>
          <p:cNvPr id="1675" name="Google Shape;1675;p102:notes"/>
          <p:cNvSpPr txBox="1">
            <a:spLocks noGrp="1"/>
          </p:cNvSpPr>
          <p:nvPr>
            <p:ph type="sldNum" idx="12"/>
          </p:nvPr>
        </p:nvSpPr>
        <p:spPr>
          <a:xfrm>
            <a:off x="4143375" y="9120190"/>
            <a:ext cx="3170238" cy="479424"/>
          </a:xfrm>
          <a:prstGeom prst="rect">
            <a:avLst/>
          </a:prstGeom>
          <a:noFill/>
          <a:ln>
            <a:noFill/>
          </a:ln>
        </p:spPr>
        <p:txBody>
          <a:bodyPr spcFirstLastPara="1" wrap="square" lIns="96625" tIns="48300" rIns="96625" bIns="48300" anchor="b" anchorCtr="0">
            <a:noAutofit/>
          </a:bodyPr>
          <a:lstStyle/>
          <a:p>
            <a:pPr marL="0" lvl="0" indent="0" algn="r" rtl="0">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98</a:t>
            </a:fld>
            <a:endParaRPr sz="1200">
              <a:solidFill>
                <a:srgbClr val="000000"/>
              </a:solidFill>
              <a:latin typeface="Times New Roman"/>
              <a:ea typeface="Times New Roman"/>
              <a:cs typeface="Times New Roman"/>
              <a:sym typeface="Times New Roman"/>
            </a:endParaRPr>
          </a:p>
        </p:txBody>
      </p:sp>
      <p:sp>
        <p:nvSpPr>
          <p:cNvPr id="1676" name="Google Shape;1676;p102: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98</a:t>
            </a:fld>
            <a:endParaRPr sz="1200">
              <a:solidFill>
                <a:srgbClr val="000000"/>
              </a:solidFill>
              <a:latin typeface="Tahoma"/>
              <a:ea typeface="Tahoma"/>
              <a:cs typeface="Tahoma"/>
              <a:sym typeface="Tahoma"/>
            </a:endParaRPr>
          </a:p>
        </p:txBody>
      </p:sp>
      <p:sp>
        <p:nvSpPr>
          <p:cNvPr id="1677" name="Google Shape;1677;p102: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98</a:t>
            </a:fld>
            <a:endParaRPr sz="1200">
              <a:solidFill>
                <a:srgbClr val="000000"/>
              </a:solidFill>
              <a:latin typeface="Tahoma"/>
              <a:ea typeface="Tahoma"/>
              <a:cs typeface="Tahoma"/>
              <a:sym typeface="Tahoma"/>
            </a:endParaRPr>
          </a:p>
        </p:txBody>
      </p:sp>
      <p:sp>
        <p:nvSpPr>
          <p:cNvPr id="1678" name="Google Shape;1678;p102:notes"/>
          <p:cNvSpPr txBox="1"/>
          <p:nvPr/>
        </p:nvSpPr>
        <p:spPr>
          <a:xfrm>
            <a:off x="3887789" y="8686800"/>
            <a:ext cx="2970212" cy="457200"/>
          </a:xfrm>
          <a:prstGeom prst="rect">
            <a:avLst/>
          </a:prstGeom>
          <a:noFill/>
          <a:ln>
            <a:noFill/>
          </a:ln>
        </p:spPr>
        <p:txBody>
          <a:bodyPr spcFirstLastPara="1" wrap="square" lIns="91400" tIns="45675" rIns="91400" bIns="45675"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Tahoma"/>
                <a:ea typeface="Tahoma"/>
                <a:cs typeface="Tahoma"/>
                <a:sym typeface="Tahoma"/>
              </a:rPr>
              <a:t>98</a:t>
            </a:fld>
            <a:endParaRPr sz="1200">
              <a:solidFill>
                <a:srgbClr val="000000"/>
              </a:solidFill>
              <a:latin typeface="Tahoma"/>
              <a:ea typeface="Tahoma"/>
              <a:cs typeface="Tahoma"/>
              <a:sym typeface="Tahoma"/>
            </a:endParaRPr>
          </a:p>
        </p:txBody>
      </p:sp>
      <p:sp>
        <p:nvSpPr>
          <p:cNvPr id="1679" name="Google Shape;1679;p10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0" name="Google Shape;1680;p102:notes"/>
          <p:cNvSpPr txBox="1">
            <a:spLocks noGrp="1"/>
          </p:cNvSpPr>
          <p:nvPr>
            <p:ph type="body" idx="1"/>
          </p:nvPr>
        </p:nvSpPr>
        <p:spPr>
          <a:xfrm>
            <a:off x="731840" y="4560890"/>
            <a:ext cx="5851524" cy="4319587"/>
          </a:xfrm>
          <a:prstGeom prst="rect">
            <a:avLst/>
          </a:prstGeom>
          <a:noFill/>
          <a:ln>
            <a:noFill/>
          </a:ln>
        </p:spPr>
        <p:txBody>
          <a:bodyPr spcFirstLastPara="1" wrap="square" lIns="96625" tIns="48300" rIns="96625" bIns="48300" anchor="t" anchorCtr="0">
            <a:noAutofit/>
          </a:bodyPr>
          <a:lstStyle/>
          <a:p>
            <a:pPr marL="0" lvl="0" indent="0" algn="l" rtl="0">
              <a:spcBef>
                <a:spcPts val="0"/>
              </a:spcBef>
              <a:spcAft>
                <a:spcPts val="0"/>
              </a:spcAft>
              <a:buNone/>
            </a:pPr>
            <a:r>
              <a:rPr lang="en-US"/>
              <a:t>Tomorrow the entire day will focus on the Select and Implement steps.</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xm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3"/>
        <p:cNvGrpSpPr/>
        <p:nvPr/>
      </p:nvGrpSpPr>
      <p:grpSpPr>
        <a:xfrm>
          <a:off x="0" y="0"/>
          <a:ext cx="0" cy="0"/>
          <a:chOff x="0" y="0"/>
          <a:chExt cx="0" cy="0"/>
        </a:xfrm>
      </p:grpSpPr>
      <p:pic>
        <p:nvPicPr>
          <p:cNvPr id="14" name="Google Shape;14;p104"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5" name="Google Shape;15;p104"/>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61"/>
        <p:cNvGrpSpPr/>
        <p:nvPr/>
      </p:nvGrpSpPr>
      <p:grpSpPr>
        <a:xfrm>
          <a:off x="0" y="0"/>
          <a:ext cx="0" cy="0"/>
          <a:chOff x="0" y="0"/>
          <a:chExt cx="0" cy="0"/>
        </a:xfrm>
      </p:grpSpPr>
      <p:sp>
        <p:nvSpPr>
          <p:cNvPr id="62" name="Google Shape;62;p162"/>
          <p:cNvSpPr txBox="1">
            <a:spLocks noGrp="1"/>
          </p:cNvSpPr>
          <p:nvPr>
            <p:ph type="body" idx="1"/>
          </p:nvPr>
        </p:nvSpPr>
        <p:spPr>
          <a:xfrm>
            <a:off x="685801" y="4114802"/>
            <a:ext cx="7902575" cy="20177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64"/>
        <p:cNvGrpSpPr/>
        <p:nvPr/>
      </p:nvGrpSpPr>
      <p:grpSpPr>
        <a:xfrm>
          <a:off x="0" y="0"/>
          <a:ext cx="0" cy="0"/>
          <a:chOff x="0" y="0"/>
          <a:chExt cx="0" cy="0"/>
        </a:xfrm>
      </p:grpSpPr>
      <p:sp>
        <p:nvSpPr>
          <p:cNvPr id="65" name="Google Shape;65;p163"/>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6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67"/>
        <p:cNvGrpSpPr/>
        <p:nvPr/>
      </p:nvGrpSpPr>
      <p:grpSpPr>
        <a:xfrm>
          <a:off x="0" y="0"/>
          <a:ext cx="0" cy="0"/>
          <a:chOff x="0" y="0"/>
          <a:chExt cx="0" cy="0"/>
        </a:xfrm>
      </p:grpSpPr>
      <p:sp>
        <p:nvSpPr>
          <p:cNvPr id="68" name="Google Shape;68;p164"/>
          <p:cNvSpPr txBox="1">
            <a:spLocks noGrp="1"/>
          </p:cNvSpPr>
          <p:nvPr>
            <p:ph type="body" idx="1"/>
          </p:nvPr>
        </p:nvSpPr>
        <p:spPr>
          <a:xfrm>
            <a:off x="533400" y="1371602"/>
            <a:ext cx="3581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70"/>
        <p:cNvGrpSpPr/>
        <p:nvPr/>
      </p:nvGrpSpPr>
      <p:grpSpPr>
        <a:xfrm>
          <a:off x="0" y="0"/>
          <a:ext cx="0" cy="0"/>
          <a:chOff x="0" y="0"/>
          <a:chExt cx="0" cy="0"/>
        </a:xfrm>
      </p:grpSpPr>
      <p:sp>
        <p:nvSpPr>
          <p:cNvPr id="71" name="Google Shape;71;p165"/>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6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73"/>
        <p:cNvGrpSpPr/>
        <p:nvPr/>
      </p:nvGrpSpPr>
      <p:grpSpPr>
        <a:xfrm>
          <a:off x="0" y="0"/>
          <a:ext cx="0" cy="0"/>
          <a:chOff x="0" y="0"/>
          <a:chExt cx="0" cy="0"/>
        </a:xfrm>
      </p:grpSpPr>
      <p:sp>
        <p:nvSpPr>
          <p:cNvPr id="74" name="Google Shape;74;p166"/>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6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2_Title and Content">
  <p:cSld name="22_Title and Content">
    <p:spTree>
      <p:nvGrpSpPr>
        <p:cNvPr id="1" name="Shape 76"/>
        <p:cNvGrpSpPr/>
        <p:nvPr/>
      </p:nvGrpSpPr>
      <p:grpSpPr>
        <a:xfrm>
          <a:off x="0" y="0"/>
          <a:ext cx="0" cy="0"/>
          <a:chOff x="0" y="0"/>
          <a:chExt cx="0" cy="0"/>
        </a:xfrm>
      </p:grpSpPr>
      <p:sp>
        <p:nvSpPr>
          <p:cNvPr id="77" name="Google Shape;77;p167"/>
          <p:cNvSpPr txBox="1">
            <a:spLocks noGrp="1"/>
          </p:cNvSpPr>
          <p:nvPr>
            <p:ph type="body" idx="1"/>
          </p:nvPr>
        </p:nvSpPr>
        <p:spPr>
          <a:xfrm>
            <a:off x="6400800" y="1371600"/>
            <a:ext cx="25908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6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6_Title and Content">
  <p:cSld name="16_Title and Content">
    <p:spTree>
      <p:nvGrpSpPr>
        <p:cNvPr id="1" name="Shape 79"/>
        <p:cNvGrpSpPr/>
        <p:nvPr/>
      </p:nvGrpSpPr>
      <p:grpSpPr>
        <a:xfrm>
          <a:off x="0" y="0"/>
          <a:ext cx="0" cy="0"/>
          <a:chOff x="0" y="0"/>
          <a:chExt cx="0" cy="0"/>
        </a:xfrm>
      </p:grpSpPr>
      <p:sp>
        <p:nvSpPr>
          <p:cNvPr id="80" name="Google Shape;80;p168"/>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7_Title and Content">
  <p:cSld name="17_Title and Content">
    <p:spTree>
      <p:nvGrpSpPr>
        <p:cNvPr id="1" name="Shape 82"/>
        <p:cNvGrpSpPr/>
        <p:nvPr/>
      </p:nvGrpSpPr>
      <p:grpSpPr>
        <a:xfrm>
          <a:off x="0" y="0"/>
          <a:ext cx="0" cy="0"/>
          <a:chOff x="0" y="0"/>
          <a:chExt cx="0" cy="0"/>
        </a:xfrm>
      </p:grpSpPr>
      <p:sp>
        <p:nvSpPr>
          <p:cNvPr id="83" name="Google Shape;83;p169"/>
          <p:cNvSpPr txBox="1">
            <a:spLocks noGrp="1"/>
          </p:cNvSpPr>
          <p:nvPr>
            <p:ph type="body" idx="1"/>
          </p:nvPr>
        </p:nvSpPr>
        <p:spPr>
          <a:xfrm>
            <a:off x="533400" y="1295400"/>
            <a:ext cx="6934200"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16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85"/>
        <p:cNvGrpSpPr/>
        <p:nvPr/>
      </p:nvGrpSpPr>
      <p:grpSpPr>
        <a:xfrm>
          <a:off x="0" y="0"/>
          <a:ext cx="0" cy="0"/>
          <a:chOff x="0" y="0"/>
          <a:chExt cx="0" cy="0"/>
        </a:xfrm>
      </p:grpSpPr>
      <p:sp>
        <p:nvSpPr>
          <p:cNvPr id="86" name="Google Shape;86;p170"/>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7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88"/>
        <p:cNvGrpSpPr/>
        <p:nvPr/>
      </p:nvGrpSpPr>
      <p:grpSpPr>
        <a:xfrm>
          <a:off x="0" y="0"/>
          <a:ext cx="0" cy="0"/>
          <a:chOff x="0" y="0"/>
          <a:chExt cx="0" cy="0"/>
        </a:xfrm>
      </p:grpSpPr>
      <p:sp>
        <p:nvSpPr>
          <p:cNvPr id="89" name="Google Shape;89;p17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7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1" name="Google Shape;91;p171"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6"/>
        <p:cNvGrpSpPr/>
        <p:nvPr/>
      </p:nvGrpSpPr>
      <p:grpSpPr>
        <a:xfrm>
          <a:off x="0" y="0"/>
          <a:ext cx="0" cy="0"/>
          <a:chOff x="0" y="0"/>
          <a:chExt cx="0" cy="0"/>
        </a:xfrm>
      </p:grpSpPr>
      <p:pic>
        <p:nvPicPr>
          <p:cNvPr id="17" name="Google Shape;17;p155"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8" name="Google Shape;18;p155"/>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92"/>
        <p:cNvGrpSpPr/>
        <p:nvPr/>
      </p:nvGrpSpPr>
      <p:grpSpPr>
        <a:xfrm>
          <a:off x="0" y="0"/>
          <a:ext cx="0" cy="0"/>
          <a:chOff x="0" y="0"/>
          <a:chExt cx="0" cy="0"/>
        </a:xfrm>
      </p:grpSpPr>
      <p:sp>
        <p:nvSpPr>
          <p:cNvPr id="93" name="Google Shape;93;p172"/>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1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5" name="Google Shape;95;p172"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_Title and Content">
  <p:cSld name="19_Title and Content">
    <p:spTree>
      <p:nvGrpSpPr>
        <p:cNvPr id="1" name="Shape 96"/>
        <p:cNvGrpSpPr/>
        <p:nvPr/>
      </p:nvGrpSpPr>
      <p:grpSpPr>
        <a:xfrm>
          <a:off x="0" y="0"/>
          <a:ext cx="0" cy="0"/>
          <a:chOff x="0" y="0"/>
          <a:chExt cx="0" cy="0"/>
        </a:xfrm>
      </p:grpSpPr>
      <p:sp>
        <p:nvSpPr>
          <p:cNvPr id="97" name="Google Shape;97;p173"/>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17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99"/>
        <p:cNvGrpSpPr/>
        <p:nvPr/>
      </p:nvGrpSpPr>
      <p:grpSpPr>
        <a:xfrm>
          <a:off x="0" y="0"/>
          <a:ext cx="0" cy="0"/>
          <a:chOff x="0" y="0"/>
          <a:chExt cx="0" cy="0"/>
        </a:xfrm>
      </p:grpSpPr>
      <p:sp>
        <p:nvSpPr>
          <p:cNvPr id="100" name="Google Shape;100;p174"/>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2" name="Google Shape;102;p174"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103"/>
        <p:cNvGrpSpPr/>
        <p:nvPr/>
      </p:nvGrpSpPr>
      <p:grpSpPr>
        <a:xfrm>
          <a:off x="0" y="0"/>
          <a:ext cx="0" cy="0"/>
          <a:chOff x="0" y="0"/>
          <a:chExt cx="0" cy="0"/>
        </a:xfrm>
      </p:grpSpPr>
      <p:sp>
        <p:nvSpPr>
          <p:cNvPr id="104" name="Google Shape;104;p175"/>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7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106"/>
        <p:cNvGrpSpPr/>
        <p:nvPr/>
      </p:nvGrpSpPr>
      <p:grpSpPr>
        <a:xfrm>
          <a:off x="0" y="0"/>
          <a:ext cx="0" cy="0"/>
          <a:chOff x="0" y="0"/>
          <a:chExt cx="0" cy="0"/>
        </a:xfrm>
      </p:grpSpPr>
      <p:sp>
        <p:nvSpPr>
          <p:cNvPr id="107" name="Google Shape;107;p17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176"/>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109"/>
        <p:cNvGrpSpPr/>
        <p:nvPr/>
      </p:nvGrpSpPr>
      <p:grpSpPr>
        <a:xfrm>
          <a:off x="0" y="0"/>
          <a:ext cx="0" cy="0"/>
          <a:chOff x="0" y="0"/>
          <a:chExt cx="0" cy="0"/>
        </a:xfrm>
      </p:grpSpPr>
      <p:sp>
        <p:nvSpPr>
          <p:cNvPr id="110" name="Google Shape;110;p17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177"/>
          <p:cNvSpPr txBox="1">
            <a:spLocks noGrp="1"/>
          </p:cNvSpPr>
          <p:nvPr>
            <p:ph type="body" idx="1"/>
          </p:nvPr>
        </p:nvSpPr>
        <p:spPr>
          <a:xfrm>
            <a:off x="533401" y="2590800"/>
            <a:ext cx="8200231" cy="3554415"/>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12"/>
        <p:cNvGrpSpPr/>
        <p:nvPr/>
      </p:nvGrpSpPr>
      <p:grpSpPr>
        <a:xfrm>
          <a:off x="0" y="0"/>
          <a:ext cx="0" cy="0"/>
          <a:chOff x="0" y="0"/>
          <a:chExt cx="0" cy="0"/>
        </a:xfrm>
      </p:grpSpPr>
      <p:sp>
        <p:nvSpPr>
          <p:cNvPr id="113" name="Google Shape;113;p17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178"/>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15"/>
        <p:cNvGrpSpPr/>
        <p:nvPr/>
      </p:nvGrpSpPr>
      <p:grpSpPr>
        <a:xfrm>
          <a:off x="0" y="0"/>
          <a:ext cx="0" cy="0"/>
          <a:chOff x="0" y="0"/>
          <a:chExt cx="0" cy="0"/>
        </a:xfrm>
      </p:grpSpPr>
      <p:sp>
        <p:nvSpPr>
          <p:cNvPr id="116" name="Google Shape;116;p179"/>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179"/>
          <p:cNvSpPr txBox="1">
            <a:spLocks noGrp="1"/>
          </p:cNvSpPr>
          <p:nvPr>
            <p:ph type="body" idx="2"/>
          </p:nvPr>
        </p:nvSpPr>
        <p:spPr>
          <a:xfrm>
            <a:off x="6172200" y="1371600"/>
            <a:ext cx="2782888"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17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119"/>
        <p:cNvGrpSpPr/>
        <p:nvPr/>
      </p:nvGrpSpPr>
      <p:grpSpPr>
        <a:xfrm>
          <a:off x="0" y="0"/>
          <a:ext cx="0" cy="0"/>
          <a:chOff x="0" y="0"/>
          <a:chExt cx="0" cy="0"/>
        </a:xfrm>
      </p:grpSpPr>
      <p:sp>
        <p:nvSpPr>
          <p:cNvPr id="120" name="Google Shape;120;p180"/>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317500" algn="l">
              <a:spcBef>
                <a:spcPts val="560"/>
              </a:spcBef>
              <a:spcAft>
                <a:spcPts val="0"/>
              </a:spcAft>
              <a:buSzPts val="1400"/>
              <a:buChar char="■"/>
              <a:defRPr sz="2800"/>
            </a:lvl3pPr>
            <a:lvl4pPr marL="1828800" lvl="3" indent="-312419" algn="l">
              <a:spcBef>
                <a:spcPts val="480"/>
              </a:spcBef>
              <a:spcAft>
                <a:spcPts val="0"/>
              </a:spcAft>
              <a:buSzPts val="1320"/>
              <a:buChar char="■"/>
              <a:defRPr sz="2400"/>
            </a:lvl4pPr>
            <a:lvl5pPr marL="2286000" lvl="4" indent="-304800" algn="l">
              <a:spcBef>
                <a:spcPts val="480"/>
              </a:spcBef>
              <a:spcAft>
                <a:spcPts val="0"/>
              </a:spcAft>
              <a:buSzPts val="1200"/>
              <a:buChar char="■"/>
              <a:defRPr sz="2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18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122"/>
        <p:cNvGrpSpPr/>
        <p:nvPr/>
      </p:nvGrpSpPr>
      <p:grpSpPr>
        <a:xfrm>
          <a:off x="0" y="0"/>
          <a:ext cx="0" cy="0"/>
          <a:chOff x="0" y="0"/>
          <a:chExt cx="0" cy="0"/>
        </a:xfrm>
      </p:grpSpPr>
      <p:sp>
        <p:nvSpPr>
          <p:cNvPr id="123" name="Google Shape;123;p181"/>
          <p:cNvSpPr txBox="1">
            <a:spLocks noGrp="1"/>
          </p:cNvSpPr>
          <p:nvPr>
            <p:ph type="body" idx="1"/>
          </p:nvPr>
        </p:nvSpPr>
        <p:spPr>
          <a:xfrm>
            <a:off x="533400" y="1143000"/>
            <a:ext cx="3962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181"/>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18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bg>
      <p:bgPr>
        <a:solidFill>
          <a:schemeClr val="lt1"/>
        </a:solidFill>
        <a:effectLst/>
      </p:bgPr>
    </p:bg>
    <p:spTree>
      <p:nvGrpSpPr>
        <p:cNvPr id="1" name="Shape 19"/>
        <p:cNvGrpSpPr/>
        <p:nvPr/>
      </p:nvGrpSpPr>
      <p:grpSpPr>
        <a:xfrm>
          <a:off x="0" y="0"/>
          <a:ext cx="0" cy="0"/>
          <a:chOff x="0" y="0"/>
          <a:chExt cx="0" cy="0"/>
        </a:xfrm>
      </p:grpSpPr>
      <p:pic>
        <p:nvPicPr>
          <p:cNvPr id="20" name="Google Shape;20;p156"/>
          <p:cNvPicPr preferRelativeResize="0"/>
          <p:nvPr/>
        </p:nvPicPr>
        <p:blipFill rotWithShape="1">
          <a:blip r:embed="rId2">
            <a:alphaModFix/>
          </a:blip>
          <a:srcRect/>
          <a:stretch/>
        </p:blipFill>
        <p:spPr>
          <a:xfrm>
            <a:off x="152400" y="381000"/>
            <a:ext cx="2333625" cy="526648"/>
          </a:xfrm>
          <a:prstGeom prst="rect">
            <a:avLst/>
          </a:prstGeom>
          <a:noFill/>
          <a:ln>
            <a:noFill/>
          </a:ln>
        </p:spPr>
      </p:pic>
      <p:sp>
        <p:nvSpPr>
          <p:cNvPr id="21" name="Google Shape;21;p156"/>
          <p:cNvSpPr txBox="1">
            <a:spLocks noGrp="1"/>
          </p:cNvSpPr>
          <p:nvPr>
            <p:ph type="title"/>
          </p:nvPr>
        </p:nvSpPr>
        <p:spPr>
          <a:xfrm>
            <a:off x="2667000" y="76200"/>
            <a:ext cx="6019800" cy="772522"/>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126"/>
        <p:cNvGrpSpPr/>
        <p:nvPr/>
      </p:nvGrpSpPr>
      <p:grpSpPr>
        <a:xfrm>
          <a:off x="0" y="0"/>
          <a:ext cx="0" cy="0"/>
          <a:chOff x="0" y="0"/>
          <a:chExt cx="0" cy="0"/>
        </a:xfrm>
      </p:grpSpPr>
      <p:sp>
        <p:nvSpPr>
          <p:cNvPr id="127" name="Google Shape;127;p182"/>
          <p:cNvSpPr txBox="1">
            <a:spLocks noGrp="1"/>
          </p:cNvSpPr>
          <p:nvPr>
            <p:ph type="body" idx="1"/>
          </p:nvPr>
        </p:nvSpPr>
        <p:spPr>
          <a:xfrm>
            <a:off x="4572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182"/>
          <p:cNvSpPr txBox="1">
            <a:spLocks noGrp="1"/>
          </p:cNvSpPr>
          <p:nvPr>
            <p:ph type="body" idx="2"/>
          </p:nvPr>
        </p:nvSpPr>
        <p:spPr>
          <a:xfrm>
            <a:off x="4191000" y="1143000"/>
            <a:ext cx="4625977"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18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130"/>
        <p:cNvGrpSpPr/>
        <p:nvPr/>
      </p:nvGrpSpPr>
      <p:grpSpPr>
        <a:xfrm>
          <a:off x="0" y="0"/>
          <a:ext cx="0" cy="0"/>
          <a:chOff x="0" y="0"/>
          <a:chExt cx="0" cy="0"/>
        </a:xfrm>
      </p:grpSpPr>
      <p:sp>
        <p:nvSpPr>
          <p:cNvPr id="131" name="Google Shape;131;p183"/>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183"/>
          <p:cNvSpPr txBox="1">
            <a:spLocks noGrp="1"/>
          </p:cNvSpPr>
          <p:nvPr>
            <p:ph type="body" idx="2"/>
          </p:nvPr>
        </p:nvSpPr>
        <p:spPr>
          <a:xfrm>
            <a:off x="5943601" y="1373538"/>
            <a:ext cx="28733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1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_Two Content" type="twoObj">
  <p:cSld name="TWO_OBJECTS">
    <p:spTree>
      <p:nvGrpSpPr>
        <p:cNvPr id="1" name="Shape 134"/>
        <p:cNvGrpSpPr/>
        <p:nvPr/>
      </p:nvGrpSpPr>
      <p:grpSpPr>
        <a:xfrm>
          <a:off x="0" y="0"/>
          <a:ext cx="0" cy="0"/>
          <a:chOff x="0" y="0"/>
          <a:chExt cx="0" cy="0"/>
        </a:xfrm>
      </p:grpSpPr>
      <p:sp>
        <p:nvSpPr>
          <p:cNvPr id="135" name="Google Shape;135;p1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184"/>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184"/>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6_Two Content">
  <p:cSld name="6_Two Content">
    <p:spTree>
      <p:nvGrpSpPr>
        <p:cNvPr id="1" name="Shape 138"/>
        <p:cNvGrpSpPr/>
        <p:nvPr/>
      </p:nvGrpSpPr>
      <p:grpSpPr>
        <a:xfrm>
          <a:off x="0" y="0"/>
          <a:ext cx="0" cy="0"/>
          <a:chOff x="0" y="0"/>
          <a:chExt cx="0" cy="0"/>
        </a:xfrm>
      </p:grpSpPr>
      <p:sp>
        <p:nvSpPr>
          <p:cNvPr id="139" name="Google Shape;139;p18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185"/>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185"/>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142"/>
        <p:cNvGrpSpPr/>
        <p:nvPr/>
      </p:nvGrpSpPr>
      <p:grpSpPr>
        <a:xfrm>
          <a:off x="0" y="0"/>
          <a:ext cx="0" cy="0"/>
          <a:chOff x="0" y="0"/>
          <a:chExt cx="0" cy="0"/>
        </a:xfrm>
      </p:grpSpPr>
      <p:sp>
        <p:nvSpPr>
          <p:cNvPr id="143" name="Google Shape;143;p18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186"/>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186"/>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46"/>
        <p:cNvGrpSpPr/>
        <p:nvPr/>
      </p:nvGrpSpPr>
      <p:grpSpPr>
        <a:xfrm>
          <a:off x="0" y="0"/>
          <a:ext cx="0" cy="0"/>
          <a:chOff x="0" y="0"/>
          <a:chExt cx="0" cy="0"/>
        </a:xfrm>
      </p:grpSpPr>
      <p:sp>
        <p:nvSpPr>
          <p:cNvPr id="147" name="Google Shape;147;p187"/>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48" name="Google Shape;148;p187"/>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187"/>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50" name="Google Shape;150;p187"/>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18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Comparison">
  <p:cSld name="2_Comparison">
    <p:spTree>
      <p:nvGrpSpPr>
        <p:cNvPr id="1" name="Shape 152"/>
        <p:cNvGrpSpPr/>
        <p:nvPr/>
      </p:nvGrpSpPr>
      <p:grpSpPr>
        <a:xfrm>
          <a:off x="0" y="0"/>
          <a:ext cx="0" cy="0"/>
          <a:chOff x="0" y="0"/>
          <a:chExt cx="0" cy="0"/>
        </a:xfrm>
      </p:grpSpPr>
      <p:sp>
        <p:nvSpPr>
          <p:cNvPr id="153" name="Google Shape;153;p188"/>
          <p:cNvSpPr txBox="1">
            <a:spLocks noGrp="1"/>
          </p:cNvSpPr>
          <p:nvPr>
            <p:ph type="body" idx="1"/>
          </p:nvPr>
        </p:nvSpPr>
        <p:spPr>
          <a:xfrm>
            <a:off x="534136" y="1295402"/>
            <a:ext cx="3872159"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54" name="Google Shape;154;p188"/>
          <p:cNvSpPr txBox="1">
            <a:spLocks noGrp="1"/>
          </p:cNvSpPr>
          <p:nvPr>
            <p:ph type="body" idx="2"/>
          </p:nvPr>
        </p:nvSpPr>
        <p:spPr>
          <a:xfrm>
            <a:off x="533401" y="1801813"/>
            <a:ext cx="3872894" cy="420846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188"/>
          <p:cNvSpPr txBox="1">
            <a:spLocks noGrp="1"/>
          </p:cNvSpPr>
          <p:nvPr>
            <p:ph type="body" idx="3"/>
          </p:nvPr>
        </p:nvSpPr>
        <p:spPr>
          <a:xfrm>
            <a:off x="4567725" y="1295402"/>
            <a:ext cx="3814276"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56" name="Google Shape;156;p188"/>
          <p:cNvSpPr txBox="1">
            <a:spLocks noGrp="1"/>
          </p:cNvSpPr>
          <p:nvPr>
            <p:ph type="body" idx="4"/>
          </p:nvPr>
        </p:nvSpPr>
        <p:spPr>
          <a:xfrm>
            <a:off x="4536956" y="1801813"/>
            <a:ext cx="3831738" cy="420846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1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58"/>
        <p:cNvGrpSpPr/>
        <p:nvPr/>
      </p:nvGrpSpPr>
      <p:grpSpPr>
        <a:xfrm>
          <a:off x="0" y="0"/>
          <a:ext cx="0" cy="0"/>
          <a:chOff x="0" y="0"/>
          <a:chExt cx="0" cy="0"/>
        </a:xfrm>
      </p:grpSpPr>
      <p:sp>
        <p:nvSpPr>
          <p:cNvPr id="159" name="Google Shape;159;p189"/>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0" name="Google Shape;160;p189"/>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189"/>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2" name="Google Shape;162;p189"/>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1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8_Comparison">
  <p:cSld name="8_Comparison">
    <p:spTree>
      <p:nvGrpSpPr>
        <p:cNvPr id="1" name="Shape 164"/>
        <p:cNvGrpSpPr/>
        <p:nvPr/>
      </p:nvGrpSpPr>
      <p:grpSpPr>
        <a:xfrm>
          <a:off x="0" y="0"/>
          <a:ext cx="0" cy="0"/>
          <a:chOff x="0" y="0"/>
          <a:chExt cx="0" cy="0"/>
        </a:xfrm>
      </p:grpSpPr>
      <p:sp>
        <p:nvSpPr>
          <p:cNvPr id="165" name="Google Shape;165;p190"/>
          <p:cNvSpPr txBox="1">
            <a:spLocks noGrp="1"/>
          </p:cNvSpPr>
          <p:nvPr>
            <p:ph type="body" idx="1"/>
          </p:nvPr>
        </p:nvSpPr>
        <p:spPr>
          <a:xfrm>
            <a:off x="457200" y="1066802"/>
            <a:ext cx="41910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6" name="Google Shape;166;p190"/>
          <p:cNvSpPr txBox="1">
            <a:spLocks noGrp="1"/>
          </p:cNvSpPr>
          <p:nvPr>
            <p:ph type="body" idx="2"/>
          </p:nvPr>
        </p:nvSpPr>
        <p:spPr>
          <a:xfrm>
            <a:off x="457200" y="1600200"/>
            <a:ext cx="4191000"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190"/>
          <p:cNvSpPr txBox="1">
            <a:spLocks noGrp="1"/>
          </p:cNvSpPr>
          <p:nvPr>
            <p:ph type="body" idx="3"/>
          </p:nvPr>
        </p:nvSpPr>
        <p:spPr>
          <a:xfrm>
            <a:off x="4800600" y="1093791"/>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8" name="Google Shape;168;p190"/>
          <p:cNvSpPr txBox="1">
            <a:spLocks noGrp="1"/>
          </p:cNvSpPr>
          <p:nvPr>
            <p:ph type="body" idx="4"/>
          </p:nvPr>
        </p:nvSpPr>
        <p:spPr>
          <a:xfrm>
            <a:off x="4800600" y="1600200"/>
            <a:ext cx="4267200"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19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9_Comparison">
  <p:cSld name="9_Comparison">
    <p:spTree>
      <p:nvGrpSpPr>
        <p:cNvPr id="1" name="Shape 170"/>
        <p:cNvGrpSpPr/>
        <p:nvPr/>
      </p:nvGrpSpPr>
      <p:grpSpPr>
        <a:xfrm>
          <a:off x="0" y="0"/>
          <a:ext cx="0" cy="0"/>
          <a:chOff x="0" y="0"/>
          <a:chExt cx="0" cy="0"/>
        </a:xfrm>
      </p:grpSpPr>
      <p:sp>
        <p:nvSpPr>
          <p:cNvPr id="171" name="Google Shape;171;p191"/>
          <p:cNvSpPr txBox="1">
            <a:spLocks noGrp="1"/>
          </p:cNvSpPr>
          <p:nvPr>
            <p:ph type="body" idx="1"/>
          </p:nvPr>
        </p:nvSpPr>
        <p:spPr>
          <a:xfrm>
            <a:off x="457200" y="1066802"/>
            <a:ext cx="41910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2" name="Google Shape;172;p191"/>
          <p:cNvSpPr txBox="1">
            <a:spLocks noGrp="1"/>
          </p:cNvSpPr>
          <p:nvPr>
            <p:ph type="body" idx="2"/>
          </p:nvPr>
        </p:nvSpPr>
        <p:spPr>
          <a:xfrm>
            <a:off x="457200" y="1600200"/>
            <a:ext cx="4191000" cy="48006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191"/>
          <p:cNvSpPr txBox="1">
            <a:spLocks noGrp="1"/>
          </p:cNvSpPr>
          <p:nvPr>
            <p:ph type="body" idx="3"/>
          </p:nvPr>
        </p:nvSpPr>
        <p:spPr>
          <a:xfrm>
            <a:off x="4800600" y="1093791"/>
            <a:ext cx="41148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4" name="Google Shape;174;p191"/>
          <p:cNvSpPr txBox="1">
            <a:spLocks noGrp="1"/>
          </p:cNvSpPr>
          <p:nvPr>
            <p:ph type="body" idx="4"/>
          </p:nvPr>
        </p:nvSpPr>
        <p:spPr>
          <a:xfrm>
            <a:off x="4800600" y="1600200"/>
            <a:ext cx="4114800" cy="48006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19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1"/>
        <p:cNvGrpSpPr/>
        <p:nvPr/>
      </p:nvGrpSpPr>
      <p:grpSpPr>
        <a:xfrm>
          <a:off x="0" y="0"/>
          <a:ext cx="0" cy="0"/>
          <a:chOff x="0" y="0"/>
          <a:chExt cx="0" cy="0"/>
        </a:xfrm>
      </p:grpSpPr>
      <p:sp>
        <p:nvSpPr>
          <p:cNvPr id="42" name="Google Shape;42;p10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08"/>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08"/>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45" name="Google Shape;45;p108"/>
          <p:cNvSpPr/>
          <p:nvPr/>
        </p:nvSpPr>
        <p:spPr>
          <a:xfrm>
            <a:off x="6514988" y="4452257"/>
            <a:ext cx="2629012" cy="2021568"/>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lt1"/>
              </a:solidFill>
              <a:latin typeface="Tahoma"/>
              <a:ea typeface="Tahoma"/>
              <a:cs typeface="Tahoma"/>
              <a:sym typeface="Tahoma"/>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176"/>
        <p:cNvGrpSpPr/>
        <p:nvPr/>
      </p:nvGrpSpPr>
      <p:grpSpPr>
        <a:xfrm>
          <a:off x="0" y="0"/>
          <a:ext cx="0" cy="0"/>
          <a:chOff x="0" y="0"/>
          <a:chExt cx="0" cy="0"/>
        </a:xfrm>
      </p:grpSpPr>
      <p:sp>
        <p:nvSpPr>
          <p:cNvPr id="177" name="Google Shape;177;p192"/>
          <p:cNvSpPr txBox="1">
            <a:spLocks noGrp="1"/>
          </p:cNvSpPr>
          <p:nvPr>
            <p:ph type="body" idx="1"/>
          </p:nvPr>
        </p:nvSpPr>
        <p:spPr>
          <a:xfrm>
            <a:off x="492127" y="1219201"/>
            <a:ext cx="68945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192"/>
          <p:cNvSpPr txBox="1"/>
          <p:nvPr/>
        </p:nvSpPr>
        <p:spPr>
          <a:xfrm>
            <a:off x="8691563" y="6477000"/>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179" name="Google Shape;179;p19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192"/>
          <p:cNvSpPr/>
          <p:nvPr/>
        </p:nvSpPr>
        <p:spPr>
          <a:xfrm>
            <a:off x="7194090" y="4689394"/>
            <a:ext cx="1873710" cy="1587583"/>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81"/>
        <p:cNvGrpSpPr/>
        <p:nvPr/>
      </p:nvGrpSpPr>
      <p:grpSpPr>
        <a:xfrm>
          <a:off x="0" y="0"/>
          <a:ext cx="0" cy="0"/>
          <a:chOff x="0" y="0"/>
          <a:chExt cx="0" cy="0"/>
        </a:xfrm>
      </p:grpSpPr>
      <p:sp>
        <p:nvSpPr>
          <p:cNvPr id="182" name="Google Shape;182;p193"/>
          <p:cNvSpPr txBox="1"/>
          <p:nvPr/>
        </p:nvSpPr>
        <p:spPr>
          <a:xfrm>
            <a:off x="7009783" y="4550739"/>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3" name="Google Shape;183;p193"/>
          <p:cNvSpPr txBox="1"/>
          <p:nvPr/>
        </p:nvSpPr>
        <p:spPr>
          <a:xfrm>
            <a:off x="8012603" y="3392806"/>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4" name="Google Shape;184;p193"/>
          <p:cNvSpPr txBox="1"/>
          <p:nvPr/>
        </p:nvSpPr>
        <p:spPr>
          <a:xfrm rot="10800000" flipH="1">
            <a:off x="7648723" y="2459452"/>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5" name="Google Shape;185;p193"/>
          <p:cNvSpPr txBox="1"/>
          <p:nvPr/>
        </p:nvSpPr>
        <p:spPr>
          <a:xfrm>
            <a:off x="7263606" y="3751314"/>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6" name="Google Shape;186;p193"/>
          <p:cNvSpPr txBox="1"/>
          <p:nvPr/>
        </p:nvSpPr>
        <p:spPr>
          <a:xfrm>
            <a:off x="7067549" y="2100352"/>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7" name="Google Shape;187;p193"/>
          <p:cNvSpPr txBox="1"/>
          <p:nvPr/>
        </p:nvSpPr>
        <p:spPr>
          <a:xfrm>
            <a:off x="8054854" y="4378787"/>
            <a:ext cx="1427360"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8" name="Google Shape;188;p193"/>
          <p:cNvSpPr txBox="1"/>
          <p:nvPr/>
        </p:nvSpPr>
        <p:spPr>
          <a:xfrm>
            <a:off x="7417747" y="1277649"/>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89" name="Google Shape;189;p193"/>
          <p:cNvSpPr txBox="1"/>
          <p:nvPr/>
        </p:nvSpPr>
        <p:spPr>
          <a:xfrm>
            <a:off x="8095337" y="1796801"/>
            <a:ext cx="1085554" cy="18620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500">
                <a:solidFill>
                  <a:srgbClr val="538CD5"/>
                </a:solidFill>
                <a:latin typeface="Arial Black"/>
                <a:ea typeface="Arial Black"/>
                <a:cs typeface="Arial Black"/>
                <a:sym typeface="Arial Black"/>
              </a:rPr>
              <a:t>?</a:t>
            </a:r>
            <a:endParaRPr/>
          </a:p>
        </p:txBody>
      </p:sp>
      <p:sp>
        <p:nvSpPr>
          <p:cNvPr id="190" name="Google Shape;190;p193"/>
          <p:cNvSpPr txBox="1">
            <a:spLocks noGrp="1"/>
          </p:cNvSpPr>
          <p:nvPr>
            <p:ph type="body" idx="1"/>
          </p:nvPr>
        </p:nvSpPr>
        <p:spPr>
          <a:xfrm>
            <a:off x="482716" y="1258724"/>
            <a:ext cx="56753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193"/>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chemeClr val="lt1"/>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192" name="Google Shape;192;p19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3"/>
        <p:cNvGrpSpPr/>
        <p:nvPr/>
      </p:nvGrpSpPr>
      <p:grpSpPr>
        <a:xfrm>
          <a:off x="0" y="0"/>
          <a:ext cx="0" cy="0"/>
          <a:chOff x="0" y="0"/>
          <a:chExt cx="0" cy="0"/>
        </a:xfrm>
      </p:grpSpPr>
      <p:sp>
        <p:nvSpPr>
          <p:cNvPr id="194" name="Google Shape;194;p194"/>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195" name="Google Shape;195;p19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196"/>
        <p:cNvGrpSpPr/>
        <p:nvPr/>
      </p:nvGrpSpPr>
      <p:grpSpPr>
        <a:xfrm>
          <a:off x="0" y="0"/>
          <a:ext cx="0" cy="0"/>
          <a:chOff x="0" y="0"/>
          <a:chExt cx="0" cy="0"/>
        </a:xfrm>
      </p:grpSpPr>
      <p:sp>
        <p:nvSpPr>
          <p:cNvPr id="197" name="Google Shape;197;p195"/>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pic>
        <p:nvPicPr>
          <p:cNvPr id="198" name="Google Shape;198;p195" descr="File:Book Hexagonal Icon.svg"/>
          <p:cNvPicPr preferRelativeResize="0"/>
          <p:nvPr/>
        </p:nvPicPr>
        <p:blipFill rotWithShape="1">
          <a:blip r:embed="rId2">
            <a:alphaModFix/>
          </a:blip>
          <a:srcRect/>
          <a:stretch/>
        </p:blipFill>
        <p:spPr>
          <a:xfrm>
            <a:off x="7877175" y="6036130"/>
            <a:ext cx="962025" cy="745670"/>
          </a:xfrm>
          <a:prstGeom prst="rect">
            <a:avLst/>
          </a:prstGeom>
          <a:noFill/>
          <a:ln>
            <a:noFill/>
          </a:ln>
          <a:effectLst>
            <a:outerShdw blurRad="292100" dist="139700" dir="2700000" algn="tl" rotWithShape="0">
              <a:srgbClr val="333333">
                <a:alpha val="64705"/>
              </a:srgbClr>
            </a:outerShdw>
          </a:effectLst>
        </p:spPr>
      </p:pic>
      <p:sp>
        <p:nvSpPr>
          <p:cNvPr id="199" name="Google Shape;199;p19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200"/>
        <p:cNvGrpSpPr/>
        <p:nvPr/>
      </p:nvGrpSpPr>
      <p:grpSpPr>
        <a:xfrm>
          <a:off x="0" y="0"/>
          <a:ext cx="0" cy="0"/>
          <a:chOff x="0" y="0"/>
          <a:chExt cx="0" cy="0"/>
        </a:xfrm>
      </p:grpSpPr>
      <p:sp>
        <p:nvSpPr>
          <p:cNvPr id="201" name="Google Shape;201;p196"/>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02" name="Google Shape;202;p196"/>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19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04"/>
        <p:cNvGrpSpPr/>
        <p:nvPr/>
      </p:nvGrpSpPr>
      <p:grpSpPr>
        <a:xfrm>
          <a:off x="0" y="0"/>
          <a:ext cx="0" cy="0"/>
          <a:chOff x="0" y="0"/>
          <a:chExt cx="0" cy="0"/>
        </a:xfrm>
      </p:grpSpPr>
      <p:sp>
        <p:nvSpPr>
          <p:cNvPr id="205" name="Google Shape;205;p19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206"/>
        <p:cNvGrpSpPr/>
        <p:nvPr/>
      </p:nvGrpSpPr>
      <p:grpSpPr>
        <a:xfrm>
          <a:off x="0" y="0"/>
          <a:ext cx="0" cy="0"/>
          <a:chOff x="0" y="0"/>
          <a:chExt cx="0" cy="0"/>
        </a:xfrm>
      </p:grpSpPr>
      <p:sp>
        <p:nvSpPr>
          <p:cNvPr id="207" name="Google Shape;207;p198"/>
          <p:cNvSpPr txBox="1">
            <a:spLocks noGrp="1"/>
          </p:cNvSpPr>
          <p:nvPr>
            <p:ph type="body" idx="1"/>
          </p:nvPr>
        </p:nvSpPr>
        <p:spPr>
          <a:xfrm>
            <a:off x="457200" y="1295402"/>
            <a:ext cx="35052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19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209"/>
        <p:cNvGrpSpPr/>
        <p:nvPr/>
      </p:nvGrpSpPr>
      <p:grpSpPr>
        <a:xfrm>
          <a:off x="0" y="0"/>
          <a:ext cx="0" cy="0"/>
          <a:chOff x="0" y="0"/>
          <a:chExt cx="0" cy="0"/>
        </a:xfrm>
      </p:grpSpPr>
      <p:pic>
        <p:nvPicPr>
          <p:cNvPr id="210" name="Google Shape;210;p199" descr="At the Heart of the Matter - Engagement"/>
          <p:cNvPicPr preferRelativeResize="0"/>
          <p:nvPr/>
        </p:nvPicPr>
        <p:blipFill rotWithShape="1">
          <a:blip r:embed="rId2">
            <a:alphaModFix/>
          </a:blip>
          <a:srcRect l="13949" r="10755"/>
          <a:stretch/>
        </p:blipFill>
        <p:spPr>
          <a:xfrm>
            <a:off x="7162800" y="2057400"/>
            <a:ext cx="1803400" cy="2498725"/>
          </a:xfrm>
          <a:prstGeom prst="rect">
            <a:avLst/>
          </a:prstGeom>
          <a:noFill/>
          <a:ln>
            <a:noFill/>
          </a:ln>
        </p:spPr>
      </p:pic>
      <p:sp>
        <p:nvSpPr>
          <p:cNvPr id="211" name="Google Shape;211;p199"/>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61950" algn="l">
              <a:spcBef>
                <a:spcPts val="400"/>
              </a:spcBef>
              <a:spcAft>
                <a:spcPts val="0"/>
              </a:spcAft>
              <a:buSzPts val="2100"/>
              <a:buFont typeface="Tahoma"/>
              <a:buAutoNum type="arabicPeriod"/>
              <a:defRPr sz="2000"/>
            </a:lvl1pPr>
            <a:lvl2pPr marL="914400" lvl="1" indent="-348615" algn="l">
              <a:spcBef>
                <a:spcPts val="360"/>
              </a:spcBef>
              <a:spcAft>
                <a:spcPts val="0"/>
              </a:spcAft>
              <a:buSzPts val="1890"/>
              <a:buFont typeface="Tahoma"/>
              <a:buAutoNum type="arabicPeriod"/>
              <a:defRPr sz="1800"/>
            </a:lvl2pPr>
            <a:lvl3pPr marL="1371600" lvl="2" indent="-348614" algn="l">
              <a:spcBef>
                <a:spcPts val="360"/>
              </a:spcBef>
              <a:spcAft>
                <a:spcPts val="0"/>
              </a:spcAft>
              <a:buSzPts val="1890"/>
              <a:buFont typeface="Tahoma"/>
              <a:buAutoNum type="arabicPeriod"/>
              <a:defRPr sz="1800"/>
            </a:lvl3pPr>
            <a:lvl4pPr marL="1828800" lvl="3" indent="-335280" algn="l">
              <a:spcBef>
                <a:spcPts val="320"/>
              </a:spcBef>
              <a:spcAft>
                <a:spcPts val="0"/>
              </a:spcAft>
              <a:buSzPts val="1680"/>
              <a:buFont typeface="Tahoma"/>
              <a:buAutoNum type="arabicPeriod"/>
              <a:defRPr sz="1600"/>
            </a:lvl4pPr>
            <a:lvl5pPr marL="2286000" lvl="4" indent="-335279" algn="l">
              <a:spcBef>
                <a:spcPts val="320"/>
              </a:spcBef>
              <a:spcAft>
                <a:spcPts val="0"/>
              </a:spcAft>
              <a:buSzPts val="1680"/>
              <a:buFont typeface="Tahoma"/>
              <a:buAutoNum type="arabicPeriod"/>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199"/>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rgbClr val="FFFFFF"/>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213"/>
        <p:cNvGrpSpPr/>
        <p:nvPr/>
      </p:nvGrpSpPr>
      <p:grpSpPr>
        <a:xfrm>
          <a:off x="0" y="0"/>
          <a:ext cx="0" cy="0"/>
          <a:chOff x="0" y="0"/>
          <a:chExt cx="0" cy="0"/>
        </a:xfrm>
      </p:grpSpPr>
      <p:sp>
        <p:nvSpPr>
          <p:cNvPr id="214" name="Google Shape;214;p200"/>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15" name="Google Shape;215;p200"/>
          <p:cNvSpPr txBox="1">
            <a:spLocks noGrp="1"/>
          </p:cNvSpPr>
          <p:nvPr>
            <p:ph type="body" idx="1"/>
          </p:nvPr>
        </p:nvSpPr>
        <p:spPr>
          <a:xfrm>
            <a:off x="457200" y="1681164"/>
            <a:ext cx="2895600" cy="4719637"/>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20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able">
  <p:cSld name="Title and Table">
    <p:spTree>
      <p:nvGrpSpPr>
        <p:cNvPr id="1" name="Shape 217"/>
        <p:cNvGrpSpPr/>
        <p:nvPr/>
      </p:nvGrpSpPr>
      <p:grpSpPr>
        <a:xfrm>
          <a:off x="0" y="0"/>
          <a:ext cx="0" cy="0"/>
          <a:chOff x="0" y="0"/>
          <a:chExt cx="0" cy="0"/>
        </a:xfrm>
      </p:grpSpPr>
      <p:sp>
        <p:nvSpPr>
          <p:cNvPr id="218" name="Google Shape;218;p20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6"/>
        <p:cNvGrpSpPr/>
        <p:nvPr/>
      </p:nvGrpSpPr>
      <p:grpSpPr>
        <a:xfrm>
          <a:off x="0" y="0"/>
          <a:ext cx="0" cy="0"/>
          <a:chOff x="0" y="0"/>
          <a:chExt cx="0" cy="0"/>
        </a:xfrm>
      </p:grpSpPr>
      <p:sp>
        <p:nvSpPr>
          <p:cNvPr id="47" name="Google Shape;47;p15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5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3_Title Slide">
  <p:cSld name="3_Title Slide">
    <p:bg>
      <p:bgPr>
        <a:gradFill>
          <a:gsLst>
            <a:gs pos="0">
              <a:srgbClr val="F6F9FC"/>
            </a:gs>
            <a:gs pos="74001">
              <a:srgbClr val="B0C6E1"/>
            </a:gs>
            <a:gs pos="83000">
              <a:srgbClr val="B0C6E1"/>
            </a:gs>
            <a:gs pos="100000">
              <a:srgbClr val="CAD9EB"/>
            </a:gs>
          </a:gsLst>
          <a:lin ang="5400000" scaled="0"/>
        </a:gradFill>
        <a:effectLst/>
      </p:bgPr>
    </p:bg>
    <p:spTree>
      <p:nvGrpSpPr>
        <p:cNvPr id="1" name="Shape 219"/>
        <p:cNvGrpSpPr/>
        <p:nvPr/>
      </p:nvGrpSpPr>
      <p:grpSpPr>
        <a:xfrm>
          <a:off x="0" y="0"/>
          <a:ext cx="0" cy="0"/>
          <a:chOff x="0" y="0"/>
          <a:chExt cx="0" cy="0"/>
        </a:xfrm>
      </p:grpSpPr>
      <p:pic>
        <p:nvPicPr>
          <p:cNvPr id="220" name="Google Shape;220;p202"/>
          <p:cNvPicPr preferRelativeResize="0"/>
          <p:nvPr/>
        </p:nvPicPr>
        <p:blipFill rotWithShape="1">
          <a:blip r:embed="rId2">
            <a:alphaModFix/>
          </a:blip>
          <a:srcRect/>
          <a:stretch/>
        </p:blipFill>
        <p:spPr>
          <a:xfrm>
            <a:off x="361950" y="385763"/>
            <a:ext cx="1990725" cy="449262"/>
          </a:xfrm>
          <a:prstGeom prst="rect">
            <a:avLst/>
          </a:prstGeom>
          <a:noFill/>
          <a:ln>
            <a:noFill/>
          </a:ln>
        </p:spPr>
      </p:pic>
      <p:sp>
        <p:nvSpPr>
          <p:cNvPr id="221" name="Google Shape;221;p202"/>
          <p:cNvSpPr txBox="1">
            <a:spLocks noGrp="1"/>
          </p:cNvSpPr>
          <p:nvPr>
            <p:ph type="ctrTitle"/>
          </p:nvPr>
        </p:nvSpPr>
        <p:spPr>
          <a:xfrm>
            <a:off x="361950" y="1676400"/>
            <a:ext cx="748665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rgbClr val="C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 name="Google Shape;222;p202"/>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223"/>
        <p:cNvGrpSpPr/>
        <p:nvPr/>
      </p:nvGrpSpPr>
      <p:grpSpPr>
        <a:xfrm>
          <a:off x="0" y="0"/>
          <a:ext cx="0" cy="0"/>
          <a:chOff x="0" y="0"/>
          <a:chExt cx="0" cy="0"/>
        </a:xfrm>
      </p:grpSpPr>
      <p:sp>
        <p:nvSpPr>
          <p:cNvPr id="224" name="Google Shape;224;p203"/>
          <p:cNvSpPr txBox="1">
            <a:spLocks noGrp="1"/>
          </p:cNvSpPr>
          <p:nvPr>
            <p:ph type="ctrTitle"/>
          </p:nvPr>
        </p:nvSpPr>
        <p:spPr>
          <a:xfrm>
            <a:off x="361950" y="1676400"/>
            <a:ext cx="6172200" cy="9144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 name="Google Shape;225;p203"/>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Content over Text" type="objOverTx">
  <p:cSld name="OBJECT_OVER_TEXT">
    <p:spTree>
      <p:nvGrpSpPr>
        <p:cNvPr id="1" name="Shape 226"/>
        <p:cNvGrpSpPr/>
        <p:nvPr/>
      </p:nvGrpSpPr>
      <p:grpSpPr>
        <a:xfrm>
          <a:off x="0" y="0"/>
          <a:ext cx="0" cy="0"/>
          <a:chOff x="0" y="0"/>
          <a:chExt cx="0" cy="0"/>
        </a:xfrm>
      </p:grpSpPr>
      <p:sp>
        <p:nvSpPr>
          <p:cNvPr id="227" name="Google Shape;227;p204"/>
          <p:cNvSpPr txBox="1">
            <a:spLocks noGrp="1"/>
          </p:cNvSpPr>
          <p:nvPr>
            <p:ph type="title"/>
          </p:nvPr>
        </p:nvSpPr>
        <p:spPr>
          <a:xfrm>
            <a:off x="1182688" y="19050"/>
            <a:ext cx="7772400" cy="990600"/>
          </a:xfrm>
          <a:prstGeom prst="rect">
            <a:avLst/>
          </a:prstGeom>
          <a:solidFill>
            <a:schemeClr val="lt1"/>
          </a:solid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8" name="Google Shape;228;p204"/>
          <p:cNvSpPr txBox="1">
            <a:spLocks noGrp="1"/>
          </p:cNvSpPr>
          <p:nvPr>
            <p:ph type="body" idx="1"/>
          </p:nvPr>
        </p:nvSpPr>
        <p:spPr>
          <a:xfrm>
            <a:off x="1182688" y="1371600"/>
            <a:ext cx="7772400" cy="230346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a:lvl1pPr>
            <a:lvl2pPr marL="914400" lvl="1" indent="-291465" algn="l">
              <a:spcBef>
                <a:spcPts val="360"/>
              </a:spcBef>
              <a:spcAft>
                <a:spcPts val="0"/>
              </a:spcAft>
              <a:buSzPts val="990"/>
              <a:buChar char="■"/>
              <a:defRPr/>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204"/>
          <p:cNvSpPr txBox="1">
            <a:spLocks noGrp="1"/>
          </p:cNvSpPr>
          <p:nvPr>
            <p:ph type="body" idx="2"/>
          </p:nvPr>
        </p:nvSpPr>
        <p:spPr>
          <a:xfrm>
            <a:off x="1182688" y="4171950"/>
            <a:ext cx="7772400" cy="230505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a:lvl1pPr>
            <a:lvl2pPr marL="914400" lvl="1" indent="-291465" algn="l">
              <a:spcBef>
                <a:spcPts val="360"/>
              </a:spcBef>
              <a:spcAft>
                <a:spcPts val="0"/>
              </a:spcAft>
              <a:buSzPts val="990"/>
              <a:buChar char="■"/>
              <a:defRPr/>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204"/>
          <p:cNvSpPr txBox="1">
            <a:spLocks noGrp="1"/>
          </p:cNvSpPr>
          <p:nvPr>
            <p:ph type="ftr" idx="11"/>
          </p:nvPr>
        </p:nvSpPr>
        <p:spPr>
          <a:xfrm>
            <a:off x="3352800" y="6400800"/>
            <a:ext cx="28956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chemeClr val="dk1"/>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231" name="Google Shape;231;p204"/>
          <p:cNvSpPr txBox="1">
            <a:spLocks noGrp="1"/>
          </p:cNvSpPr>
          <p:nvPr>
            <p:ph type="sldNum" idx="12"/>
          </p:nvPr>
        </p:nvSpPr>
        <p:spPr>
          <a:xfrm>
            <a:off x="7239000" y="0"/>
            <a:ext cx="1905000" cy="3048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chemeClr val="dk1"/>
                </a:solidFill>
                <a:latin typeface="Tahoma"/>
                <a:ea typeface="Tahoma"/>
                <a:cs typeface="Tahoma"/>
                <a:sym typeface="Tahoma"/>
              </a:defRPr>
            </a:lvl1pPr>
            <a:lvl2pPr marL="0" marR="0" lvl="1" indent="0" algn="l" rtl="0">
              <a:spcBef>
                <a:spcPts val="0"/>
              </a:spcBef>
              <a:spcAft>
                <a:spcPts val="0"/>
              </a:spcAft>
              <a:buNone/>
              <a:defRPr sz="2400">
                <a:solidFill>
                  <a:schemeClr val="dk1"/>
                </a:solidFill>
                <a:latin typeface="Tahoma"/>
                <a:ea typeface="Tahoma"/>
                <a:cs typeface="Tahoma"/>
                <a:sym typeface="Tahoma"/>
              </a:defRPr>
            </a:lvl2pPr>
            <a:lvl3pPr marL="0" marR="0" lvl="2" indent="0" algn="l" rtl="0">
              <a:spcBef>
                <a:spcPts val="0"/>
              </a:spcBef>
              <a:spcAft>
                <a:spcPts val="0"/>
              </a:spcAft>
              <a:buNone/>
              <a:defRPr sz="2400">
                <a:solidFill>
                  <a:schemeClr val="dk1"/>
                </a:solidFill>
                <a:latin typeface="Tahoma"/>
                <a:ea typeface="Tahoma"/>
                <a:cs typeface="Tahoma"/>
                <a:sym typeface="Tahoma"/>
              </a:defRPr>
            </a:lvl3pPr>
            <a:lvl4pPr marL="0" marR="0" lvl="3" indent="0" algn="l" rtl="0">
              <a:spcBef>
                <a:spcPts val="0"/>
              </a:spcBef>
              <a:spcAft>
                <a:spcPts val="0"/>
              </a:spcAft>
              <a:buNone/>
              <a:defRPr sz="2400">
                <a:solidFill>
                  <a:schemeClr val="dk1"/>
                </a:solidFill>
                <a:latin typeface="Tahoma"/>
                <a:ea typeface="Tahoma"/>
                <a:cs typeface="Tahoma"/>
                <a:sym typeface="Tahoma"/>
              </a:defRPr>
            </a:lvl4pPr>
            <a:lvl5pPr marL="0" marR="0" lvl="4" indent="0" algn="l" rtl="0">
              <a:spcBef>
                <a:spcPts val="0"/>
              </a:spcBef>
              <a:spcAft>
                <a:spcPts val="0"/>
              </a:spcAft>
              <a:buNone/>
              <a:defRPr sz="2400">
                <a:solidFill>
                  <a:schemeClr val="dk1"/>
                </a:solidFill>
                <a:latin typeface="Tahoma"/>
                <a:ea typeface="Tahoma"/>
                <a:cs typeface="Tahoma"/>
                <a:sym typeface="Tahoma"/>
              </a:defRPr>
            </a:lvl5pPr>
            <a:lvl6pPr marL="0" marR="0" lvl="5" indent="0" algn="l" rtl="0">
              <a:spcBef>
                <a:spcPts val="0"/>
              </a:spcBef>
              <a:spcAft>
                <a:spcPts val="0"/>
              </a:spcAft>
              <a:buNone/>
              <a:defRPr sz="2400">
                <a:solidFill>
                  <a:schemeClr val="dk1"/>
                </a:solidFill>
                <a:latin typeface="Tahoma"/>
                <a:ea typeface="Tahoma"/>
                <a:cs typeface="Tahoma"/>
                <a:sym typeface="Tahoma"/>
              </a:defRPr>
            </a:lvl6pPr>
            <a:lvl7pPr marL="0" marR="0" lvl="6" indent="0" algn="l" rtl="0">
              <a:spcBef>
                <a:spcPts val="0"/>
              </a:spcBef>
              <a:spcAft>
                <a:spcPts val="0"/>
              </a:spcAft>
              <a:buNone/>
              <a:defRPr sz="2400">
                <a:solidFill>
                  <a:schemeClr val="dk1"/>
                </a:solidFill>
                <a:latin typeface="Tahoma"/>
                <a:ea typeface="Tahoma"/>
                <a:cs typeface="Tahoma"/>
                <a:sym typeface="Tahoma"/>
              </a:defRPr>
            </a:lvl7pPr>
            <a:lvl8pPr marL="0" marR="0" lvl="7" indent="0" algn="l" rtl="0">
              <a:spcBef>
                <a:spcPts val="0"/>
              </a:spcBef>
              <a:spcAft>
                <a:spcPts val="0"/>
              </a:spcAft>
              <a:buNone/>
              <a:defRPr sz="2400">
                <a:solidFill>
                  <a:schemeClr val="dk1"/>
                </a:solidFill>
                <a:latin typeface="Tahoma"/>
                <a:ea typeface="Tahoma"/>
                <a:cs typeface="Tahoma"/>
                <a:sym typeface="Tahoma"/>
              </a:defRPr>
            </a:lvl8pPr>
            <a:lvl9pPr marL="0" marR="0" lvl="8" indent="0" algn="l" rtl="0">
              <a:spcBef>
                <a:spcPts val="0"/>
              </a:spcBef>
              <a:spcAft>
                <a:spcPts val="0"/>
              </a:spcAft>
              <a:buNone/>
              <a:defRPr sz="2400">
                <a:solidFill>
                  <a:schemeClr val="dk1"/>
                </a:solidFill>
                <a:latin typeface="Tahoma"/>
                <a:ea typeface="Tahoma"/>
                <a:cs typeface="Tahoma"/>
                <a:sym typeface="Tahoma"/>
              </a:defRPr>
            </a:lvl9pPr>
          </a:lstStyle>
          <a:p>
            <a:pPr marL="0" lvl="0" indent="0" algn="l" rtl="0">
              <a:spcBef>
                <a:spcPts val="0"/>
              </a:spcBef>
              <a:spcAft>
                <a:spcPts val="0"/>
              </a:spcAft>
              <a:buNone/>
            </a:pP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232"/>
        <p:cNvGrpSpPr/>
        <p:nvPr/>
      </p:nvGrpSpPr>
      <p:grpSpPr>
        <a:xfrm>
          <a:off x="0" y="0"/>
          <a:ext cx="0" cy="0"/>
          <a:chOff x="0" y="0"/>
          <a:chExt cx="0" cy="0"/>
        </a:xfrm>
      </p:grpSpPr>
      <p:sp>
        <p:nvSpPr>
          <p:cNvPr id="233" name="Google Shape;233;p205"/>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a:solidFill>
                  <a:schemeClr val="dk1"/>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chemeClr val="dk1"/>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chemeClr val="dk1"/>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chemeClr val="dk1"/>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chemeClr val="dk1"/>
                </a:solidFill>
                <a:latin typeface="Tahoma"/>
                <a:ea typeface="Tahoma"/>
                <a:cs typeface="Tahoma"/>
                <a:sym typeface="Tahoma"/>
              </a:defRPr>
            </a:lvl5pPr>
            <a:lvl6pPr marR="0" lvl="5" algn="l" rtl="0">
              <a:spcBef>
                <a:spcPts val="0"/>
              </a:spcBef>
              <a:spcAft>
                <a:spcPts val="0"/>
              </a:spcAft>
              <a:buSzPts val="1400"/>
              <a:buNone/>
              <a:defRPr sz="2400" b="0" i="0" u="none" strike="noStrike" cap="none">
                <a:solidFill>
                  <a:schemeClr val="dk1"/>
                </a:solidFill>
                <a:latin typeface="Tahoma"/>
                <a:ea typeface="Tahoma"/>
                <a:cs typeface="Tahoma"/>
                <a:sym typeface="Tahoma"/>
              </a:defRPr>
            </a:lvl6pPr>
            <a:lvl7pPr marR="0" lvl="6" algn="l" rtl="0">
              <a:spcBef>
                <a:spcPts val="0"/>
              </a:spcBef>
              <a:spcAft>
                <a:spcPts val="0"/>
              </a:spcAft>
              <a:buSzPts val="1400"/>
              <a:buNone/>
              <a:defRPr sz="2400" b="0" i="0" u="none" strike="noStrike" cap="none">
                <a:solidFill>
                  <a:schemeClr val="dk1"/>
                </a:solidFill>
                <a:latin typeface="Tahoma"/>
                <a:ea typeface="Tahoma"/>
                <a:cs typeface="Tahoma"/>
                <a:sym typeface="Tahoma"/>
              </a:defRPr>
            </a:lvl7pPr>
            <a:lvl8pPr marR="0" lvl="7" algn="l" rtl="0">
              <a:spcBef>
                <a:spcPts val="0"/>
              </a:spcBef>
              <a:spcAft>
                <a:spcPts val="0"/>
              </a:spcAft>
              <a:buSzPts val="1400"/>
              <a:buNone/>
              <a:defRPr sz="2400" b="0" i="0" u="none" strike="noStrike" cap="none">
                <a:solidFill>
                  <a:schemeClr val="dk1"/>
                </a:solidFill>
                <a:latin typeface="Tahoma"/>
                <a:ea typeface="Tahoma"/>
                <a:cs typeface="Tahoma"/>
                <a:sym typeface="Tahoma"/>
              </a:defRPr>
            </a:lvl8pPr>
            <a:lvl9pPr marR="0" lvl="8" algn="l" rtl="0">
              <a:spcBef>
                <a:spcPts val="0"/>
              </a:spcBef>
              <a:spcAft>
                <a:spcPts val="0"/>
              </a:spcAft>
              <a:buSzPts val="1400"/>
              <a:buNone/>
              <a:defRPr sz="2400" b="0" i="0" u="none" strike="noStrike" cap="none">
                <a:solidFill>
                  <a:schemeClr val="dk1"/>
                </a:solidFill>
                <a:latin typeface="Tahoma"/>
                <a:ea typeface="Tahoma"/>
                <a:cs typeface="Tahoma"/>
                <a:sym typeface="Tahoma"/>
              </a:defRPr>
            </a:lvl9pPr>
          </a:lstStyle>
          <a:p>
            <a:endParaRPr/>
          </a:p>
        </p:txBody>
      </p:sp>
      <p:sp>
        <p:nvSpPr>
          <p:cNvPr id="234" name="Google Shape;234;p205"/>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chemeClr val="dk1"/>
                </a:solidFill>
                <a:latin typeface="Tahoma"/>
                <a:ea typeface="Tahoma"/>
                <a:cs typeface="Tahoma"/>
                <a:sym typeface="Tahoma"/>
              </a:defRPr>
            </a:lvl1pPr>
            <a:lvl2pPr marL="0" marR="0" lvl="1" indent="0" algn="l" rtl="0">
              <a:spcBef>
                <a:spcPts val="0"/>
              </a:spcBef>
              <a:spcAft>
                <a:spcPts val="0"/>
              </a:spcAft>
              <a:buNone/>
              <a:defRPr sz="2400">
                <a:solidFill>
                  <a:schemeClr val="dk1"/>
                </a:solidFill>
                <a:latin typeface="Tahoma"/>
                <a:ea typeface="Tahoma"/>
                <a:cs typeface="Tahoma"/>
                <a:sym typeface="Tahoma"/>
              </a:defRPr>
            </a:lvl2pPr>
            <a:lvl3pPr marL="0" marR="0" lvl="2" indent="0" algn="l" rtl="0">
              <a:spcBef>
                <a:spcPts val="0"/>
              </a:spcBef>
              <a:spcAft>
                <a:spcPts val="0"/>
              </a:spcAft>
              <a:buNone/>
              <a:defRPr sz="2400">
                <a:solidFill>
                  <a:schemeClr val="dk1"/>
                </a:solidFill>
                <a:latin typeface="Tahoma"/>
                <a:ea typeface="Tahoma"/>
                <a:cs typeface="Tahoma"/>
                <a:sym typeface="Tahoma"/>
              </a:defRPr>
            </a:lvl3pPr>
            <a:lvl4pPr marL="0" marR="0" lvl="3" indent="0" algn="l" rtl="0">
              <a:spcBef>
                <a:spcPts val="0"/>
              </a:spcBef>
              <a:spcAft>
                <a:spcPts val="0"/>
              </a:spcAft>
              <a:buNone/>
              <a:defRPr sz="2400">
                <a:solidFill>
                  <a:schemeClr val="dk1"/>
                </a:solidFill>
                <a:latin typeface="Tahoma"/>
                <a:ea typeface="Tahoma"/>
                <a:cs typeface="Tahoma"/>
                <a:sym typeface="Tahoma"/>
              </a:defRPr>
            </a:lvl4pPr>
            <a:lvl5pPr marL="0" marR="0" lvl="4" indent="0" algn="l" rtl="0">
              <a:spcBef>
                <a:spcPts val="0"/>
              </a:spcBef>
              <a:spcAft>
                <a:spcPts val="0"/>
              </a:spcAft>
              <a:buNone/>
              <a:defRPr sz="2400">
                <a:solidFill>
                  <a:schemeClr val="dk1"/>
                </a:solidFill>
                <a:latin typeface="Tahoma"/>
                <a:ea typeface="Tahoma"/>
                <a:cs typeface="Tahoma"/>
                <a:sym typeface="Tahoma"/>
              </a:defRPr>
            </a:lvl5pPr>
            <a:lvl6pPr marL="0" marR="0" lvl="5" indent="0" algn="l" rtl="0">
              <a:spcBef>
                <a:spcPts val="0"/>
              </a:spcBef>
              <a:spcAft>
                <a:spcPts val="0"/>
              </a:spcAft>
              <a:buNone/>
              <a:defRPr sz="2400">
                <a:solidFill>
                  <a:schemeClr val="dk1"/>
                </a:solidFill>
                <a:latin typeface="Tahoma"/>
                <a:ea typeface="Tahoma"/>
                <a:cs typeface="Tahoma"/>
                <a:sym typeface="Tahoma"/>
              </a:defRPr>
            </a:lvl6pPr>
            <a:lvl7pPr marL="0" marR="0" lvl="6" indent="0" algn="l" rtl="0">
              <a:spcBef>
                <a:spcPts val="0"/>
              </a:spcBef>
              <a:spcAft>
                <a:spcPts val="0"/>
              </a:spcAft>
              <a:buNone/>
              <a:defRPr sz="2400">
                <a:solidFill>
                  <a:schemeClr val="dk1"/>
                </a:solidFill>
                <a:latin typeface="Tahoma"/>
                <a:ea typeface="Tahoma"/>
                <a:cs typeface="Tahoma"/>
                <a:sym typeface="Tahoma"/>
              </a:defRPr>
            </a:lvl7pPr>
            <a:lvl8pPr marL="0" marR="0" lvl="7" indent="0" algn="l" rtl="0">
              <a:spcBef>
                <a:spcPts val="0"/>
              </a:spcBef>
              <a:spcAft>
                <a:spcPts val="0"/>
              </a:spcAft>
              <a:buNone/>
              <a:defRPr sz="2400">
                <a:solidFill>
                  <a:schemeClr val="dk1"/>
                </a:solidFill>
                <a:latin typeface="Tahoma"/>
                <a:ea typeface="Tahoma"/>
                <a:cs typeface="Tahoma"/>
                <a:sym typeface="Tahoma"/>
              </a:defRPr>
            </a:lvl8pPr>
            <a:lvl9pPr marL="0" marR="0" lvl="8" indent="0" algn="l" rtl="0">
              <a:spcBef>
                <a:spcPts val="0"/>
              </a:spcBef>
              <a:spcAft>
                <a:spcPts val="0"/>
              </a:spcAft>
              <a:buNone/>
              <a:defRPr sz="2400">
                <a:solidFill>
                  <a:schemeClr val="dk1"/>
                </a:solidFill>
                <a:latin typeface="Tahoma"/>
                <a:ea typeface="Tahoma"/>
                <a:cs typeface="Tahoma"/>
                <a:sym typeface="Tahoma"/>
              </a:defRPr>
            </a:lvl9pPr>
          </a:lstStyle>
          <a:p>
            <a:pPr marL="0" lvl="0" indent="0" algn="l" rtl="0">
              <a:spcBef>
                <a:spcPts val="0"/>
              </a:spcBef>
              <a:spcAft>
                <a:spcPts val="0"/>
              </a:spcAft>
              <a:buNone/>
            </a:pP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41"/>
        <p:cNvGrpSpPr/>
        <p:nvPr/>
      </p:nvGrpSpPr>
      <p:grpSpPr>
        <a:xfrm>
          <a:off x="0" y="0"/>
          <a:ext cx="0" cy="0"/>
          <a:chOff x="0" y="0"/>
          <a:chExt cx="0" cy="0"/>
        </a:xfrm>
      </p:grpSpPr>
      <p:sp>
        <p:nvSpPr>
          <p:cNvPr id="242" name="Google Shape;242;p11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110"/>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44"/>
        <p:cNvGrpSpPr/>
        <p:nvPr/>
      </p:nvGrpSpPr>
      <p:grpSpPr>
        <a:xfrm>
          <a:off x="0" y="0"/>
          <a:ext cx="0" cy="0"/>
          <a:chOff x="0" y="0"/>
          <a:chExt cx="0" cy="0"/>
        </a:xfrm>
      </p:grpSpPr>
      <p:sp>
        <p:nvSpPr>
          <p:cNvPr id="245" name="Google Shape;245;p111"/>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46" name="Google Shape;246;p11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247"/>
        <p:cNvGrpSpPr/>
        <p:nvPr/>
      </p:nvGrpSpPr>
      <p:grpSpPr>
        <a:xfrm>
          <a:off x="0" y="0"/>
          <a:ext cx="0" cy="0"/>
          <a:chOff x="0" y="0"/>
          <a:chExt cx="0" cy="0"/>
        </a:xfrm>
      </p:grpSpPr>
      <p:sp>
        <p:nvSpPr>
          <p:cNvPr id="248" name="Google Shape;248;p112"/>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1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9_Title and Content">
  <p:cSld name="19_Title and Content">
    <p:spTree>
      <p:nvGrpSpPr>
        <p:cNvPr id="1" name="Shape 250"/>
        <p:cNvGrpSpPr/>
        <p:nvPr/>
      </p:nvGrpSpPr>
      <p:grpSpPr>
        <a:xfrm>
          <a:off x="0" y="0"/>
          <a:ext cx="0" cy="0"/>
          <a:chOff x="0" y="0"/>
          <a:chExt cx="0" cy="0"/>
        </a:xfrm>
      </p:grpSpPr>
      <p:sp>
        <p:nvSpPr>
          <p:cNvPr id="251" name="Google Shape;251;p113"/>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1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53"/>
        <p:cNvGrpSpPr/>
        <p:nvPr/>
      </p:nvGrpSpPr>
      <p:grpSpPr>
        <a:xfrm>
          <a:off x="0" y="0"/>
          <a:ext cx="0" cy="0"/>
          <a:chOff x="0" y="0"/>
          <a:chExt cx="0" cy="0"/>
        </a:xfrm>
      </p:grpSpPr>
      <p:sp>
        <p:nvSpPr>
          <p:cNvPr id="254" name="Google Shape;254;p114"/>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11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256"/>
        <p:cNvGrpSpPr/>
        <p:nvPr/>
      </p:nvGrpSpPr>
      <p:grpSpPr>
        <a:xfrm>
          <a:off x="0" y="0"/>
          <a:ext cx="0" cy="0"/>
          <a:chOff x="0" y="0"/>
          <a:chExt cx="0" cy="0"/>
        </a:xfrm>
      </p:grpSpPr>
      <p:sp>
        <p:nvSpPr>
          <p:cNvPr id="257" name="Google Shape;257;p115"/>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11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49"/>
        <p:cNvGrpSpPr/>
        <p:nvPr/>
      </p:nvGrpSpPr>
      <p:grpSpPr>
        <a:xfrm>
          <a:off x="0" y="0"/>
          <a:ext cx="0" cy="0"/>
          <a:chOff x="0" y="0"/>
          <a:chExt cx="0" cy="0"/>
        </a:xfrm>
      </p:grpSpPr>
      <p:sp>
        <p:nvSpPr>
          <p:cNvPr id="50" name="Google Shape;50;p158"/>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9_Custom Layout">
  <p:cSld name="9_Custom Layout">
    <p:spTree>
      <p:nvGrpSpPr>
        <p:cNvPr id="1" name="Shape 259"/>
        <p:cNvGrpSpPr/>
        <p:nvPr/>
      </p:nvGrpSpPr>
      <p:grpSpPr>
        <a:xfrm>
          <a:off x="0" y="0"/>
          <a:ext cx="0" cy="0"/>
          <a:chOff x="0" y="0"/>
          <a:chExt cx="0" cy="0"/>
        </a:xfrm>
      </p:grpSpPr>
      <p:sp>
        <p:nvSpPr>
          <p:cNvPr id="260" name="Google Shape;260;p116"/>
          <p:cNvSpPr txBox="1">
            <a:spLocks noGrp="1"/>
          </p:cNvSpPr>
          <p:nvPr>
            <p:ph type="body" idx="1"/>
          </p:nvPr>
        </p:nvSpPr>
        <p:spPr>
          <a:xfrm>
            <a:off x="990601" y="1371602"/>
            <a:ext cx="42275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1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262"/>
        <p:cNvGrpSpPr/>
        <p:nvPr/>
      </p:nvGrpSpPr>
      <p:grpSpPr>
        <a:xfrm>
          <a:off x="0" y="0"/>
          <a:ext cx="0" cy="0"/>
          <a:chOff x="0" y="0"/>
          <a:chExt cx="0" cy="0"/>
        </a:xfrm>
      </p:grpSpPr>
      <p:sp>
        <p:nvSpPr>
          <p:cNvPr id="263" name="Google Shape;263;p117"/>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117"/>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5" name="Google Shape;265;p1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266"/>
        <p:cNvGrpSpPr/>
        <p:nvPr/>
      </p:nvGrpSpPr>
      <p:grpSpPr>
        <a:xfrm>
          <a:off x="0" y="0"/>
          <a:ext cx="0" cy="0"/>
          <a:chOff x="0" y="0"/>
          <a:chExt cx="0" cy="0"/>
        </a:xfrm>
      </p:grpSpPr>
      <p:sp>
        <p:nvSpPr>
          <p:cNvPr id="267" name="Google Shape;267;p118"/>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11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69" name="Google Shape;269;p118"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4_Title and Content" type="obj">
  <p:cSld name="OBJECT">
    <p:spTree>
      <p:nvGrpSpPr>
        <p:cNvPr id="1" name="Shape 270"/>
        <p:cNvGrpSpPr/>
        <p:nvPr/>
      </p:nvGrpSpPr>
      <p:grpSpPr>
        <a:xfrm>
          <a:off x="0" y="0"/>
          <a:ext cx="0" cy="0"/>
          <a:chOff x="0" y="0"/>
          <a:chExt cx="0" cy="0"/>
        </a:xfrm>
      </p:grpSpPr>
      <p:sp>
        <p:nvSpPr>
          <p:cNvPr id="271" name="Google Shape;271;p11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2" name="Google Shape;272;p119"/>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73"/>
        <p:cNvGrpSpPr/>
        <p:nvPr/>
      </p:nvGrpSpPr>
      <p:grpSpPr>
        <a:xfrm>
          <a:off x="0" y="0"/>
          <a:ext cx="0" cy="0"/>
          <a:chOff x="0" y="0"/>
          <a:chExt cx="0" cy="0"/>
        </a:xfrm>
      </p:grpSpPr>
      <p:sp>
        <p:nvSpPr>
          <p:cNvPr id="274" name="Google Shape;274;p1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120"/>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312419" algn="l">
              <a:spcBef>
                <a:spcPts val="480"/>
              </a:spcBef>
              <a:spcAft>
                <a:spcPts val="0"/>
              </a:spcAft>
              <a:buSzPts val="1320"/>
              <a:buChar char="■"/>
              <a:defRPr sz="24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120"/>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277" name="Google Shape;277;p120"/>
          <p:cNvSpPr/>
          <p:nvPr/>
        </p:nvSpPr>
        <p:spPr>
          <a:xfrm>
            <a:off x="6514988" y="4452257"/>
            <a:ext cx="2629012" cy="2021568"/>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lt1"/>
              </a:solidFill>
              <a:latin typeface="Tahoma"/>
              <a:ea typeface="Tahoma"/>
              <a:cs typeface="Tahoma"/>
              <a:sym typeface="Tahoma"/>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78"/>
        <p:cNvGrpSpPr/>
        <p:nvPr/>
      </p:nvGrpSpPr>
      <p:grpSpPr>
        <a:xfrm>
          <a:off x="0" y="0"/>
          <a:ext cx="0" cy="0"/>
          <a:chOff x="0" y="0"/>
          <a:chExt cx="0" cy="0"/>
        </a:xfrm>
      </p:grpSpPr>
      <p:sp>
        <p:nvSpPr>
          <p:cNvPr id="279" name="Google Shape;279;p121"/>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80" name="Google Shape;280;p121"/>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121"/>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SzPts val="1200"/>
              <a:buNone/>
              <a:defRPr sz="20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82" name="Google Shape;282;p121"/>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312420" algn="l">
              <a:spcBef>
                <a:spcPts val="440"/>
              </a:spcBef>
              <a:spcAft>
                <a:spcPts val="0"/>
              </a:spcAft>
              <a:buSzPts val="1320"/>
              <a:buChar char="■"/>
              <a:defRPr sz="22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12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284"/>
        <p:cNvGrpSpPr/>
        <p:nvPr/>
      </p:nvGrpSpPr>
      <p:grpSpPr>
        <a:xfrm>
          <a:off x="0" y="0"/>
          <a:ext cx="0" cy="0"/>
          <a:chOff x="0" y="0"/>
          <a:chExt cx="0" cy="0"/>
        </a:xfrm>
      </p:grpSpPr>
      <p:sp>
        <p:nvSpPr>
          <p:cNvPr id="285" name="Google Shape;285;p122"/>
          <p:cNvSpPr txBox="1">
            <a:spLocks noGrp="1"/>
          </p:cNvSpPr>
          <p:nvPr>
            <p:ph type="body" idx="1"/>
          </p:nvPr>
        </p:nvSpPr>
        <p:spPr>
          <a:xfrm>
            <a:off x="533400" y="1371602"/>
            <a:ext cx="3581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12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8_Title and Content">
  <p:cSld name="8_Title and Content">
    <p:spTree>
      <p:nvGrpSpPr>
        <p:cNvPr id="1" name="Shape 287"/>
        <p:cNvGrpSpPr/>
        <p:nvPr/>
      </p:nvGrpSpPr>
      <p:grpSpPr>
        <a:xfrm>
          <a:off x="0" y="0"/>
          <a:ext cx="0" cy="0"/>
          <a:chOff x="0" y="0"/>
          <a:chExt cx="0" cy="0"/>
        </a:xfrm>
      </p:grpSpPr>
      <p:sp>
        <p:nvSpPr>
          <p:cNvPr id="288" name="Google Shape;288;p12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9" name="Google Shape;289;p123"/>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293"/>
        <p:cNvGrpSpPr/>
        <p:nvPr/>
      </p:nvGrpSpPr>
      <p:grpSpPr>
        <a:xfrm>
          <a:off x="0" y="0"/>
          <a:ext cx="0" cy="0"/>
          <a:chOff x="0" y="0"/>
          <a:chExt cx="0" cy="0"/>
        </a:xfrm>
      </p:grpSpPr>
      <p:sp>
        <p:nvSpPr>
          <p:cNvPr id="294" name="Google Shape;294;p12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1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96" name="Google Shape;296;p125"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_Two Content" type="twoObj">
  <p:cSld name="TWO_OBJECTS">
    <p:spTree>
      <p:nvGrpSpPr>
        <p:cNvPr id="1" name="Shape 297"/>
        <p:cNvGrpSpPr/>
        <p:nvPr/>
      </p:nvGrpSpPr>
      <p:grpSpPr>
        <a:xfrm>
          <a:off x="0" y="0"/>
          <a:ext cx="0" cy="0"/>
          <a:chOff x="0" y="0"/>
          <a:chExt cx="0" cy="0"/>
        </a:xfrm>
      </p:grpSpPr>
      <p:sp>
        <p:nvSpPr>
          <p:cNvPr id="298" name="Google Shape;298;p12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9" name="Google Shape;299;p126"/>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0" name="Google Shape;300;p126"/>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52"/>
        <p:cNvGrpSpPr/>
        <p:nvPr/>
      </p:nvGrpSpPr>
      <p:grpSpPr>
        <a:xfrm>
          <a:off x="0" y="0"/>
          <a:ext cx="0" cy="0"/>
          <a:chOff x="0" y="0"/>
          <a:chExt cx="0" cy="0"/>
        </a:xfrm>
      </p:grpSpPr>
      <p:sp>
        <p:nvSpPr>
          <p:cNvPr id="53" name="Google Shape;53;p159"/>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15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01"/>
        <p:cNvGrpSpPr/>
        <p:nvPr/>
      </p:nvGrpSpPr>
      <p:grpSpPr>
        <a:xfrm>
          <a:off x="0" y="0"/>
          <a:ext cx="0" cy="0"/>
          <a:chOff x="0" y="0"/>
          <a:chExt cx="0" cy="0"/>
        </a:xfrm>
      </p:grpSpPr>
      <p:sp>
        <p:nvSpPr>
          <p:cNvPr id="302" name="Google Shape;302;p12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3" name="Google Shape;303;p127"/>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4" name="Google Shape;304;p127"/>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305"/>
        <p:cNvGrpSpPr/>
        <p:nvPr/>
      </p:nvGrpSpPr>
      <p:grpSpPr>
        <a:xfrm>
          <a:off x="0" y="0"/>
          <a:ext cx="0" cy="0"/>
          <a:chOff x="0" y="0"/>
          <a:chExt cx="0" cy="0"/>
        </a:xfrm>
      </p:grpSpPr>
      <p:sp>
        <p:nvSpPr>
          <p:cNvPr id="306" name="Google Shape;306;p128"/>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7" name="Google Shape;307;p1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311"/>
        <p:cNvGrpSpPr/>
        <p:nvPr/>
      </p:nvGrpSpPr>
      <p:grpSpPr>
        <a:xfrm>
          <a:off x="0" y="0"/>
          <a:ext cx="0" cy="0"/>
          <a:chOff x="0" y="0"/>
          <a:chExt cx="0" cy="0"/>
        </a:xfrm>
      </p:grpSpPr>
      <p:sp>
        <p:nvSpPr>
          <p:cNvPr id="312" name="Google Shape;312;p130"/>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pic>
        <p:nvPicPr>
          <p:cNvPr id="313" name="Google Shape;313;p130" descr="File:Book Hexagonal Icon.svg"/>
          <p:cNvPicPr preferRelativeResize="0"/>
          <p:nvPr/>
        </p:nvPicPr>
        <p:blipFill rotWithShape="1">
          <a:blip r:embed="rId2">
            <a:alphaModFix/>
          </a:blip>
          <a:srcRect/>
          <a:stretch/>
        </p:blipFill>
        <p:spPr>
          <a:xfrm>
            <a:off x="7877175" y="6036130"/>
            <a:ext cx="962025" cy="745670"/>
          </a:xfrm>
          <a:prstGeom prst="rect">
            <a:avLst/>
          </a:prstGeom>
          <a:noFill/>
          <a:ln>
            <a:noFill/>
          </a:ln>
          <a:effectLst>
            <a:outerShdw blurRad="292100" dist="139700" dir="2700000" algn="tl" rotWithShape="0">
              <a:srgbClr val="333333">
                <a:alpha val="64705"/>
              </a:srgbClr>
            </a:outerShdw>
          </a:effectLst>
        </p:spPr>
      </p:pic>
      <p:sp>
        <p:nvSpPr>
          <p:cNvPr id="314" name="Google Shape;314;p13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315"/>
        <p:cNvGrpSpPr/>
        <p:nvPr/>
      </p:nvGrpSpPr>
      <p:grpSpPr>
        <a:xfrm>
          <a:off x="0" y="0"/>
          <a:ext cx="0" cy="0"/>
          <a:chOff x="0" y="0"/>
          <a:chExt cx="0" cy="0"/>
        </a:xfrm>
      </p:grpSpPr>
      <p:sp>
        <p:nvSpPr>
          <p:cNvPr id="316" name="Google Shape;316;p134"/>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85750" algn="l">
              <a:spcBef>
                <a:spcPts val="360"/>
              </a:spcBef>
              <a:spcAft>
                <a:spcPts val="0"/>
              </a:spcAft>
              <a:buSzPts val="900"/>
              <a:buChar char="■"/>
              <a:defRPr/>
            </a:lvl3pPr>
            <a:lvl4pPr marL="1828800" lvl="3" indent="-291464" algn="l">
              <a:spcBef>
                <a:spcPts val="360"/>
              </a:spcBef>
              <a:spcAft>
                <a:spcPts val="0"/>
              </a:spcAft>
              <a:buSzPts val="990"/>
              <a:buChar char="■"/>
              <a:defRPr/>
            </a:lvl4pPr>
            <a:lvl5pPr marL="2286000" lvl="4" indent="-285750" algn="l">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13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18"/>
        <p:cNvGrpSpPr/>
        <p:nvPr/>
      </p:nvGrpSpPr>
      <p:grpSpPr>
        <a:xfrm>
          <a:off x="0" y="0"/>
          <a:ext cx="0" cy="0"/>
          <a:chOff x="0" y="0"/>
          <a:chExt cx="0" cy="0"/>
        </a:xfrm>
      </p:grpSpPr>
      <p:sp>
        <p:nvSpPr>
          <p:cNvPr id="319" name="Google Shape;319;p135"/>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20" name="Google Shape;320;p135"/>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135"/>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lvl1pPr marL="457200" lvl="0" indent="-228600" algn="l">
              <a:spcBef>
                <a:spcPts val="360"/>
              </a:spcBef>
              <a:spcAft>
                <a:spcPts val="0"/>
              </a:spcAft>
              <a:buSzPts val="1080"/>
              <a:buNone/>
              <a:defRPr sz="1800" b="1"/>
            </a:lvl1pPr>
            <a:lvl2pPr marL="914400" lvl="1" indent="-228600" algn="l">
              <a:spcBef>
                <a:spcPts val="400"/>
              </a:spcBef>
              <a:spcAft>
                <a:spcPts val="0"/>
              </a:spcAft>
              <a:buSzPts val="1100"/>
              <a:buNone/>
              <a:defRPr sz="2000" b="1"/>
            </a:lvl2pPr>
            <a:lvl3pPr marL="1371600" lvl="2" indent="-228600" algn="l">
              <a:spcBef>
                <a:spcPts val="360"/>
              </a:spcBef>
              <a:spcAft>
                <a:spcPts val="0"/>
              </a:spcAft>
              <a:buSzPts val="900"/>
              <a:buNone/>
              <a:defRPr sz="1800" b="1"/>
            </a:lvl3pPr>
            <a:lvl4pPr marL="1828800" lvl="3" indent="-228600" algn="l">
              <a:spcBef>
                <a:spcPts val="320"/>
              </a:spcBef>
              <a:spcAft>
                <a:spcPts val="0"/>
              </a:spcAft>
              <a:buSzPts val="880"/>
              <a:buNone/>
              <a:defRPr sz="1600" b="1"/>
            </a:lvl4pPr>
            <a:lvl5pPr marL="2286000" lvl="4" indent="-228600" algn="l">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22" name="Google Shape;322;p135"/>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3" name="Google Shape;323;p1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324"/>
        <p:cNvGrpSpPr/>
        <p:nvPr/>
      </p:nvGrpSpPr>
      <p:grpSpPr>
        <a:xfrm>
          <a:off x="0" y="0"/>
          <a:ext cx="0" cy="0"/>
          <a:chOff x="0" y="0"/>
          <a:chExt cx="0" cy="0"/>
        </a:xfrm>
      </p:grpSpPr>
      <p:pic>
        <p:nvPicPr>
          <p:cNvPr id="325" name="Google Shape;325;p136" descr="At the Heart of the Matter - Engagement"/>
          <p:cNvPicPr preferRelativeResize="0"/>
          <p:nvPr/>
        </p:nvPicPr>
        <p:blipFill rotWithShape="1">
          <a:blip r:embed="rId2">
            <a:alphaModFix/>
          </a:blip>
          <a:srcRect l="13949" r="10755"/>
          <a:stretch/>
        </p:blipFill>
        <p:spPr>
          <a:xfrm>
            <a:off x="7162800" y="2057400"/>
            <a:ext cx="1803400" cy="2498725"/>
          </a:xfrm>
          <a:prstGeom prst="rect">
            <a:avLst/>
          </a:prstGeom>
          <a:noFill/>
          <a:ln>
            <a:noFill/>
          </a:ln>
        </p:spPr>
      </p:pic>
      <p:sp>
        <p:nvSpPr>
          <p:cNvPr id="326" name="Google Shape;326;p136"/>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61950" algn="l">
              <a:spcBef>
                <a:spcPts val="400"/>
              </a:spcBef>
              <a:spcAft>
                <a:spcPts val="0"/>
              </a:spcAft>
              <a:buSzPts val="2100"/>
              <a:buFont typeface="Tahoma"/>
              <a:buAutoNum type="arabicPeriod"/>
              <a:defRPr sz="2000"/>
            </a:lvl1pPr>
            <a:lvl2pPr marL="914400" lvl="1" indent="-348615" algn="l">
              <a:spcBef>
                <a:spcPts val="360"/>
              </a:spcBef>
              <a:spcAft>
                <a:spcPts val="0"/>
              </a:spcAft>
              <a:buSzPts val="1890"/>
              <a:buFont typeface="Tahoma"/>
              <a:buAutoNum type="arabicPeriod"/>
              <a:defRPr sz="1800"/>
            </a:lvl2pPr>
            <a:lvl3pPr marL="1371600" lvl="2" indent="-348614" algn="l">
              <a:spcBef>
                <a:spcPts val="360"/>
              </a:spcBef>
              <a:spcAft>
                <a:spcPts val="0"/>
              </a:spcAft>
              <a:buSzPts val="1890"/>
              <a:buFont typeface="Tahoma"/>
              <a:buAutoNum type="arabicPeriod"/>
              <a:defRPr sz="1800"/>
            </a:lvl3pPr>
            <a:lvl4pPr marL="1828800" lvl="3" indent="-335280" algn="l">
              <a:spcBef>
                <a:spcPts val="320"/>
              </a:spcBef>
              <a:spcAft>
                <a:spcPts val="0"/>
              </a:spcAft>
              <a:buSzPts val="1680"/>
              <a:buFont typeface="Tahoma"/>
              <a:buAutoNum type="arabicPeriod"/>
              <a:defRPr sz="1600"/>
            </a:lvl4pPr>
            <a:lvl5pPr marL="2286000" lvl="4" indent="-335279" algn="l">
              <a:spcBef>
                <a:spcPts val="320"/>
              </a:spcBef>
              <a:spcAft>
                <a:spcPts val="0"/>
              </a:spcAft>
              <a:buSzPts val="1680"/>
              <a:buFont typeface="Tahoma"/>
              <a:buAutoNum type="arabicPeriod"/>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327"/>
        <p:cNvGrpSpPr/>
        <p:nvPr/>
      </p:nvGrpSpPr>
      <p:grpSpPr>
        <a:xfrm>
          <a:off x="0" y="0"/>
          <a:ext cx="0" cy="0"/>
          <a:chOff x="0" y="0"/>
          <a:chExt cx="0" cy="0"/>
        </a:xfrm>
      </p:grpSpPr>
      <p:sp>
        <p:nvSpPr>
          <p:cNvPr id="328" name="Google Shape;328;p137"/>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20040" algn="l">
              <a:spcBef>
                <a:spcPts val="480"/>
              </a:spcBef>
              <a:spcAft>
                <a:spcPts val="0"/>
              </a:spcAft>
              <a:buSzPts val="1440"/>
              <a:buChar char="■"/>
              <a:defRPr sz="24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9" name="Google Shape;329;p13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330"/>
        <p:cNvGrpSpPr/>
        <p:nvPr/>
      </p:nvGrpSpPr>
      <p:grpSpPr>
        <a:xfrm>
          <a:off x="0" y="0"/>
          <a:ext cx="0" cy="0"/>
          <a:chOff x="0" y="0"/>
          <a:chExt cx="0" cy="0"/>
        </a:xfrm>
      </p:grpSpPr>
      <p:sp>
        <p:nvSpPr>
          <p:cNvPr id="331" name="Google Shape;331;p138"/>
          <p:cNvSpPr txBox="1">
            <a:spLocks noGrp="1"/>
          </p:cNvSpPr>
          <p:nvPr>
            <p:ph type="body" idx="1"/>
          </p:nvPr>
        </p:nvSpPr>
        <p:spPr>
          <a:xfrm>
            <a:off x="533400" y="1371602"/>
            <a:ext cx="5867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1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333"/>
        <p:cNvGrpSpPr/>
        <p:nvPr/>
      </p:nvGrpSpPr>
      <p:grpSpPr>
        <a:xfrm>
          <a:off x="0" y="0"/>
          <a:ext cx="0" cy="0"/>
          <a:chOff x="0" y="0"/>
          <a:chExt cx="0" cy="0"/>
        </a:xfrm>
      </p:grpSpPr>
      <p:sp>
        <p:nvSpPr>
          <p:cNvPr id="334" name="Google Shape;334;p139"/>
          <p:cNvSpPr txBox="1">
            <a:spLocks noGrp="1"/>
          </p:cNvSpPr>
          <p:nvPr>
            <p:ph type="body" idx="1"/>
          </p:nvPr>
        </p:nvSpPr>
        <p:spPr>
          <a:xfrm>
            <a:off x="685801" y="4114802"/>
            <a:ext cx="7902575" cy="20177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91465" algn="l">
              <a:spcBef>
                <a:spcPts val="360"/>
              </a:spcBef>
              <a:spcAft>
                <a:spcPts val="0"/>
              </a:spcAft>
              <a:buSzPts val="990"/>
              <a:buChar char="■"/>
              <a:defRPr sz="1800"/>
            </a:lvl2pPr>
            <a:lvl3pPr marL="1371600" lvl="2" indent="-285750" algn="l">
              <a:spcBef>
                <a:spcPts val="360"/>
              </a:spcBef>
              <a:spcAft>
                <a:spcPts val="0"/>
              </a:spcAft>
              <a:buSzPts val="900"/>
              <a:buChar char="■"/>
              <a:defRPr sz="1800"/>
            </a:lvl3pPr>
            <a:lvl4pPr marL="1828800" lvl="3" indent="-284480" algn="l">
              <a:spcBef>
                <a:spcPts val="320"/>
              </a:spcBef>
              <a:spcAft>
                <a:spcPts val="0"/>
              </a:spcAft>
              <a:buSzPts val="880"/>
              <a:buChar char="■"/>
              <a:defRPr sz="1600"/>
            </a:lvl4pPr>
            <a:lvl5pPr marL="2286000" lvl="4" indent="-279400" algn="l">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5" name="Google Shape;335;p13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22_Title and Content">
  <p:cSld name="22_Title and Content">
    <p:spTree>
      <p:nvGrpSpPr>
        <p:cNvPr id="1" name="Shape 336"/>
        <p:cNvGrpSpPr/>
        <p:nvPr/>
      </p:nvGrpSpPr>
      <p:grpSpPr>
        <a:xfrm>
          <a:off x="0" y="0"/>
          <a:ext cx="0" cy="0"/>
          <a:chOff x="0" y="0"/>
          <a:chExt cx="0" cy="0"/>
        </a:xfrm>
      </p:grpSpPr>
      <p:sp>
        <p:nvSpPr>
          <p:cNvPr id="337" name="Google Shape;337;p140"/>
          <p:cNvSpPr txBox="1">
            <a:spLocks noGrp="1"/>
          </p:cNvSpPr>
          <p:nvPr>
            <p:ph type="body" idx="1"/>
          </p:nvPr>
        </p:nvSpPr>
        <p:spPr>
          <a:xfrm>
            <a:off x="6400800" y="1371600"/>
            <a:ext cx="25908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1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55"/>
        <p:cNvGrpSpPr/>
        <p:nvPr/>
      </p:nvGrpSpPr>
      <p:grpSpPr>
        <a:xfrm>
          <a:off x="0" y="0"/>
          <a:ext cx="0" cy="0"/>
          <a:chOff x="0" y="0"/>
          <a:chExt cx="0" cy="0"/>
        </a:xfrm>
      </p:grpSpPr>
      <p:sp>
        <p:nvSpPr>
          <p:cNvPr id="56" name="Google Shape;56;p160"/>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1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39"/>
        <p:cNvGrpSpPr/>
        <p:nvPr/>
      </p:nvGrpSpPr>
      <p:grpSpPr>
        <a:xfrm>
          <a:off x="0" y="0"/>
          <a:ext cx="0" cy="0"/>
          <a:chOff x="0" y="0"/>
          <a:chExt cx="0" cy="0"/>
        </a:xfrm>
      </p:grpSpPr>
      <p:sp>
        <p:nvSpPr>
          <p:cNvPr id="340" name="Google Shape;340;p141"/>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1" name="Google Shape;341;p1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342"/>
        <p:cNvGrpSpPr/>
        <p:nvPr/>
      </p:nvGrpSpPr>
      <p:grpSpPr>
        <a:xfrm>
          <a:off x="0" y="0"/>
          <a:ext cx="0" cy="0"/>
          <a:chOff x="0" y="0"/>
          <a:chExt cx="0" cy="0"/>
        </a:xfrm>
      </p:grpSpPr>
      <p:sp>
        <p:nvSpPr>
          <p:cNvPr id="343" name="Google Shape;343;p142"/>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73050" algn="l">
              <a:spcBef>
                <a:spcPts val="280"/>
              </a:spcBef>
              <a:spcAft>
                <a:spcPts val="0"/>
              </a:spcAft>
              <a:buSzPts val="700"/>
              <a:buChar char="■"/>
              <a:defRPr sz="14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4" name="Google Shape;344;p14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345"/>
        <p:cNvGrpSpPr/>
        <p:nvPr/>
      </p:nvGrpSpPr>
      <p:grpSpPr>
        <a:xfrm>
          <a:off x="0" y="0"/>
          <a:ext cx="0" cy="0"/>
          <a:chOff x="0" y="0"/>
          <a:chExt cx="0" cy="0"/>
        </a:xfrm>
      </p:grpSpPr>
      <p:sp>
        <p:nvSpPr>
          <p:cNvPr id="346" name="Google Shape;346;p143"/>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7494" algn="l">
              <a:spcBef>
                <a:spcPts val="280"/>
              </a:spcBef>
              <a:spcAft>
                <a:spcPts val="0"/>
              </a:spcAft>
              <a:buSzPts val="770"/>
              <a:buChar char="■"/>
              <a:defRPr sz="14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7" name="Google Shape;347;p1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348" name="Google Shape;348;p143" descr="File:Book Hexagonal Icon.svg"/>
          <p:cNvPicPr preferRelativeResize="0"/>
          <p:nvPr/>
        </p:nvPicPr>
        <p:blipFill rotWithShape="1">
          <a:blip r:embed="rId2">
            <a:alphaModFix/>
          </a:blip>
          <a:srcRect/>
          <a:stretch/>
        </p:blipFill>
        <p:spPr>
          <a:xfrm>
            <a:off x="8001000" y="6248400"/>
            <a:ext cx="762000" cy="59063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349"/>
        <p:cNvGrpSpPr/>
        <p:nvPr/>
      </p:nvGrpSpPr>
      <p:grpSpPr>
        <a:xfrm>
          <a:off x="0" y="0"/>
          <a:ext cx="0" cy="0"/>
          <a:chOff x="0" y="0"/>
          <a:chExt cx="0" cy="0"/>
        </a:xfrm>
      </p:grpSpPr>
      <p:sp>
        <p:nvSpPr>
          <p:cNvPr id="350" name="Google Shape;350;p1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1" name="Google Shape;351;p144"/>
          <p:cNvSpPr txBox="1">
            <a:spLocks noGrp="1"/>
          </p:cNvSpPr>
          <p:nvPr>
            <p:ph type="body" idx="1"/>
          </p:nvPr>
        </p:nvSpPr>
        <p:spPr>
          <a:xfrm>
            <a:off x="533401" y="2590800"/>
            <a:ext cx="8200231" cy="3554415"/>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52"/>
        <p:cNvGrpSpPr/>
        <p:nvPr/>
      </p:nvGrpSpPr>
      <p:grpSpPr>
        <a:xfrm>
          <a:off x="0" y="0"/>
          <a:ext cx="0" cy="0"/>
          <a:chOff x="0" y="0"/>
          <a:chExt cx="0" cy="0"/>
        </a:xfrm>
      </p:grpSpPr>
      <p:sp>
        <p:nvSpPr>
          <p:cNvPr id="353" name="Google Shape;353;p145"/>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145"/>
          <p:cNvSpPr txBox="1">
            <a:spLocks noGrp="1"/>
          </p:cNvSpPr>
          <p:nvPr>
            <p:ph type="body" idx="2"/>
          </p:nvPr>
        </p:nvSpPr>
        <p:spPr>
          <a:xfrm>
            <a:off x="6172200" y="1371600"/>
            <a:ext cx="2782888" cy="5105400"/>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5" name="Google Shape;355;p1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356"/>
        <p:cNvGrpSpPr/>
        <p:nvPr/>
      </p:nvGrpSpPr>
      <p:grpSpPr>
        <a:xfrm>
          <a:off x="0" y="0"/>
          <a:ext cx="0" cy="0"/>
          <a:chOff x="0" y="0"/>
          <a:chExt cx="0" cy="0"/>
        </a:xfrm>
      </p:grpSpPr>
      <p:sp>
        <p:nvSpPr>
          <p:cNvPr id="357" name="Google Shape;357;p146"/>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317500" algn="l">
              <a:spcBef>
                <a:spcPts val="560"/>
              </a:spcBef>
              <a:spcAft>
                <a:spcPts val="0"/>
              </a:spcAft>
              <a:buSzPts val="1400"/>
              <a:buChar char="■"/>
              <a:defRPr sz="2800"/>
            </a:lvl3pPr>
            <a:lvl4pPr marL="1828800" lvl="3" indent="-312419" algn="l">
              <a:spcBef>
                <a:spcPts val="480"/>
              </a:spcBef>
              <a:spcAft>
                <a:spcPts val="0"/>
              </a:spcAft>
              <a:buSzPts val="1320"/>
              <a:buChar char="■"/>
              <a:defRPr sz="2400"/>
            </a:lvl4pPr>
            <a:lvl5pPr marL="2286000" lvl="4" indent="-304800" algn="l">
              <a:spcBef>
                <a:spcPts val="480"/>
              </a:spcBef>
              <a:spcAft>
                <a:spcPts val="0"/>
              </a:spcAft>
              <a:buSzPts val="1200"/>
              <a:buChar char="■"/>
              <a:defRPr sz="2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14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359"/>
        <p:cNvGrpSpPr/>
        <p:nvPr/>
      </p:nvGrpSpPr>
      <p:grpSpPr>
        <a:xfrm>
          <a:off x="0" y="0"/>
          <a:ext cx="0" cy="0"/>
          <a:chOff x="0" y="0"/>
          <a:chExt cx="0" cy="0"/>
        </a:xfrm>
      </p:grpSpPr>
      <p:sp>
        <p:nvSpPr>
          <p:cNvPr id="360" name="Google Shape;360;p147"/>
          <p:cNvSpPr txBox="1">
            <a:spLocks noGrp="1"/>
          </p:cNvSpPr>
          <p:nvPr>
            <p:ph type="body" idx="1"/>
          </p:nvPr>
        </p:nvSpPr>
        <p:spPr>
          <a:xfrm>
            <a:off x="4572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1" name="Google Shape;361;p147"/>
          <p:cNvSpPr txBox="1">
            <a:spLocks noGrp="1"/>
          </p:cNvSpPr>
          <p:nvPr>
            <p:ph type="body" idx="2"/>
          </p:nvPr>
        </p:nvSpPr>
        <p:spPr>
          <a:xfrm>
            <a:off x="4191000" y="1143000"/>
            <a:ext cx="4625977"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14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1_Two Content">
  <p:cSld name="11_Two Content">
    <p:spTree>
      <p:nvGrpSpPr>
        <p:cNvPr id="1" name="Shape 363"/>
        <p:cNvGrpSpPr/>
        <p:nvPr/>
      </p:nvGrpSpPr>
      <p:grpSpPr>
        <a:xfrm>
          <a:off x="0" y="0"/>
          <a:ext cx="0" cy="0"/>
          <a:chOff x="0" y="0"/>
          <a:chExt cx="0" cy="0"/>
        </a:xfrm>
      </p:grpSpPr>
      <p:sp>
        <p:nvSpPr>
          <p:cNvPr id="364" name="Google Shape;364;p148"/>
          <p:cNvSpPr txBox="1">
            <a:spLocks noGrp="1"/>
          </p:cNvSpPr>
          <p:nvPr>
            <p:ph type="body" idx="1"/>
          </p:nvPr>
        </p:nvSpPr>
        <p:spPr>
          <a:xfrm>
            <a:off x="3810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148"/>
          <p:cNvSpPr txBox="1">
            <a:spLocks noGrp="1"/>
          </p:cNvSpPr>
          <p:nvPr>
            <p:ph type="body" idx="2"/>
          </p:nvPr>
        </p:nvSpPr>
        <p:spPr>
          <a:xfrm>
            <a:off x="4038600" y="1143000"/>
            <a:ext cx="4876800"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6" name="Google Shape;366;p1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367"/>
        <p:cNvGrpSpPr/>
        <p:nvPr/>
      </p:nvGrpSpPr>
      <p:grpSpPr>
        <a:xfrm>
          <a:off x="0" y="0"/>
          <a:ext cx="0" cy="0"/>
          <a:chOff x="0" y="0"/>
          <a:chExt cx="0" cy="0"/>
        </a:xfrm>
      </p:grpSpPr>
      <p:sp>
        <p:nvSpPr>
          <p:cNvPr id="368" name="Google Shape;368;p149"/>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1465" algn="l">
              <a:spcBef>
                <a:spcPts val="360"/>
              </a:spcBef>
              <a:spcAft>
                <a:spcPts val="0"/>
              </a:spcAft>
              <a:buSzPts val="990"/>
              <a:buChar char="■"/>
              <a:defRPr sz="18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149"/>
          <p:cNvSpPr txBox="1">
            <a:spLocks noGrp="1"/>
          </p:cNvSpPr>
          <p:nvPr>
            <p:ph type="body" idx="2"/>
          </p:nvPr>
        </p:nvSpPr>
        <p:spPr>
          <a:xfrm>
            <a:off x="5943601" y="1373538"/>
            <a:ext cx="2873375" cy="4760913"/>
          </a:xfrm>
          <a:prstGeom prst="rect">
            <a:avLst/>
          </a:prstGeom>
          <a:noFill/>
          <a:ln>
            <a:noFill/>
          </a:ln>
        </p:spPr>
        <p:txBody>
          <a:bodyPr spcFirstLastPara="1" wrap="square" lIns="91425" tIns="45700" rIns="91425" bIns="45700" anchor="t" anchorCtr="0">
            <a:noAutofit/>
          </a:bodyPr>
          <a:lstStyle>
            <a:lvl1pPr marL="457200" lvl="0" indent="-297180" algn="l">
              <a:spcBef>
                <a:spcPts val="360"/>
              </a:spcBef>
              <a:spcAft>
                <a:spcPts val="0"/>
              </a:spcAft>
              <a:buSzPts val="1080"/>
              <a:buChar char="■"/>
              <a:defRPr sz="1800"/>
            </a:lvl1pPr>
            <a:lvl2pPr marL="914400" lvl="1" indent="-284480" algn="l">
              <a:spcBef>
                <a:spcPts val="320"/>
              </a:spcBef>
              <a:spcAft>
                <a:spcPts val="0"/>
              </a:spcAft>
              <a:buSzPts val="880"/>
              <a:buChar char="■"/>
              <a:defRPr sz="16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14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6_Two Content">
  <p:cSld name="6_Two Content">
    <p:spTree>
      <p:nvGrpSpPr>
        <p:cNvPr id="1" name="Shape 371"/>
        <p:cNvGrpSpPr/>
        <p:nvPr/>
      </p:nvGrpSpPr>
      <p:grpSpPr>
        <a:xfrm>
          <a:off x="0" y="0"/>
          <a:ext cx="0" cy="0"/>
          <a:chOff x="0" y="0"/>
          <a:chExt cx="0" cy="0"/>
        </a:xfrm>
      </p:grpSpPr>
      <p:sp>
        <p:nvSpPr>
          <p:cNvPr id="372" name="Google Shape;372;p15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3" name="Google Shape;373;p150"/>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4" name="Google Shape;374;p150"/>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58"/>
        <p:cNvGrpSpPr/>
        <p:nvPr/>
      </p:nvGrpSpPr>
      <p:grpSpPr>
        <a:xfrm>
          <a:off x="0" y="0"/>
          <a:ext cx="0" cy="0"/>
          <a:chOff x="0" y="0"/>
          <a:chExt cx="0" cy="0"/>
        </a:xfrm>
      </p:grpSpPr>
      <p:sp>
        <p:nvSpPr>
          <p:cNvPr id="59" name="Google Shape;59;p161"/>
          <p:cNvSpPr txBox="1">
            <a:spLocks noGrp="1"/>
          </p:cNvSpPr>
          <p:nvPr>
            <p:ph type="body" idx="1"/>
          </p:nvPr>
        </p:nvSpPr>
        <p:spPr>
          <a:xfrm>
            <a:off x="533400" y="1371602"/>
            <a:ext cx="5867400" cy="4760913"/>
          </a:xfrm>
          <a:prstGeom prst="rect">
            <a:avLst/>
          </a:prstGeom>
          <a:noFill/>
          <a:ln>
            <a:noFill/>
          </a:ln>
        </p:spPr>
        <p:txBody>
          <a:bodyPr spcFirstLastPara="1" wrap="square" lIns="91425" tIns="45700" rIns="91425" bIns="45700" anchor="t" anchorCtr="0">
            <a:noAutofit/>
          </a:bodyPr>
          <a:lstStyle>
            <a:lvl1pPr marL="457200" lvl="0" indent="-304800" algn="l">
              <a:spcBef>
                <a:spcPts val="400"/>
              </a:spcBef>
              <a:spcAft>
                <a:spcPts val="0"/>
              </a:spcAft>
              <a:buSzPts val="1200"/>
              <a:buChar char="■"/>
              <a:defRPr sz="2000"/>
            </a:lvl1pPr>
            <a:lvl2pPr marL="914400" lvl="1" indent="-298450" algn="l">
              <a:spcBef>
                <a:spcPts val="400"/>
              </a:spcBef>
              <a:spcAft>
                <a:spcPts val="0"/>
              </a:spcAft>
              <a:buSzPts val="1100"/>
              <a:buChar char="■"/>
              <a:defRPr sz="2000"/>
            </a:lvl2pPr>
            <a:lvl3pPr marL="1371600" lvl="2" indent="-292100" algn="l">
              <a:spcBef>
                <a:spcPts val="400"/>
              </a:spcBef>
              <a:spcAft>
                <a:spcPts val="0"/>
              </a:spcAft>
              <a:buSzPts val="1000"/>
              <a:buChar char="■"/>
              <a:defRPr sz="2000"/>
            </a:lvl3pPr>
            <a:lvl4pPr marL="1828800" lvl="3" indent="-291464" algn="l">
              <a:spcBef>
                <a:spcPts val="360"/>
              </a:spcBef>
              <a:spcAft>
                <a:spcPts val="0"/>
              </a:spcAft>
              <a:buSzPts val="990"/>
              <a:buChar char="■"/>
              <a:defRPr sz="1800"/>
            </a:lvl4pPr>
            <a:lvl5pPr marL="2286000" lvl="4" indent="-285750" algn="l">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375"/>
        <p:cNvGrpSpPr/>
        <p:nvPr/>
      </p:nvGrpSpPr>
      <p:grpSpPr>
        <a:xfrm>
          <a:off x="0" y="0"/>
          <a:ext cx="0" cy="0"/>
          <a:chOff x="0" y="0"/>
          <a:chExt cx="0" cy="0"/>
        </a:xfrm>
      </p:grpSpPr>
      <p:sp>
        <p:nvSpPr>
          <p:cNvPr id="376" name="Google Shape;376;p151"/>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377" name="Google Shape;377;p151"/>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spcBef>
                <a:spcPts val="280"/>
              </a:spcBef>
              <a:spcAft>
                <a:spcPts val="0"/>
              </a:spcAft>
              <a:buSzPts val="840"/>
              <a:buChar char="■"/>
              <a:defRPr sz="1400"/>
            </a:lvl1pPr>
            <a:lvl2pPr marL="914400" lvl="1" indent="-270510" algn="l">
              <a:spcBef>
                <a:spcPts val="240"/>
              </a:spcBef>
              <a:spcAft>
                <a:spcPts val="0"/>
              </a:spcAft>
              <a:buSzPts val="660"/>
              <a:buChar char="■"/>
              <a:defRPr sz="1200"/>
            </a:lvl2pPr>
            <a:lvl3pPr marL="1371600" lvl="2" indent="-266700" algn="l">
              <a:spcBef>
                <a:spcPts val="240"/>
              </a:spcBef>
              <a:spcAft>
                <a:spcPts val="0"/>
              </a:spcAft>
              <a:buSzPts val="600"/>
              <a:buChar char="■"/>
              <a:defRPr sz="1200"/>
            </a:lvl3pPr>
            <a:lvl4pPr marL="1828800" lvl="3" indent="-267017" algn="l">
              <a:spcBef>
                <a:spcPts val="220"/>
              </a:spcBef>
              <a:spcAft>
                <a:spcPts val="0"/>
              </a:spcAft>
              <a:buSzPts val="605"/>
              <a:buChar char="■"/>
              <a:defRPr sz="1100"/>
            </a:lvl4pPr>
            <a:lvl5pPr marL="2286000" lvl="4" indent="-263525" algn="l">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8" name="Google Shape;378;p15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79"/>
        <p:cNvGrpSpPr/>
        <p:nvPr/>
      </p:nvGrpSpPr>
      <p:grpSpPr>
        <a:xfrm>
          <a:off x="0" y="0"/>
          <a:ext cx="0" cy="0"/>
          <a:chOff x="0" y="0"/>
          <a:chExt cx="0" cy="0"/>
        </a:xfrm>
      </p:grpSpPr>
      <p:sp>
        <p:nvSpPr>
          <p:cNvPr id="380" name="Google Shape;380;p1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381"/>
        <p:cNvGrpSpPr/>
        <p:nvPr/>
      </p:nvGrpSpPr>
      <p:grpSpPr>
        <a:xfrm>
          <a:off x="0" y="0"/>
          <a:ext cx="0" cy="0"/>
          <a:chOff x="0" y="0"/>
          <a:chExt cx="0" cy="0"/>
        </a:xfrm>
      </p:grpSpPr>
      <p:sp>
        <p:nvSpPr>
          <p:cNvPr id="382" name="Google Shape;382;p153"/>
          <p:cNvSpPr txBox="1">
            <a:spLocks noGrp="1"/>
          </p:cNvSpPr>
          <p:nvPr>
            <p:ph type="body" idx="1"/>
          </p:nvPr>
        </p:nvSpPr>
        <p:spPr>
          <a:xfrm>
            <a:off x="457200" y="1295402"/>
            <a:ext cx="3505200" cy="4760913"/>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77494" algn="l">
              <a:spcBef>
                <a:spcPts val="280"/>
              </a:spcBef>
              <a:spcAft>
                <a:spcPts val="0"/>
              </a:spcAft>
              <a:buSzPts val="770"/>
              <a:buChar char="■"/>
              <a:defRPr sz="1400"/>
            </a:lvl2pPr>
            <a:lvl3pPr marL="1371600" lvl="2" indent="-279400" algn="l">
              <a:spcBef>
                <a:spcPts val="320"/>
              </a:spcBef>
              <a:spcAft>
                <a:spcPts val="0"/>
              </a:spcAft>
              <a:buSzPts val="800"/>
              <a:buChar char="■"/>
              <a:defRPr sz="1600"/>
            </a:lvl3pPr>
            <a:lvl4pPr marL="1828800" lvl="3" indent="-277494" algn="l">
              <a:spcBef>
                <a:spcPts val="280"/>
              </a:spcBef>
              <a:spcAft>
                <a:spcPts val="0"/>
              </a:spcAft>
              <a:buSzPts val="770"/>
              <a:buChar char="■"/>
              <a:defRPr sz="1400"/>
            </a:lvl4pPr>
            <a:lvl5pPr marL="2286000" lvl="4" indent="-273050" algn="l">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1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384"/>
        <p:cNvGrpSpPr/>
        <p:nvPr/>
      </p:nvGrpSpPr>
      <p:grpSpPr>
        <a:xfrm>
          <a:off x="0" y="0"/>
          <a:ext cx="0" cy="0"/>
          <a:chOff x="0" y="0"/>
          <a:chExt cx="0" cy="0"/>
        </a:xfrm>
      </p:grpSpPr>
      <p:sp>
        <p:nvSpPr>
          <p:cNvPr id="385" name="Google Shape;385;p154"/>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
        <p:nvSpPr>
          <p:cNvPr id="386" name="Google Shape;386;p154"/>
          <p:cNvSpPr txBox="1">
            <a:spLocks noGrp="1"/>
          </p:cNvSpPr>
          <p:nvPr>
            <p:ph type="body" idx="1"/>
          </p:nvPr>
        </p:nvSpPr>
        <p:spPr>
          <a:xfrm>
            <a:off x="457200" y="1371600"/>
            <a:ext cx="2895600" cy="5029201"/>
          </a:xfrm>
          <a:prstGeom prst="rect">
            <a:avLst/>
          </a:prstGeom>
          <a:noFill/>
          <a:ln>
            <a:noFill/>
          </a:ln>
        </p:spPr>
        <p:txBody>
          <a:bodyPr spcFirstLastPara="1" wrap="square" lIns="91425" tIns="45700" rIns="91425" bIns="45700" anchor="t" anchorCtr="0">
            <a:noAutofit/>
          </a:bodyPr>
          <a:lstStyle>
            <a:lvl1pPr marL="457200" lvl="0" indent="-289560" algn="l">
              <a:spcBef>
                <a:spcPts val="320"/>
              </a:spcBef>
              <a:spcAft>
                <a:spcPts val="0"/>
              </a:spcAft>
              <a:buSzPts val="960"/>
              <a:buChar char="■"/>
              <a:defRPr sz="1600"/>
            </a:lvl1pPr>
            <a:lvl2pPr marL="914400" lvl="1" indent="-284480" algn="l">
              <a:spcBef>
                <a:spcPts val="320"/>
              </a:spcBef>
              <a:spcAft>
                <a:spcPts val="0"/>
              </a:spcAft>
              <a:buSzPts val="880"/>
              <a:buChar char="■"/>
              <a:defRPr sz="1600"/>
            </a:lvl2pPr>
            <a:lvl3pPr marL="1371600" lvl="2" indent="-273050" algn="l">
              <a:spcBef>
                <a:spcPts val="280"/>
              </a:spcBef>
              <a:spcAft>
                <a:spcPts val="0"/>
              </a:spcAft>
              <a:buSzPts val="700"/>
              <a:buChar char="■"/>
              <a:defRPr sz="1400"/>
            </a:lvl3pPr>
            <a:lvl4pPr marL="1828800" lvl="3" indent="-270510" algn="l">
              <a:spcBef>
                <a:spcPts val="240"/>
              </a:spcBef>
              <a:spcAft>
                <a:spcPts val="0"/>
              </a:spcAft>
              <a:buSzPts val="660"/>
              <a:buChar char="■"/>
              <a:defRPr sz="1200"/>
            </a:lvl4pPr>
            <a:lvl5pPr marL="2286000" lvl="4" indent="-266700" algn="l">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7" name="Google Shape;387;p1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388"/>
        <p:cNvGrpSpPr/>
        <p:nvPr/>
      </p:nvGrpSpPr>
      <p:grpSpPr>
        <a:xfrm>
          <a:off x="0" y="0"/>
          <a:ext cx="0" cy="0"/>
          <a:chOff x="0" y="0"/>
          <a:chExt cx="0" cy="0"/>
        </a:xfrm>
      </p:grpSpPr>
      <p:sp>
        <p:nvSpPr>
          <p:cNvPr id="389" name="Google Shape;389;p132"/>
          <p:cNvSpPr txBox="1">
            <a:spLocks noGrp="1"/>
          </p:cNvSpPr>
          <p:nvPr>
            <p:ph type="ctrTitle"/>
          </p:nvPr>
        </p:nvSpPr>
        <p:spPr>
          <a:xfrm>
            <a:off x="361950" y="1676400"/>
            <a:ext cx="6172200" cy="22860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36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0" name="Google Shape;390;p132"/>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
        <p:nvSpPr>
          <p:cNvPr id="391" name="Google Shape;391;p132"/>
          <p:cNvSpPr txBox="1"/>
          <p:nvPr/>
        </p:nvSpPr>
        <p:spPr>
          <a:xfrm>
            <a:off x="114299" y="6581775"/>
            <a:ext cx="2161761"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398"/>
        <p:cNvGrpSpPr/>
        <p:nvPr/>
      </p:nvGrpSpPr>
      <p:grpSpPr>
        <a:xfrm>
          <a:off x="0" y="0"/>
          <a:ext cx="0" cy="0"/>
          <a:chOff x="0" y="0"/>
          <a:chExt cx="0" cy="0"/>
        </a:xfrm>
      </p:grpSpPr>
      <p:sp>
        <p:nvSpPr>
          <p:cNvPr id="399" name="Google Shape;399;p133"/>
          <p:cNvSpPr txBox="1">
            <a:spLocks noGrp="1"/>
          </p:cNvSpPr>
          <p:nvPr>
            <p:ph type="ctrTitle"/>
          </p:nvPr>
        </p:nvSpPr>
        <p:spPr>
          <a:xfrm>
            <a:off x="361950" y="1676400"/>
            <a:ext cx="6172200" cy="22860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36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133"/>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
        <p:nvSpPr>
          <p:cNvPr id="401" name="Google Shape;401;p133"/>
          <p:cNvSpPr txBox="1"/>
          <p:nvPr/>
        </p:nvSpPr>
        <p:spPr>
          <a:xfrm>
            <a:off x="114300" y="6581775"/>
            <a:ext cx="246987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Rectangle 1033"/>
          <p:cNvSpPr>
            <a:spLocks noGrp="1" noChangeArrowheads="1"/>
          </p:cNvSpPr>
          <p:nvPr>
            <p:ph type="title"/>
            <p:custDataLst>
              <p:tags r:id="rId1"/>
            </p:custDataLst>
          </p:nvPr>
        </p:nvSpPr>
        <p:spPr bwMode="auto">
          <a:xfrm>
            <a:off x="4495800" y="68262"/>
            <a:ext cx="43211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Tree>
    <p:extLst>
      <p:ext uri="{BB962C8B-B14F-4D97-AF65-F5344CB8AC3E}">
        <p14:creationId xmlns:p14="http://schemas.microsoft.com/office/powerpoint/2010/main" val="35983561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extBox 2"/>
          <p:cNvSpPr txBox="1">
            <a:spLocks noChangeArrowheads="1"/>
          </p:cNvSpPr>
          <p:nvPr userDrawn="1">
            <p:custDataLst>
              <p:tags r:id="rId1"/>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sp>
        <p:nvSpPr>
          <p:cNvPr id="4" name="Rectangle 1033"/>
          <p:cNvSpPr>
            <a:spLocks noGrp="1" noChangeArrowheads="1"/>
          </p:cNvSpPr>
          <p:nvPr>
            <p:ph type="title"/>
            <p:custDataLst>
              <p:tags r:id="rId2"/>
            </p:custDataLst>
          </p:nvPr>
        </p:nvSpPr>
        <p:spPr bwMode="auto">
          <a:xfrm>
            <a:off x="3810000" y="68262"/>
            <a:ext cx="500697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vl1pPr>
          </a:lstStyle>
          <a:p>
            <a:pPr lvl="0"/>
            <a:r>
              <a:rPr lang="en-US" altLang="en-US"/>
              <a:t>Click to edit Master title style</a:t>
            </a:r>
          </a:p>
        </p:txBody>
      </p:sp>
      <p:sp>
        <p:nvSpPr>
          <p:cNvPr id="5" name="Content Placeholder 2"/>
          <p:cNvSpPr>
            <a:spLocks noGrp="1"/>
          </p:cNvSpPr>
          <p:nvPr>
            <p:ph idx="1"/>
            <p:custDataLst>
              <p:tags r:id="rId3"/>
            </p:custDataLst>
          </p:nvPr>
        </p:nvSpPr>
        <p:spPr>
          <a:xfrm>
            <a:off x="617538" y="1384300"/>
            <a:ext cx="8199437" cy="4760913"/>
          </a:xfrm>
          <a:prstGeom prst="rect">
            <a:avLst/>
          </a:prstGeom>
        </p:spPr>
        <p:txBody>
          <a:bodyPr/>
          <a:lstStyle>
            <a:lvl1pPr>
              <a:defRPr sz="2000">
                <a:solidFill>
                  <a:schemeClr val="bg1"/>
                </a:solidFill>
              </a:defRPr>
            </a:lvl1pPr>
            <a:lvl2pPr>
              <a:defRPr sz="1800">
                <a:solidFill>
                  <a:schemeClr val="bg1"/>
                </a:solidFill>
              </a:defRPr>
            </a:lvl2pPr>
            <a:lvl3pPr>
              <a:defRPr sz="14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99307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9" Type="http://schemas.openxmlformats.org/officeDocument/2006/relationships/slideLayout" Target="../slideLayouts/slideLayout42.xml"/><Relationship Id="rId21" Type="http://schemas.openxmlformats.org/officeDocument/2006/relationships/slideLayout" Target="../slideLayouts/slideLayout24.xml"/><Relationship Id="rId34" Type="http://schemas.openxmlformats.org/officeDocument/2006/relationships/slideLayout" Target="../slideLayouts/slideLayout37.xml"/><Relationship Id="rId42" Type="http://schemas.openxmlformats.org/officeDocument/2006/relationships/slideLayout" Target="../slideLayouts/slideLayout45.xml"/><Relationship Id="rId47" Type="http://schemas.openxmlformats.org/officeDocument/2006/relationships/slideLayout" Target="../slideLayouts/slideLayout50.xml"/><Relationship Id="rId50" Type="http://schemas.openxmlformats.org/officeDocument/2006/relationships/slideLayout" Target="../slideLayouts/slideLayout53.xml"/><Relationship Id="rId7" Type="http://schemas.openxmlformats.org/officeDocument/2006/relationships/slideLayout" Target="../slideLayouts/slideLayout1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9" Type="http://schemas.openxmlformats.org/officeDocument/2006/relationships/slideLayout" Target="../slideLayouts/slideLayout32.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32" Type="http://schemas.openxmlformats.org/officeDocument/2006/relationships/slideLayout" Target="../slideLayouts/slideLayout35.xml"/><Relationship Id="rId37" Type="http://schemas.openxmlformats.org/officeDocument/2006/relationships/slideLayout" Target="../slideLayouts/slideLayout40.xml"/><Relationship Id="rId40" Type="http://schemas.openxmlformats.org/officeDocument/2006/relationships/slideLayout" Target="../slideLayouts/slideLayout43.xml"/><Relationship Id="rId45" Type="http://schemas.openxmlformats.org/officeDocument/2006/relationships/slideLayout" Target="../slideLayouts/slideLayout48.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36" Type="http://schemas.openxmlformats.org/officeDocument/2006/relationships/slideLayout" Target="../slideLayouts/slideLayout39.xml"/><Relationship Id="rId49" Type="http://schemas.openxmlformats.org/officeDocument/2006/relationships/slideLayout" Target="../slideLayouts/slideLayout5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slideLayout" Target="../slideLayouts/slideLayout34.xml"/><Relationship Id="rId44" Type="http://schemas.openxmlformats.org/officeDocument/2006/relationships/slideLayout" Target="../slideLayouts/slideLayout47.xml"/><Relationship Id="rId52" Type="http://schemas.openxmlformats.org/officeDocument/2006/relationships/image" Target="../media/image4.png"/><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 Id="rId35" Type="http://schemas.openxmlformats.org/officeDocument/2006/relationships/slideLayout" Target="../slideLayouts/slideLayout38.xml"/><Relationship Id="rId43" Type="http://schemas.openxmlformats.org/officeDocument/2006/relationships/slideLayout" Target="../slideLayouts/slideLayout46.xml"/><Relationship Id="rId48" Type="http://schemas.openxmlformats.org/officeDocument/2006/relationships/slideLayout" Target="../slideLayouts/slideLayout51.xml"/><Relationship Id="rId8" Type="http://schemas.openxmlformats.org/officeDocument/2006/relationships/slideLayout" Target="../slideLayouts/slideLayout11.xml"/><Relationship Id="rId51" Type="http://schemas.openxmlformats.org/officeDocument/2006/relationships/theme" Target="../theme/theme2.xml"/><Relationship Id="rId3" Type="http://schemas.openxmlformats.org/officeDocument/2006/relationships/slideLayout" Target="../slideLayouts/slideLayout6.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33" Type="http://schemas.openxmlformats.org/officeDocument/2006/relationships/slideLayout" Target="../slideLayouts/slideLayout36.xml"/><Relationship Id="rId38" Type="http://schemas.openxmlformats.org/officeDocument/2006/relationships/slideLayout" Target="../slideLayouts/slideLayout41.xml"/><Relationship Id="rId46" Type="http://schemas.openxmlformats.org/officeDocument/2006/relationships/slideLayout" Target="../slideLayouts/slideLayout49.xml"/><Relationship Id="rId20" Type="http://schemas.openxmlformats.org/officeDocument/2006/relationships/slideLayout" Target="../slideLayouts/slideLayout23.xml"/><Relationship Id="rId41" Type="http://schemas.openxmlformats.org/officeDocument/2006/relationships/slideLayout" Target="../slideLayouts/slideLayout44.xml"/><Relationship Id="rId1" Type="http://schemas.openxmlformats.org/officeDocument/2006/relationships/slideLayout" Target="../slideLayouts/slideLayout4.xml"/><Relationship Id="rId6"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theme" Target="../theme/theme3.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slideLayout" Target="../slideLayouts/slideLayout82.xml"/><Relationship Id="rId41" Type="http://schemas.openxmlformats.org/officeDocument/2006/relationships/slideLayout" Target="../slideLayouts/slideLayout94.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image" Target="../media/image4.png"/><Relationship Id="rId8" Type="http://schemas.openxmlformats.org/officeDocument/2006/relationships/slideLayout" Target="../slideLayouts/slideLayout61.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9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7" Type="http://schemas.openxmlformats.org/officeDocument/2006/relationships/image" Target="../media/image2.png"/><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3"/>
          <p:cNvSpPr/>
          <p:nvPr/>
        </p:nvSpPr>
        <p:spPr>
          <a:xfrm>
            <a:off x="0" y="0"/>
            <a:ext cx="9144000" cy="1143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1" name="Google Shape;11;p103"/>
          <p:cNvSpPr txBox="1"/>
          <p:nvPr/>
        </p:nvSpPr>
        <p:spPr>
          <a:xfrm>
            <a:off x="114300" y="6581775"/>
            <a:ext cx="2678596"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12" name="Google Shape;12;p103"/>
          <p:cNvSpPr txBox="1"/>
          <p:nvPr/>
        </p:nvSpPr>
        <p:spPr>
          <a:xfrm>
            <a:off x="8691563" y="65500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sp>
        <p:nvSpPr>
          <p:cNvPr id="36" name="Google Shape;36;p10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8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
        <p:nvSpPr>
          <p:cNvPr id="37" name="Google Shape;37;p10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38" name="Google Shape;38;p107"/>
          <p:cNvSpPr txBox="1"/>
          <p:nvPr/>
        </p:nvSpPr>
        <p:spPr>
          <a:xfrm>
            <a:off x="114299" y="6599218"/>
            <a:ext cx="2430117"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39" name="Google Shape;39;p107" descr="short-line"/>
          <p:cNvPicPr preferRelativeResize="0"/>
          <p:nvPr/>
        </p:nvPicPr>
        <p:blipFill rotWithShape="1">
          <a:blip r:embed="rId52">
            <a:alphaModFix/>
          </a:blip>
          <a:srcRect/>
          <a:stretch/>
        </p:blipFill>
        <p:spPr>
          <a:xfrm>
            <a:off x="114300" y="450850"/>
            <a:ext cx="1004888" cy="446088"/>
          </a:xfrm>
          <a:prstGeom prst="rect">
            <a:avLst/>
          </a:prstGeom>
          <a:noFill/>
          <a:ln>
            <a:noFill/>
          </a:ln>
        </p:spPr>
      </p:pic>
      <p:sp>
        <p:nvSpPr>
          <p:cNvPr id="40" name="Google Shape;40;p107"/>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703" r:id="rId48"/>
    <p:sldLayoutId id="2147483704" r:id="rId49"/>
    <p:sldLayoutId id="2147483705" r:id="rId5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5"/>
        <p:cNvGrpSpPr/>
        <p:nvPr/>
      </p:nvGrpSpPr>
      <p:grpSpPr>
        <a:xfrm>
          <a:off x="0" y="0"/>
          <a:ext cx="0" cy="0"/>
          <a:chOff x="0" y="0"/>
          <a:chExt cx="0" cy="0"/>
        </a:xfrm>
      </p:grpSpPr>
      <p:sp>
        <p:nvSpPr>
          <p:cNvPr id="236" name="Google Shape;236;p10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8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dk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dk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dk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dk2"/>
                </a:solidFill>
                <a:latin typeface="Tahoma"/>
                <a:ea typeface="Tahoma"/>
                <a:cs typeface="Tahoma"/>
                <a:sym typeface="Tahoma"/>
              </a:defRPr>
            </a:lvl9pPr>
          </a:lstStyle>
          <a:p>
            <a:endParaRPr/>
          </a:p>
        </p:txBody>
      </p:sp>
      <p:sp>
        <p:nvSpPr>
          <p:cNvPr id="237" name="Google Shape;237;p109"/>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dk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238" name="Google Shape;238;p109"/>
          <p:cNvSpPr txBox="1"/>
          <p:nvPr/>
        </p:nvSpPr>
        <p:spPr>
          <a:xfrm>
            <a:off x="114299" y="6581775"/>
            <a:ext cx="245993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239" name="Google Shape;239;p109" descr="short-line"/>
          <p:cNvPicPr preferRelativeResize="0"/>
          <p:nvPr/>
        </p:nvPicPr>
        <p:blipFill rotWithShape="1">
          <a:blip r:embed="rId43">
            <a:alphaModFix/>
          </a:blip>
          <a:srcRect/>
          <a:stretch/>
        </p:blipFill>
        <p:spPr>
          <a:xfrm>
            <a:off x="114300" y="450850"/>
            <a:ext cx="1004888" cy="446088"/>
          </a:xfrm>
          <a:prstGeom prst="rect">
            <a:avLst/>
          </a:prstGeom>
          <a:noFill/>
          <a:ln>
            <a:noFill/>
          </a:ln>
        </p:spPr>
      </p:pic>
      <p:sp>
        <p:nvSpPr>
          <p:cNvPr id="240" name="Google Shape;240;p109"/>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dk1"/>
                </a:solidFill>
                <a:latin typeface="Tahoma"/>
                <a:ea typeface="Tahoma"/>
                <a:cs typeface="Tahoma"/>
                <a:sym typeface="Tahoma"/>
              </a:rPr>
              <a:t>‹#›</a:t>
            </a:fld>
            <a:endParaRPr sz="1400">
              <a:solidFill>
                <a:schemeClr val="dk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2" r:id="rId15"/>
    <p:sldLayoutId id="2147483723" r:id="rId16"/>
    <p:sldLayoutId id="2147483724" r:id="rId17"/>
    <p:sldLayoutId id="2147483725"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2"/>
        <p:cNvGrpSpPr/>
        <p:nvPr/>
      </p:nvGrpSpPr>
      <p:grpSpPr>
        <a:xfrm>
          <a:off x="0" y="0"/>
          <a:ext cx="0" cy="0"/>
          <a:chOff x="0" y="0"/>
          <a:chExt cx="0" cy="0"/>
        </a:xfrm>
      </p:grpSpPr>
      <p:sp>
        <p:nvSpPr>
          <p:cNvPr id="393" name="Google Shape;393;p1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2800" b="0" i="0" u="none" strike="noStrike" cap="none">
                <a:solidFill>
                  <a:srgbClr val="C00000"/>
                </a:solidFill>
                <a:latin typeface="Tahoma"/>
                <a:ea typeface="Tahoma"/>
                <a:cs typeface="Tahoma"/>
                <a:sym typeface="Tahoma"/>
              </a:defRPr>
            </a:lvl1pPr>
            <a:lvl2pPr marR="0" lvl="1" algn="l" rtl="0">
              <a:spcBef>
                <a:spcPts val="0"/>
              </a:spcBef>
              <a:spcAft>
                <a:spcPts val="0"/>
              </a:spcAft>
              <a:buSzPts val="1400"/>
              <a:buNone/>
              <a:defRPr sz="2400" b="0" i="0" u="none" strike="noStrike" cap="none">
                <a:solidFill>
                  <a:srgbClr val="C00000"/>
                </a:solidFill>
                <a:latin typeface="Tahoma"/>
                <a:ea typeface="Tahoma"/>
                <a:cs typeface="Tahoma"/>
                <a:sym typeface="Tahoma"/>
              </a:defRPr>
            </a:lvl2pPr>
            <a:lvl3pPr marR="0" lvl="2" algn="l" rtl="0">
              <a:spcBef>
                <a:spcPts val="0"/>
              </a:spcBef>
              <a:spcAft>
                <a:spcPts val="0"/>
              </a:spcAft>
              <a:buSzPts val="1400"/>
              <a:buNone/>
              <a:defRPr sz="2400" b="0" i="0" u="none" strike="noStrike" cap="none">
                <a:solidFill>
                  <a:srgbClr val="C00000"/>
                </a:solidFill>
                <a:latin typeface="Tahoma"/>
                <a:ea typeface="Tahoma"/>
                <a:cs typeface="Tahoma"/>
                <a:sym typeface="Tahoma"/>
              </a:defRPr>
            </a:lvl3pPr>
            <a:lvl4pPr marR="0" lvl="3" algn="l" rtl="0">
              <a:spcBef>
                <a:spcPts val="0"/>
              </a:spcBef>
              <a:spcAft>
                <a:spcPts val="0"/>
              </a:spcAft>
              <a:buSzPts val="1400"/>
              <a:buNone/>
              <a:defRPr sz="2400" b="0" i="0" u="none" strike="noStrike" cap="none">
                <a:solidFill>
                  <a:srgbClr val="C00000"/>
                </a:solidFill>
                <a:latin typeface="Tahoma"/>
                <a:ea typeface="Tahoma"/>
                <a:cs typeface="Tahoma"/>
                <a:sym typeface="Tahoma"/>
              </a:defRPr>
            </a:lvl4pPr>
            <a:lvl5pPr marR="0" lvl="4" algn="l" rtl="0">
              <a:spcBef>
                <a:spcPts val="0"/>
              </a:spcBef>
              <a:spcAft>
                <a:spcPts val="0"/>
              </a:spcAft>
              <a:buSzPts val="1400"/>
              <a:buNone/>
              <a:defRPr sz="2400" b="0" i="0" u="none" strike="noStrike" cap="none">
                <a:solidFill>
                  <a:srgbClr val="C00000"/>
                </a:solidFill>
                <a:latin typeface="Tahoma"/>
                <a:ea typeface="Tahoma"/>
                <a:cs typeface="Tahoma"/>
                <a:sym typeface="Tahoma"/>
              </a:defRPr>
            </a:lvl5pPr>
            <a:lvl6pPr marR="0" lvl="5" algn="l" rtl="0">
              <a:spcBef>
                <a:spcPts val="0"/>
              </a:spcBef>
              <a:spcAft>
                <a:spcPts val="0"/>
              </a:spcAft>
              <a:buSzPts val="1400"/>
              <a:buNone/>
              <a:defRPr sz="4400" b="0" i="0" u="none" strike="noStrike" cap="none">
                <a:solidFill>
                  <a:schemeClr val="lt2"/>
                </a:solidFill>
                <a:latin typeface="Tahoma"/>
                <a:ea typeface="Tahoma"/>
                <a:cs typeface="Tahoma"/>
                <a:sym typeface="Tahoma"/>
              </a:defRPr>
            </a:lvl6pPr>
            <a:lvl7pPr marR="0" lvl="6" algn="l" rtl="0">
              <a:spcBef>
                <a:spcPts val="0"/>
              </a:spcBef>
              <a:spcAft>
                <a:spcPts val="0"/>
              </a:spcAft>
              <a:buSzPts val="1400"/>
              <a:buNone/>
              <a:defRPr sz="4400" b="0" i="0" u="none" strike="noStrike" cap="none">
                <a:solidFill>
                  <a:schemeClr val="lt2"/>
                </a:solidFill>
                <a:latin typeface="Tahoma"/>
                <a:ea typeface="Tahoma"/>
                <a:cs typeface="Tahoma"/>
                <a:sym typeface="Tahoma"/>
              </a:defRPr>
            </a:lvl7pPr>
            <a:lvl8pPr marR="0" lvl="7" algn="l" rtl="0">
              <a:spcBef>
                <a:spcPts val="0"/>
              </a:spcBef>
              <a:spcAft>
                <a:spcPts val="0"/>
              </a:spcAft>
              <a:buSzPts val="1400"/>
              <a:buNone/>
              <a:defRPr sz="4400" b="0" i="0" u="none" strike="noStrike" cap="none">
                <a:solidFill>
                  <a:schemeClr val="lt2"/>
                </a:solidFill>
                <a:latin typeface="Tahoma"/>
                <a:ea typeface="Tahoma"/>
                <a:cs typeface="Tahoma"/>
                <a:sym typeface="Tahoma"/>
              </a:defRPr>
            </a:lvl8pPr>
            <a:lvl9pPr marR="0" lvl="8" algn="l" rtl="0">
              <a:spcBef>
                <a:spcPts val="0"/>
              </a:spcBef>
              <a:spcAft>
                <a:spcPts val="0"/>
              </a:spcAft>
              <a:buSzPts val="1400"/>
              <a:buNone/>
              <a:defRPr sz="4400" b="0" i="0" u="none" strike="noStrike" cap="none">
                <a:solidFill>
                  <a:schemeClr val="lt2"/>
                </a:solidFill>
                <a:latin typeface="Tahoma"/>
                <a:ea typeface="Tahoma"/>
                <a:cs typeface="Tahoma"/>
                <a:sym typeface="Tahoma"/>
              </a:defRPr>
            </a:lvl9pPr>
          </a:lstStyle>
          <a:p>
            <a:endParaRPr/>
          </a:p>
        </p:txBody>
      </p:sp>
      <p:sp>
        <p:nvSpPr>
          <p:cNvPr id="394" name="Google Shape;394;p131"/>
          <p:cNvSpPr txBox="1">
            <a:spLocks noGrp="1"/>
          </p:cNvSpPr>
          <p:nvPr>
            <p:ph type="body" idx="1"/>
          </p:nvPr>
        </p:nvSpPr>
        <p:spPr>
          <a:xfrm>
            <a:off x="533400" y="1384300"/>
            <a:ext cx="8283575" cy="4940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480"/>
              </a:spcBef>
              <a:spcAft>
                <a:spcPts val="0"/>
              </a:spcAft>
              <a:buClr>
                <a:srgbClr val="C00000"/>
              </a:buClr>
              <a:buSzPts val="1440"/>
              <a:buFont typeface="Noto Sans Symbols"/>
              <a:buChar char="■"/>
              <a:defRPr sz="2400" b="0" i="0" u="none" strike="noStrike" cap="none">
                <a:solidFill>
                  <a:schemeClr val="lt1"/>
                </a:solidFill>
                <a:latin typeface="Tahoma"/>
                <a:ea typeface="Tahoma"/>
                <a:cs typeface="Tahoma"/>
                <a:sym typeface="Tahoma"/>
              </a:defRPr>
            </a:lvl1pPr>
            <a:lvl2pPr marL="914400" marR="0" lvl="1" indent="-298450" algn="l" rtl="0">
              <a:spcBef>
                <a:spcPts val="400"/>
              </a:spcBef>
              <a:spcAft>
                <a:spcPts val="0"/>
              </a:spcAft>
              <a:buClr>
                <a:schemeClr val="hlink"/>
              </a:buClr>
              <a:buSzPts val="1100"/>
              <a:buFont typeface="Noto Sans Symbols"/>
              <a:buChar char="■"/>
              <a:defRPr sz="2000" b="0" i="0" u="none" strike="noStrike" cap="none">
                <a:solidFill>
                  <a:schemeClr val="lt1"/>
                </a:solidFill>
                <a:latin typeface="Tahoma"/>
                <a:ea typeface="Tahoma"/>
                <a:cs typeface="Tahoma"/>
                <a:sym typeface="Tahoma"/>
              </a:defRPr>
            </a:lvl2pPr>
            <a:lvl3pPr marL="1371600" marR="0" lvl="2" indent="-285750" algn="l" rtl="0">
              <a:spcBef>
                <a:spcPts val="360"/>
              </a:spcBef>
              <a:spcAft>
                <a:spcPts val="0"/>
              </a:spcAft>
              <a:buClr>
                <a:schemeClr val="folHlink"/>
              </a:buClr>
              <a:buSzPts val="900"/>
              <a:buFont typeface="Noto Sans Symbols"/>
              <a:buChar char="■"/>
              <a:defRPr sz="1800" b="0" i="0" u="none" strike="noStrike" cap="none">
                <a:solidFill>
                  <a:schemeClr val="lt1"/>
                </a:solidFill>
                <a:latin typeface="Tahoma"/>
                <a:ea typeface="Tahoma"/>
                <a:cs typeface="Tahoma"/>
                <a:sym typeface="Tahoma"/>
              </a:defRPr>
            </a:lvl3pPr>
            <a:lvl4pPr marL="1828800" marR="0" lvl="3" indent="-298450" algn="l" rtl="0">
              <a:spcBef>
                <a:spcPts val="400"/>
              </a:spcBef>
              <a:spcAft>
                <a:spcPts val="0"/>
              </a:spcAft>
              <a:buClr>
                <a:schemeClr val="accent2"/>
              </a:buClr>
              <a:buSzPts val="1100"/>
              <a:buFont typeface="Noto Sans Symbols"/>
              <a:buChar char="■"/>
              <a:defRPr sz="2000" b="0" i="0" u="none" strike="noStrike" cap="none">
                <a:solidFill>
                  <a:schemeClr val="lt1"/>
                </a:solidFill>
                <a:latin typeface="Tahoma"/>
                <a:ea typeface="Tahoma"/>
                <a:cs typeface="Tahoma"/>
                <a:sym typeface="Tahoma"/>
              </a:defRPr>
            </a:lvl4pPr>
            <a:lvl5pPr marL="2286000" marR="0" lvl="4" indent="-292100" algn="l" rtl="0">
              <a:spcBef>
                <a:spcPts val="400"/>
              </a:spcBef>
              <a:spcAft>
                <a:spcPts val="0"/>
              </a:spcAft>
              <a:buClr>
                <a:schemeClr val="accent1"/>
              </a:buClr>
              <a:buSzPts val="1000"/>
              <a:buFont typeface="Noto Sans Symbols"/>
              <a:buChar char="■"/>
              <a:defRPr sz="2000" b="0" i="0" u="none" strike="noStrike" cap="none">
                <a:solidFill>
                  <a:schemeClr val="lt1"/>
                </a:solidFill>
                <a:latin typeface="Tahoma"/>
                <a:ea typeface="Tahoma"/>
                <a:cs typeface="Tahoma"/>
                <a:sym typeface="Tahoma"/>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ahoma"/>
                <a:ea typeface="Tahoma"/>
                <a:cs typeface="Tahoma"/>
                <a:sym typeface="Tahoma"/>
              </a:defRPr>
            </a:lvl9pPr>
          </a:lstStyle>
          <a:p>
            <a:endParaRPr/>
          </a:p>
        </p:txBody>
      </p:sp>
      <p:sp>
        <p:nvSpPr>
          <p:cNvPr id="395" name="Google Shape;395;p131"/>
          <p:cNvSpPr txBox="1"/>
          <p:nvPr/>
        </p:nvSpPr>
        <p:spPr>
          <a:xfrm>
            <a:off x="114300" y="6581775"/>
            <a:ext cx="280780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396" name="Google Shape;396;p131" descr="short-line"/>
          <p:cNvPicPr preferRelativeResize="0"/>
          <p:nvPr/>
        </p:nvPicPr>
        <p:blipFill rotWithShape="1">
          <a:blip r:embed="rId3">
            <a:alphaModFix/>
          </a:blip>
          <a:srcRect/>
          <a:stretch/>
        </p:blipFill>
        <p:spPr>
          <a:xfrm>
            <a:off x="114300" y="450850"/>
            <a:ext cx="1004888" cy="446088"/>
          </a:xfrm>
          <a:prstGeom prst="rect">
            <a:avLst/>
          </a:prstGeom>
          <a:noFill/>
          <a:ln>
            <a:noFill/>
          </a:ln>
        </p:spPr>
      </p:pic>
      <p:sp>
        <p:nvSpPr>
          <p:cNvPr id="397" name="Google Shape;397;p131"/>
          <p:cNvSpPr txBox="1"/>
          <p:nvPr/>
        </p:nvSpPr>
        <p:spPr>
          <a:xfrm>
            <a:off x="8691563" y="6473825"/>
            <a:ext cx="452437"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400">
                <a:solidFill>
                  <a:schemeClr val="lt1"/>
                </a:solidFill>
                <a:latin typeface="Tahoma"/>
                <a:ea typeface="Tahoma"/>
                <a:cs typeface="Tahoma"/>
                <a:sym typeface="Tahoma"/>
              </a:rPr>
              <a:t>‹#›</a:t>
            </a:fld>
            <a:endParaRPr sz="1400">
              <a:solidFill>
                <a:schemeClr val="lt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7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Rectangle 1"/>
          <p:cNvSpPr/>
          <p:nvPr userDrawn="1">
            <p:custDataLst>
              <p:tags r:id="rId4"/>
            </p:custDataLst>
          </p:nvPr>
        </p:nvSpPr>
        <p:spPr bwMode="auto">
          <a:xfrm>
            <a:off x="0" y="0"/>
            <a:ext cx="9144000" cy="114300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037" name="Text Box 1038"/>
          <p:cNvSpPr txBox="1">
            <a:spLocks noChangeArrowheads="1"/>
          </p:cNvSpPr>
          <p:nvPr>
            <p:custDataLst>
              <p:tags r:id="rId5"/>
            </p:custDataLst>
          </p:nvPr>
        </p:nvSpPr>
        <p:spPr bwMode="auto">
          <a:xfrm>
            <a:off x="114300" y="6581775"/>
            <a:ext cx="248975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6" name="TextBox 5"/>
          <p:cNvSpPr txBox="1">
            <a:spLocks noChangeArrowheads="1"/>
          </p:cNvSpPr>
          <p:nvPr userDrawn="1">
            <p:custDataLst>
              <p:tags r:id="rId6"/>
            </p:custDataLst>
          </p:nvPr>
        </p:nvSpPr>
        <p:spPr bwMode="auto">
          <a:xfrm>
            <a:off x="8691563" y="6473825"/>
            <a:ext cx="452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fld id="{3DEDE0BE-766C-44C9-81D9-62D187873591}" type="slidenum">
              <a:rPr lang="en-US" altLang="en-US" sz="1400" smtClean="0">
                <a:solidFill>
                  <a:schemeClr val="bg1"/>
                </a:solidFill>
              </a:rPr>
              <a:pPr>
                <a:defRPr/>
              </a:pPr>
              <a:t>‹#›</a:t>
            </a:fld>
            <a:endParaRPr lang="en-US" altLang="en-US" sz="1400" dirty="0">
              <a:solidFill>
                <a:schemeClr val="bg1"/>
              </a:solidFill>
            </a:endParaRPr>
          </a:p>
        </p:txBody>
      </p:sp>
      <p:pic>
        <p:nvPicPr>
          <p:cNvPr id="7" name="Picture 5"/>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14300" y="381001"/>
            <a:ext cx="2333625" cy="52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3337737"/>
      </p:ext>
    </p:extLst>
  </p:cSld>
  <p:clrMap bg1="lt1" tx1="dk1" bg2="lt2" tx2="dk2" accent1="accent1" accent2="accent2" accent3="accent3" accent4="accent4" accent5="accent5" accent6="accent6" hlink="hlink" folHlink="folHlink"/>
  <p:sldLayoutIdLst>
    <p:sldLayoutId id="2147483755" r:id="rId1"/>
    <p:sldLayoutId id="2147483756" r:id="rId2"/>
  </p:sldLayoutIdLst>
  <p:hf sldNum="0" hdr="0" dt="0"/>
  <p:txStyles>
    <p:titleStyle>
      <a:lvl1pPr algn="l" rtl="0" eaLnBrk="0" fontAlgn="base" hangingPunct="0">
        <a:spcBef>
          <a:spcPct val="0"/>
        </a:spcBef>
        <a:spcAft>
          <a:spcPct val="0"/>
        </a:spcAft>
        <a:defRPr sz="2400" kern="1200">
          <a:solidFill>
            <a:srgbClr val="C00000"/>
          </a:solidFill>
          <a:latin typeface="+mj-lt"/>
          <a:ea typeface="+mj-ea"/>
          <a:cs typeface="+mj-cs"/>
        </a:defRPr>
      </a:lvl1pPr>
      <a:lvl2pPr algn="l" rtl="0" eaLnBrk="0" fontAlgn="base" hangingPunct="0">
        <a:spcBef>
          <a:spcPct val="0"/>
        </a:spcBef>
        <a:spcAft>
          <a:spcPct val="0"/>
        </a:spcAft>
        <a:defRPr sz="2400">
          <a:solidFill>
            <a:srgbClr val="C00000"/>
          </a:solidFill>
          <a:latin typeface="Tahoma" panose="020B0604030504040204" pitchFamily="34" charset="0"/>
        </a:defRPr>
      </a:lvl2pPr>
      <a:lvl3pPr algn="l" rtl="0" eaLnBrk="0" fontAlgn="base" hangingPunct="0">
        <a:spcBef>
          <a:spcPct val="0"/>
        </a:spcBef>
        <a:spcAft>
          <a:spcPct val="0"/>
        </a:spcAft>
        <a:defRPr sz="2400">
          <a:solidFill>
            <a:srgbClr val="C00000"/>
          </a:solidFill>
          <a:latin typeface="Tahoma" panose="020B0604030504040204" pitchFamily="34" charset="0"/>
        </a:defRPr>
      </a:lvl3pPr>
      <a:lvl4pPr algn="l" rtl="0" eaLnBrk="0" fontAlgn="base" hangingPunct="0">
        <a:spcBef>
          <a:spcPct val="0"/>
        </a:spcBef>
        <a:spcAft>
          <a:spcPct val="0"/>
        </a:spcAft>
        <a:defRPr sz="2400">
          <a:solidFill>
            <a:srgbClr val="C00000"/>
          </a:solidFill>
          <a:latin typeface="Tahoma" panose="020B0604030504040204" pitchFamily="34" charset="0"/>
        </a:defRPr>
      </a:lvl4pPr>
      <a:lvl5pPr algn="l" rtl="0" eaLnBrk="0" fontAlgn="base" hangingPunct="0">
        <a:spcBef>
          <a:spcPct val="0"/>
        </a:spcBef>
        <a:spcAft>
          <a:spcPct val="0"/>
        </a:spcAft>
        <a:defRPr sz="2400">
          <a:solidFill>
            <a:srgbClr val="C00000"/>
          </a:solidFill>
          <a:latin typeface="Tahoma" panose="020B0604030504040204" pitchFamily="34" charset="0"/>
        </a:defRPr>
      </a:lvl5pPr>
      <a:lvl6pPr marL="457200" algn="l" rtl="0" fontAlgn="base">
        <a:spcBef>
          <a:spcPct val="0"/>
        </a:spcBef>
        <a:spcAft>
          <a:spcPct val="0"/>
        </a:spcAft>
        <a:defRPr sz="4400">
          <a:solidFill>
            <a:schemeClr val="tx2"/>
          </a:solidFill>
          <a:latin typeface="Tahoma" panose="020B0604030504040204" pitchFamily="34" charset="0"/>
        </a:defRPr>
      </a:lvl6pPr>
      <a:lvl7pPr marL="914400" algn="l" rtl="0" fontAlgn="base">
        <a:spcBef>
          <a:spcPct val="0"/>
        </a:spcBef>
        <a:spcAft>
          <a:spcPct val="0"/>
        </a:spcAft>
        <a:defRPr sz="4400">
          <a:solidFill>
            <a:schemeClr val="tx2"/>
          </a:solidFill>
          <a:latin typeface="Tahoma" panose="020B0604030504040204" pitchFamily="34" charset="0"/>
        </a:defRPr>
      </a:lvl7pPr>
      <a:lvl8pPr marL="1371600" algn="l" rtl="0" fontAlgn="base">
        <a:spcBef>
          <a:spcPct val="0"/>
        </a:spcBef>
        <a:spcAft>
          <a:spcPct val="0"/>
        </a:spcAft>
        <a:defRPr sz="4400">
          <a:solidFill>
            <a:schemeClr val="tx2"/>
          </a:solidFill>
          <a:latin typeface="Tahoma" panose="020B0604030504040204" pitchFamily="34" charset="0"/>
        </a:defRPr>
      </a:lvl8pPr>
      <a:lvl9pPr marL="1828800" algn="l" rtl="0" fontAlgn="base">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rgbClr val="C00000"/>
        </a:buClr>
        <a:buSzPct val="60000"/>
        <a:buFont typeface="Wingdings" panose="05000000000000000000" pitchFamily="2" charset="2"/>
        <a:buChar char="n"/>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ern="1200">
          <a:solidFill>
            <a:schemeClr val="tx1"/>
          </a:solidFill>
          <a:latin typeface="+mn-lt"/>
          <a:ea typeface="+mn-ea"/>
          <a:cs typeface="+mn-cs"/>
        </a:defRPr>
      </a:lvl3pPr>
      <a:lvl4pPr marL="1371600" indent="-17145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5.xml"/><Relationship Id="rId1" Type="http://schemas.openxmlformats.org/officeDocument/2006/relationships/tags" Target="../tags/tag11.xml"/><Relationship Id="rId5" Type="http://schemas.openxmlformats.org/officeDocument/2006/relationships/image" Target="../media/image16.png"/><Relationship Id="rId4" Type="http://schemas.openxmlformats.org/officeDocument/2006/relationships/hyperlink" Target="https://rmfks.osd.mi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3.xml"/><Relationship Id="rId7" Type="http://schemas.openxmlformats.org/officeDocument/2006/relationships/image" Target="../media/image22.png"/><Relationship Id="rId2" Type="http://schemas.openxmlformats.org/officeDocument/2006/relationships/slideLayout" Target="../slideLayouts/slideLayout60.xml"/><Relationship Id="rId1" Type="http://schemas.openxmlformats.org/officeDocument/2006/relationships/tags" Target="../tags/tag12.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hyperlink" Target="https://cyber.mil/" TargetMode="External"/><Relationship Id="rId4" Type="http://schemas.openxmlformats.org/officeDocument/2006/relationships/image" Target="../media/image19.png"/><Relationship Id="rId9" Type="http://schemas.openxmlformats.org/officeDocument/2006/relationships/hyperlink" Target="https://public.cyber.mil/"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3.xml"/><Relationship Id="rId13" Type="http://schemas.openxmlformats.org/officeDocument/2006/relationships/diagramQuickStyle" Target="../diagrams/quickStyle4.xml"/><Relationship Id="rId3" Type="http://schemas.openxmlformats.org/officeDocument/2006/relationships/tags" Target="../tags/tag15.xml"/><Relationship Id="rId7" Type="http://schemas.openxmlformats.org/officeDocument/2006/relationships/diagramLayout" Target="../diagrams/layout3.xml"/><Relationship Id="rId12" Type="http://schemas.openxmlformats.org/officeDocument/2006/relationships/diagramLayout" Target="../diagrams/layout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diagramData" Target="../diagrams/data3.xml"/><Relationship Id="rId11" Type="http://schemas.openxmlformats.org/officeDocument/2006/relationships/diagramData" Target="../diagrams/data4.xml"/><Relationship Id="rId5" Type="http://schemas.openxmlformats.org/officeDocument/2006/relationships/notesSlide" Target="../notesSlides/notesSlide15.xml"/><Relationship Id="rId15" Type="http://schemas.microsoft.com/office/2007/relationships/diagramDrawing" Target="../diagrams/drawing4.xml"/><Relationship Id="rId10" Type="http://schemas.microsoft.com/office/2007/relationships/diagramDrawing" Target="../diagrams/drawing3.xml"/><Relationship Id="rId4" Type="http://schemas.openxmlformats.org/officeDocument/2006/relationships/slideLayout" Target="../slideLayouts/slideLayout96.xml"/><Relationship Id="rId9" Type="http://schemas.openxmlformats.org/officeDocument/2006/relationships/diagramColors" Target="../diagrams/colors3.xml"/><Relationship Id="rId14" Type="http://schemas.openxmlformats.org/officeDocument/2006/relationships/diagramColors" Target="../diagrams/colors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55.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QuickStyle" Target="../diagrams/quickStyle2.xml"/><Relationship Id="rId3" Type="http://schemas.openxmlformats.org/officeDocument/2006/relationships/tags" Target="../tags/tag10.xml"/><Relationship Id="rId7" Type="http://schemas.openxmlformats.org/officeDocument/2006/relationships/diagramLayout" Target="../diagrams/layout1.xml"/><Relationship Id="rId12" Type="http://schemas.openxmlformats.org/officeDocument/2006/relationships/diagramLayout" Target="../diagrams/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diagramData" Target="../diagrams/data1.xml"/><Relationship Id="rId11" Type="http://schemas.openxmlformats.org/officeDocument/2006/relationships/diagramData" Target="../diagrams/data2.xml"/><Relationship Id="rId5" Type="http://schemas.openxmlformats.org/officeDocument/2006/relationships/notesSlide" Target="../notesSlides/notesSlide2.xml"/><Relationship Id="rId15" Type="http://schemas.microsoft.com/office/2007/relationships/diagramDrawing" Target="../diagrams/drawing2.xml"/><Relationship Id="rId10" Type="http://schemas.microsoft.com/office/2007/relationships/diagramDrawing" Target="../diagrams/drawing1.xml"/><Relationship Id="rId4" Type="http://schemas.openxmlformats.org/officeDocument/2006/relationships/slideLayout" Target="../slideLayouts/slideLayout96.xml"/><Relationship Id="rId9" Type="http://schemas.openxmlformats.org/officeDocument/2006/relationships/diagramColors" Target="../diagrams/colors1.xml"/><Relationship Id="rId14"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6.xml"/><Relationship Id="rId1" Type="http://schemas.openxmlformats.org/officeDocument/2006/relationships/slideLayout" Target="../slideLayouts/slideLayout5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9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6.xml"/><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56.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8" Type="http://schemas.openxmlformats.org/officeDocument/2006/relationships/diagramQuickStyle" Target="../diagrams/quickStyle5.xml"/><Relationship Id="rId13" Type="http://schemas.openxmlformats.org/officeDocument/2006/relationships/diagramQuickStyle" Target="../diagrams/quickStyle6.xml"/><Relationship Id="rId3" Type="http://schemas.openxmlformats.org/officeDocument/2006/relationships/tags" Target="../tags/tag18.xml"/><Relationship Id="rId7" Type="http://schemas.openxmlformats.org/officeDocument/2006/relationships/diagramLayout" Target="../diagrams/layout5.xml"/><Relationship Id="rId12" Type="http://schemas.openxmlformats.org/officeDocument/2006/relationships/diagramLayout" Target="../diagrams/layout6.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diagramData" Target="../diagrams/data5.xml"/><Relationship Id="rId11" Type="http://schemas.openxmlformats.org/officeDocument/2006/relationships/diagramData" Target="../diagrams/data6.xml"/><Relationship Id="rId5" Type="http://schemas.openxmlformats.org/officeDocument/2006/relationships/notesSlide" Target="../notesSlides/notesSlide39.xml"/><Relationship Id="rId15" Type="http://schemas.microsoft.com/office/2007/relationships/diagramDrawing" Target="../diagrams/drawing6.xml"/><Relationship Id="rId10" Type="http://schemas.microsoft.com/office/2007/relationships/diagramDrawing" Target="../diagrams/drawing5.xml"/><Relationship Id="rId4" Type="http://schemas.openxmlformats.org/officeDocument/2006/relationships/slideLayout" Target="../slideLayouts/slideLayout96.xml"/><Relationship Id="rId9" Type="http://schemas.openxmlformats.org/officeDocument/2006/relationships/diagramColors" Target="../diagrams/colors5.xml"/><Relationship Id="rId14" Type="http://schemas.openxmlformats.org/officeDocument/2006/relationships/diagramColors" Target="../diagrams/colors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55.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3.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55.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58.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4.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5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4.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notesSlide" Target="../notesSlides/notesSlide55.xml"/><Relationship Id="rId5" Type="http://schemas.openxmlformats.org/officeDocument/2006/relationships/tags" Target="../tags/tag23.xml"/><Relationship Id="rId10" Type="http://schemas.openxmlformats.org/officeDocument/2006/relationships/slideLayout" Target="../slideLayouts/slideLayout54.xml"/><Relationship Id="rId4" Type="http://schemas.openxmlformats.org/officeDocument/2006/relationships/tags" Target="../tags/tag22.xml"/><Relationship Id="rId9" Type="http://schemas.openxmlformats.org/officeDocument/2006/relationships/tags" Target="../tags/tag2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4.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54.xml"/><Relationship Id="rId4" Type="http://schemas.openxmlformats.org/officeDocument/2006/relationships/image" Target="../media/image49.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5.xml"/><Relationship Id="rId5" Type="http://schemas.openxmlformats.org/officeDocument/2006/relationships/hyperlink" Target="https://rmf.org/" TargetMode="External"/><Relationship Id="rId4" Type="http://schemas.openxmlformats.org/officeDocument/2006/relationships/hyperlink" Target="https://rmf.org/index.php/rmf-documents"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5.xm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1.xml"/><Relationship Id="rId1" Type="http://schemas.openxmlformats.org/officeDocument/2006/relationships/slideLayout" Target="../slideLayouts/slideLayout5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7.xml"/></Relationships>
</file>

<file path=ppt/slides/_rels/slide6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7.xml"/><Relationship Id="rId1" Type="http://schemas.openxmlformats.org/officeDocument/2006/relationships/slideLayout" Target="../slideLayouts/slideLayout6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5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0.xml"/><Relationship Id="rId1" Type="http://schemas.openxmlformats.org/officeDocument/2006/relationships/slideLayout" Target="../slideLayouts/slideLayout55.xml"/></Relationships>
</file>

<file path=ppt/slides/_rels/slide71.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71.xml"/><Relationship Id="rId1" Type="http://schemas.openxmlformats.org/officeDocument/2006/relationships/slideLayout" Target="../slideLayouts/slideLayout5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7.xml"/></Relationships>
</file>

<file path=ppt/slides/_rels/slide7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3.xml"/><Relationship Id="rId1" Type="http://schemas.openxmlformats.org/officeDocument/2006/relationships/slideLayout" Target="../slideLayouts/slideLayout7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4.xml"/></Relationships>
</file>

<file path=ppt/slides/_rels/slide7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5.xml"/><Relationship Id="rId1" Type="http://schemas.openxmlformats.org/officeDocument/2006/relationships/slideLayout" Target="../slideLayouts/slideLayout72.xml"/></Relationships>
</file>

<file path=ppt/slides/_rels/slide7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6.xml"/><Relationship Id="rId1" Type="http://schemas.openxmlformats.org/officeDocument/2006/relationships/slideLayout" Target="../slideLayouts/slideLayout55.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hyperlink" Target="https://rmfks.osd.mil/" TargetMode="External"/><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4.xml"/></Relationships>
</file>

<file path=ppt/slides/_rels/slide86.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86.xml"/><Relationship Id="rId1" Type="http://schemas.openxmlformats.org/officeDocument/2006/relationships/slideLayout" Target="../slideLayouts/slideLayout55.xml"/><Relationship Id="rId6" Type="http://schemas.openxmlformats.org/officeDocument/2006/relationships/image" Target="../media/image57.jpg"/><Relationship Id="rId5" Type="http://schemas.openxmlformats.org/officeDocument/2006/relationships/image" Target="../media/image56.png"/><Relationship Id="rId10" Type="http://schemas.openxmlformats.org/officeDocument/2006/relationships/hyperlink" Target="https://cyber.mil/" TargetMode="External"/><Relationship Id="rId4" Type="http://schemas.openxmlformats.org/officeDocument/2006/relationships/image" Target="../media/image55.png"/><Relationship Id="rId9" Type="http://schemas.openxmlformats.org/officeDocument/2006/relationships/image" Target="../media/image60.jp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4.xml"/></Relationships>
</file>

<file path=ppt/slides/_rels/slide8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88.xml"/><Relationship Id="rId1" Type="http://schemas.openxmlformats.org/officeDocument/2006/relationships/slideLayout" Target="../slideLayouts/slideLayout55.xml"/></Relationships>
</file>

<file path=ppt/slides/_rels/slide89.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9.xml"/><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3" Type="http://schemas.openxmlformats.org/officeDocument/2006/relationships/hyperlink" Target="https://rmfks.osd.mil/" TargetMode="External"/><Relationship Id="rId2" Type="http://schemas.openxmlformats.org/officeDocument/2006/relationships/notesSlide" Target="../notesSlides/notesSlide9.xml"/><Relationship Id="rId1" Type="http://schemas.openxmlformats.org/officeDocument/2006/relationships/slideLayout" Target="../slideLayouts/slideLayout54.xml"/><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90.xml"/><Relationship Id="rId1" Type="http://schemas.openxmlformats.org/officeDocument/2006/relationships/slideLayout" Target="../slideLayouts/slideLayout5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3.xml"/></Relationships>
</file>

<file path=ppt/slides/_rels/slide9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92.xml"/><Relationship Id="rId1" Type="http://schemas.openxmlformats.org/officeDocument/2006/relationships/slideLayout" Target="../slideLayouts/slideLayout55.xml"/><Relationship Id="rId5" Type="http://schemas.openxmlformats.org/officeDocument/2006/relationships/image" Target="../media/image66.jpg"/><Relationship Id="rId4" Type="http://schemas.openxmlformats.org/officeDocument/2006/relationships/image" Target="../media/image65.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5.xml"/></Relationships>
</file>

<file path=ppt/slides/_rels/slide9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8.xml"/><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
          <p:cNvSpPr txBox="1"/>
          <p:nvPr/>
        </p:nvSpPr>
        <p:spPr>
          <a:xfrm>
            <a:off x="1989056" y="3733800"/>
            <a:ext cx="7002544" cy="95406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dirty="0">
                <a:solidFill>
                  <a:srgbClr val="17365D"/>
                </a:solidFill>
                <a:latin typeface="Tahoma"/>
                <a:ea typeface="Tahoma"/>
                <a:cs typeface="Tahoma"/>
                <a:sym typeface="Tahoma"/>
              </a:rPr>
              <a:t>RISK MANAGEMENT FRAMEWORK </a:t>
            </a:r>
            <a:endParaRPr lang="en-US" dirty="0"/>
          </a:p>
          <a:p>
            <a:pPr marL="0" marR="0" lvl="0" indent="0" algn="l" rtl="0">
              <a:spcBef>
                <a:spcPts val="0"/>
              </a:spcBef>
              <a:spcAft>
                <a:spcPts val="0"/>
              </a:spcAft>
              <a:buNone/>
            </a:pPr>
            <a:r>
              <a:rPr lang="en-US" sz="2800" b="1" dirty="0">
                <a:solidFill>
                  <a:srgbClr val="17365D"/>
                </a:solidFill>
                <a:latin typeface="Tahoma"/>
                <a:ea typeface="Tahoma"/>
                <a:cs typeface="Tahoma"/>
                <a:sym typeface="Tahoma"/>
              </a:rPr>
              <a:t>(RMF) for DoD IT </a:t>
            </a:r>
            <a:r>
              <a:rPr lang="en-US" sz="2800" b="1" i="1" dirty="0">
                <a:solidFill>
                  <a:srgbClr val="17365D"/>
                </a:solidFill>
                <a:latin typeface="Tahoma"/>
                <a:ea typeface="Tahoma"/>
                <a:cs typeface="Tahoma"/>
                <a:sym typeface="Tahoma"/>
              </a:rPr>
              <a:t>In Depth</a:t>
            </a:r>
            <a:r>
              <a:rPr lang="en-US" sz="2800" b="1" dirty="0">
                <a:solidFill>
                  <a:srgbClr val="17365D"/>
                </a:solidFill>
                <a:latin typeface="Tahoma"/>
                <a:ea typeface="Tahoma"/>
                <a:cs typeface="Tahoma"/>
                <a:sym typeface="Tahoma"/>
              </a:rPr>
              <a:t> </a:t>
            </a:r>
            <a:r>
              <a:rPr lang="en-US" sz="2400" b="1" dirty="0">
                <a:solidFill>
                  <a:srgbClr val="17365D"/>
                </a:solidFill>
                <a:latin typeface="Tahoma"/>
                <a:ea typeface="Tahoma"/>
                <a:cs typeface="Tahoma"/>
                <a:sym typeface="Tahoma"/>
              </a:rPr>
              <a:t>Part 1 v10.0</a:t>
            </a:r>
            <a:endParaRPr lang="en-US" sz="2800" b="1" dirty="0">
              <a:solidFill>
                <a:srgbClr val="17365D"/>
              </a:solidFill>
              <a:latin typeface="Tahoma"/>
              <a:ea typeface="Tahoma"/>
              <a:cs typeface="Tahoma"/>
              <a:sym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19200" y="0"/>
            <a:ext cx="7597775" cy="922338"/>
          </a:xfrm>
        </p:spPr>
        <p:txBody>
          <a:bodyPr/>
          <a:lstStyle/>
          <a:p>
            <a:r>
              <a:rPr lang="en-US" dirty="0"/>
              <a:t>RMF Knowledge Service </a:t>
            </a:r>
          </a:p>
        </p:txBody>
      </p:sp>
      <p:sp>
        <p:nvSpPr>
          <p:cNvPr id="6" name="TextBox 5">
            <a:extLst>
              <a:ext uri="{FF2B5EF4-FFF2-40B4-BE49-F238E27FC236}">
                <a16:creationId xmlns:a16="http://schemas.microsoft.com/office/drawing/2014/main" id="{63E44F70-6725-DD62-A12A-70A135E23210}"/>
              </a:ext>
            </a:extLst>
          </p:cNvPr>
          <p:cNvSpPr txBox="1"/>
          <p:nvPr/>
        </p:nvSpPr>
        <p:spPr>
          <a:xfrm>
            <a:off x="2965622" y="5670067"/>
            <a:ext cx="4905633" cy="1077218"/>
          </a:xfrm>
          <a:prstGeom prst="rect">
            <a:avLst/>
          </a:prstGeom>
          <a:noFill/>
        </p:spPr>
        <p:txBody>
          <a:bodyPr wrap="square">
            <a:spAutoFit/>
          </a:bodyPr>
          <a:lstStyle/>
          <a:p>
            <a:pPr marL="0" marR="0" lvl="0" indent="0" algn="l" rtl="0">
              <a:spcBef>
                <a:spcPts val="0"/>
              </a:spcBef>
              <a:spcAft>
                <a:spcPts val="0"/>
              </a:spcAft>
              <a:buClr>
                <a:srgbClr val="000000"/>
              </a:buClr>
              <a:buSzPts val="1600"/>
              <a:buFont typeface="Noto Sans Symbols"/>
              <a:buNone/>
            </a:pPr>
            <a:r>
              <a:rPr lang="en-US" sz="1600" u="sng" dirty="0">
                <a:solidFill>
                  <a:srgbClr val="000000"/>
                </a:solidFill>
                <a:latin typeface="Tahoma"/>
                <a:ea typeface="Tahoma"/>
                <a:cs typeface="Tahoma"/>
                <a:sym typeface="Tahoma"/>
                <a:hlinkClick r:id="rId4">
                  <a:extLst>
                    <a:ext uri="{A12FA001-AC4F-418D-AE19-62706E023703}">
                      <ahyp:hlinkClr xmlns:ahyp="http://schemas.microsoft.com/office/drawing/2018/hyperlinkcolor" val="tx"/>
                    </a:ext>
                  </a:extLst>
                </a:hlinkClick>
              </a:rPr>
              <a:t>https://rmfks.osd.mil/</a:t>
            </a:r>
            <a:endParaRPr lang="en-US" sz="1600" dirty="0">
              <a:solidFill>
                <a:srgbClr val="000000"/>
              </a:solidFill>
              <a:latin typeface="Tahoma"/>
              <a:ea typeface="Tahoma"/>
              <a:cs typeface="Tahoma"/>
              <a:sym typeface="Tahoma"/>
            </a:endParaRPr>
          </a:p>
          <a:p>
            <a:pPr marL="0" marR="0" lvl="0" indent="0" algn="l" rtl="0">
              <a:spcBef>
                <a:spcPts val="0"/>
              </a:spcBef>
              <a:spcAft>
                <a:spcPts val="0"/>
              </a:spcAft>
              <a:buClr>
                <a:srgbClr val="000000"/>
              </a:buClr>
              <a:buSzPts val="1600"/>
              <a:buFont typeface="Noto Sans Symbols"/>
              <a:buNone/>
            </a:pPr>
            <a:r>
              <a:rPr lang="en-US" sz="1600" dirty="0">
                <a:solidFill>
                  <a:srgbClr val="000000"/>
                </a:solidFill>
                <a:latin typeface="Tahoma"/>
                <a:ea typeface="Tahoma"/>
                <a:cs typeface="Tahoma"/>
                <a:sym typeface="Tahoma"/>
              </a:rPr>
              <a:t>Requires CAC or ECA certificate</a:t>
            </a:r>
            <a:endParaRPr lang="en-US" sz="1600" dirty="0"/>
          </a:p>
          <a:p>
            <a:pPr marL="0" marR="0" lvl="0" indent="0" algn="l" rtl="0">
              <a:spcBef>
                <a:spcPts val="0"/>
              </a:spcBef>
              <a:spcAft>
                <a:spcPts val="0"/>
              </a:spcAft>
              <a:buClr>
                <a:schemeClr val="dk1"/>
              </a:buClr>
              <a:buSzPts val="1600"/>
              <a:buFont typeface="Noto Sans Symbols"/>
              <a:buNone/>
            </a:pPr>
            <a:endParaRPr lang="en-US" sz="1600" dirty="0">
              <a:solidFill>
                <a:srgbClr val="000000"/>
              </a:solidFill>
              <a:latin typeface="Tahoma"/>
              <a:ea typeface="Tahoma"/>
              <a:cs typeface="Tahoma"/>
              <a:sym typeface="Tahoma"/>
            </a:endParaRPr>
          </a:p>
          <a:p>
            <a:pPr marL="0" marR="0" lvl="0" indent="0" algn="l" rtl="0">
              <a:spcBef>
                <a:spcPts val="0"/>
              </a:spcBef>
              <a:spcAft>
                <a:spcPts val="0"/>
              </a:spcAft>
              <a:buClr>
                <a:srgbClr val="000000"/>
              </a:buClr>
              <a:buSzPts val="1600"/>
              <a:buFont typeface="Noto Sans Symbols"/>
              <a:buNone/>
            </a:pPr>
            <a:r>
              <a:rPr lang="en-US" sz="1600" dirty="0">
                <a:solidFill>
                  <a:srgbClr val="000000"/>
                </a:solidFill>
                <a:latin typeface="Tahoma"/>
                <a:ea typeface="Tahoma"/>
                <a:cs typeface="Tahoma"/>
                <a:sym typeface="Tahoma"/>
              </a:rPr>
              <a:t>CAC holders must select email certificate</a:t>
            </a:r>
            <a:endParaRPr lang="en-US" sz="1600" dirty="0"/>
          </a:p>
        </p:txBody>
      </p:sp>
      <p:pic>
        <p:nvPicPr>
          <p:cNvPr id="4" name="Picture 3" descr="A screenshot of a computer&#10;&#10;Description automatically generated">
            <a:extLst>
              <a:ext uri="{FF2B5EF4-FFF2-40B4-BE49-F238E27FC236}">
                <a16:creationId xmlns:a16="http://schemas.microsoft.com/office/drawing/2014/main" id="{5F92FDF9-0B23-7131-244D-16227EAA1B93}"/>
              </a:ext>
            </a:extLst>
          </p:cNvPr>
          <p:cNvPicPr>
            <a:picLocks noChangeAspect="1"/>
          </p:cNvPicPr>
          <p:nvPr/>
        </p:nvPicPr>
        <p:blipFill>
          <a:blip r:embed="rId5"/>
          <a:stretch>
            <a:fillRect/>
          </a:stretch>
        </p:blipFill>
        <p:spPr>
          <a:xfrm>
            <a:off x="0" y="1067941"/>
            <a:ext cx="9144000" cy="4567237"/>
          </a:xfrm>
          <a:prstGeom prst="rect">
            <a:avLst/>
          </a:prstGeom>
        </p:spPr>
      </p:pic>
    </p:spTree>
    <p:extLst>
      <p:ext uri="{BB962C8B-B14F-4D97-AF65-F5344CB8AC3E}">
        <p14:creationId xmlns:p14="http://schemas.microsoft.com/office/powerpoint/2010/main" val="51392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12"/>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Designed to provide full support for DoDI 8500 series</a:t>
            </a:r>
            <a:endParaRPr/>
          </a:p>
          <a:p>
            <a:pPr marL="342900" lvl="0" indent="-342900" algn="l" rtl="0">
              <a:spcBef>
                <a:spcPts val="400"/>
              </a:spcBef>
              <a:spcAft>
                <a:spcPts val="0"/>
              </a:spcAft>
              <a:buSzPts val="1200"/>
              <a:buChar char="■"/>
            </a:pPr>
            <a:r>
              <a:rPr lang="en-US"/>
              <a:t>Supports DoD’s ongoing effort to automate services supporting IA management at DoD component level</a:t>
            </a:r>
            <a:endParaRPr/>
          </a:p>
          <a:p>
            <a:pPr marL="742950" lvl="1" indent="-285750" algn="l" rtl="0">
              <a:spcBef>
                <a:spcPts val="400"/>
              </a:spcBef>
              <a:spcAft>
                <a:spcPts val="0"/>
              </a:spcAft>
              <a:buSzPts val="1100"/>
              <a:buChar char="■"/>
            </a:pPr>
            <a:r>
              <a:rPr lang="en-US"/>
              <a:t>Creates and maintains essential documentation (SP, SAR, POAM, supporting objects/artifacts) </a:t>
            </a:r>
            <a:endParaRPr/>
          </a:p>
          <a:p>
            <a:pPr marL="742950" lvl="1" indent="-285750" algn="l" rtl="0">
              <a:spcBef>
                <a:spcPts val="400"/>
              </a:spcBef>
              <a:spcAft>
                <a:spcPts val="0"/>
              </a:spcAft>
              <a:buSzPts val="1100"/>
              <a:buChar char="■"/>
            </a:pPr>
            <a:r>
              <a:rPr lang="en-US"/>
              <a:t>Primary reporting for every system throughout  System Development Life Cycle (SDLC) </a:t>
            </a:r>
            <a:endParaRPr/>
          </a:p>
          <a:p>
            <a:pPr marL="742950" lvl="1" indent="-285750" algn="l" rtl="0">
              <a:spcBef>
                <a:spcPts val="400"/>
              </a:spcBef>
              <a:spcAft>
                <a:spcPts val="0"/>
              </a:spcAft>
              <a:buSzPts val="1100"/>
              <a:buChar char="■"/>
            </a:pPr>
            <a:r>
              <a:rPr lang="en-US"/>
              <a:t>Enterprise application, providing:</a:t>
            </a:r>
            <a:endParaRPr/>
          </a:p>
          <a:p>
            <a:pPr marL="1143000" lvl="2" indent="-228600" algn="l" rtl="0">
              <a:spcBef>
                <a:spcPts val="320"/>
              </a:spcBef>
              <a:spcAft>
                <a:spcPts val="0"/>
              </a:spcAft>
              <a:buSzPts val="800"/>
              <a:buChar char="■"/>
            </a:pPr>
            <a:r>
              <a:rPr lang="en-US"/>
              <a:t>Workflow</a:t>
            </a:r>
            <a:endParaRPr/>
          </a:p>
          <a:p>
            <a:pPr marL="1143000" lvl="2" indent="-228600" algn="l" rtl="0">
              <a:spcBef>
                <a:spcPts val="320"/>
              </a:spcBef>
              <a:spcAft>
                <a:spcPts val="0"/>
              </a:spcAft>
              <a:buSzPts val="800"/>
              <a:buChar char="■"/>
            </a:pPr>
            <a:r>
              <a:rPr lang="en-US"/>
              <a:t>Data repository</a:t>
            </a:r>
            <a:endParaRPr/>
          </a:p>
          <a:p>
            <a:pPr marL="1143000" lvl="2" indent="-228600" algn="l" rtl="0">
              <a:spcBef>
                <a:spcPts val="320"/>
              </a:spcBef>
              <a:spcAft>
                <a:spcPts val="0"/>
              </a:spcAft>
              <a:buSzPts val="800"/>
              <a:buChar char="■"/>
            </a:pPr>
            <a:r>
              <a:rPr lang="en-US"/>
              <a:t>Documentation assistance for IS Assessment and Authorization</a:t>
            </a:r>
            <a:endParaRPr/>
          </a:p>
        </p:txBody>
      </p:sp>
      <p:sp>
        <p:nvSpPr>
          <p:cNvPr id="580" name="Google Shape;580;p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Enterprise Mission Assurance Support System</a:t>
            </a:r>
            <a:endParaRPr/>
          </a:p>
        </p:txBody>
      </p:sp>
      <p:pic>
        <p:nvPicPr>
          <p:cNvPr id="581" name="Google Shape;581;p12"/>
          <p:cNvPicPr preferRelativeResize="0"/>
          <p:nvPr/>
        </p:nvPicPr>
        <p:blipFill rotWithShape="1">
          <a:blip r:embed="rId3">
            <a:alphaModFix/>
          </a:blip>
          <a:srcRect l="24167" t="6297" r="22499" b="15925"/>
          <a:stretch/>
        </p:blipFill>
        <p:spPr>
          <a:xfrm>
            <a:off x="6629401" y="1219202"/>
            <a:ext cx="2536371" cy="2187779"/>
          </a:xfrm>
          <a:prstGeom prst="ellipse">
            <a:avLst/>
          </a:prstGeom>
          <a:noFill/>
          <a:ln>
            <a:noFill/>
          </a:ln>
        </p:spPr>
      </p:pic>
      <p:sp>
        <p:nvSpPr>
          <p:cNvPr id="582" name="Google Shape;582;p12"/>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11</a:t>
            </a:fld>
            <a:endParaRPr sz="1200">
              <a:solidFill>
                <a:schemeClr val="lt1"/>
              </a:solidFill>
              <a:latin typeface="Tahoma"/>
              <a:ea typeface="Tahoma"/>
              <a:cs typeface="Tahoma"/>
              <a:sym typeface="Tahoma"/>
            </a:endParaRPr>
          </a:p>
        </p:txBody>
      </p:sp>
      <p:grpSp>
        <p:nvGrpSpPr>
          <p:cNvPr id="583" name="Google Shape;583;p12"/>
          <p:cNvGrpSpPr/>
          <p:nvPr/>
        </p:nvGrpSpPr>
        <p:grpSpPr>
          <a:xfrm>
            <a:off x="7086600" y="3965575"/>
            <a:ext cx="1752600" cy="2312988"/>
            <a:chOff x="7086600" y="3965784"/>
            <a:chExt cx="1752600" cy="2312144"/>
          </a:xfrm>
        </p:grpSpPr>
        <p:sp>
          <p:nvSpPr>
            <p:cNvPr id="584" name="Google Shape;584;p12"/>
            <p:cNvSpPr txBox="1"/>
            <p:nvPr/>
          </p:nvSpPr>
          <p:spPr>
            <a:xfrm>
              <a:off x="7086600" y="4800504"/>
              <a:ext cx="1752600" cy="1477424"/>
            </a:xfrm>
            <a:prstGeom prst="rect">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Clr>
                  <a:srgbClr val="FFFFFF"/>
                </a:buClr>
                <a:buSzPts val="1800"/>
                <a:buFont typeface="Noto Sans Symbols"/>
                <a:buNone/>
              </a:pPr>
              <a:r>
                <a:rPr lang="en-US" sz="1800">
                  <a:solidFill>
                    <a:srgbClr val="FFFFFF"/>
                  </a:solidFill>
                  <a:latin typeface="Tahoma"/>
                  <a:ea typeface="Tahoma"/>
                  <a:cs typeface="Tahoma"/>
                  <a:sym typeface="Tahoma"/>
                </a:rPr>
                <a:t> eMass  has a significant learning curve. Training is mandatory!</a:t>
              </a:r>
              <a:endParaRPr/>
            </a:p>
          </p:txBody>
        </p:sp>
        <p:pic>
          <p:nvPicPr>
            <p:cNvPr id="585" name="Google Shape;585;p12" descr="August 2008 ~ Digging The Word"/>
            <p:cNvPicPr preferRelativeResize="0"/>
            <p:nvPr/>
          </p:nvPicPr>
          <p:blipFill rotWithShape="1">
            <a:blip r:embed="rId4">
              <a:alphaModFix/>
            </a:blip>
            <a:srcRect/>
            <a:stretch/>
          </p:blipFill>
          <p:spPr>
            <a:xfrm>
              <a:off x="7422097" y="3965784"/>
              <a:ext cx="1112303" cy="834816"/>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13"/>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Knowledge Service provides:</a:t>
            </a:r>
            <a:endParaRPr dirty="0"/>
          </a:p>
          <a:p>
            <a:pPr marL="742950" lvl="1" indent="-285750" algn="l" rtl="0">
              <a:spcBef>
                <a:spcPts val="400"/>
              </a:spcBef>
              <a:spcAft>
                <a:spcPts val="0"/>
              </a:spcAft>
              <a:buSzPts val="1100"/>
              <a:buChar char="■"/>
            </a:pPr>
            <a:r>
              <a:rPr lang="en-US" dirty="0"/>
              <a:t>24/7 access to latest RMF Policy and Guidance</a:t>
            </a:r>
            <a:endParaRPr dirty="0"/>
          </a:p>
          <a:p>
            <a:pPr marL="742950" lvl="1" indent="-285750" algn="l" rtl="0">
              <a:spcBef>
                <a:spcPts val="400"/>
              </a:spcBef>
              <a:spcAft>
                <a:spcPts val="0"/>
              </a:spcAft>
              <a:buSzPts val="1100"/>
              <a:buChar char="■"/>
            </a:pPr>
            <a:r>
              <a:rPr lang="en-US" dirty="0"/>
              <a:t>Manual guidance for RMF implementation</a:t>
            </a:r>
            <a:endParaRPr dirty="0"/>
          </a:p>
          <a:p>
            <a:pPr marL="742950" lvl="1" indent="-285750" algn="l" rtl="0">
              <a:spcBef>
                <a:spcPts val="400"/>
              </a:spcBef>
              <a:spcAft>
                <a:spcPts val="0"/>
              </a:spcAft>
              <a:buSzPts val="1100"/>
              <a:buChar char="■"/>
            </a:pPr>
            <a:r>
              <a:rPr lang="en-US" dirty="0"/>
              <a:t>Sample templates and examples for manual implementation</a:t>
            </a:r>
            <a:endParaRPr dirty="0"/>
          </a:p>
          <a:p>
            <a:pPr marL="742950" lvl="1" indent="-285750" algn="l" rtl="0">
              <a:spcBef>
                <a:spcPts val="400"/>
              </a:spcBef>
              <a:spcAft>
                <a:spcPts val="0"/>
              </a:spcAft>
              <a:buSzPts val="1100"/>
              <a:buChar char="■"/>
            </a:pPr>
            <a:r>
              <a:rPr lang="en-US" dirty="0"/>
              <a:t>Updated policy or guidelines before eMASS</a:t>
            </a:r>
            <a:endParaRPr dirty="0"/>
          </a:p>
          <a:p>
            <a:pPr marL="742950" lvl="1" indent="-285750" algn="l" rtl="0">
              <a:spcBef>
                <a:spcPts val="400"/>
              </a:spcBef>
              <a:spcAft>
                <a:spcPts val="0"/>
              </a:spcAft>
              <a:buSzPts val="1100"/>
              <a:buChar char="■"/>
            </a:pPr>
            <a:r>
              <a:rPr lang="en-US" dirty="0"/>
              <a:t>Discussion forums, FAQs and collaboration features</a:t>
            </a:r>
            <a:endParaRPr dirty="0"/>
          </a:p>
          <a:p>
            <a:pPr marL="457200" lvl="1" indent="0" algn="l" rtl="0">
              <a:spcBef>
                <a:spcPts val="400"/>
              </a:spcBef>
              <a:spcAft>
                <a:spcPts val="0"/>
              </a:spcAft>
              <a:buSzPts val="1100"/>
              <a:buNone/>
            </a:pPr>
            <a:endParaRPr dirty="0"/>
          </a:p>
          <a:p>
            <a:pPr marL="342900" lvl="0" indent="-342900" algn="l" rtl="0">
              <a:spcBef>
                <a:spcPts val="400"/>
              </a:spcBef>
              <a:spcAft>
                <a:spcPts val="0"/>
              </a:spcAft>
              <a:buSzPts val="1200"/>
              <a:buChar char="■"/>
            </a:pPr>
            <a:r>
              <a:rPr lang="en-US" dirty="0"/>
              <a:t>eMASS provides:</a:t>
            </a:r>
            <a:endParaRPr dirty="0"/>
          </a:p>
          <a:p>
            <a:pPr marL="742950" lvl="1" indent="-285750" algn="l" rtl="0">
              <a:spcBef>
                <a:spcPts val="400"/>
              </a:spcBef>
              <a:spcAft>
                <a:spcPts val="0"/>
              </a:spcAft>
              <a:buSzPts val="1100"/>
              <a:buChar char="■"/>
            </a:pPr>
            <a:r>
              <a:rPr lang="en-US" dirty="0"/>
              <a:t>An automated tool for the DoD user community</a:t>
            </a:r>
            <a:endParaRPr dirty="0"/>
          </a:p>
          <a:p>
            <a:pPr marL="742950" lvl="1" indent="-285750" algn="l" rtl="0">
              <a:spcBef>
                <a:spcPts val="400"/>
              </a:spcBef>
              <a:spcAft>
                <a:spcPts val="0"/>
              </a:spcAft>
              <a:buSzPts val="1100"/>
              <a:buChar char="■"/>
            </a:pPr>
            <a:r>
              <a:rPr lang="en-US" dirty="0"/>
              <a:t>Ability to process workflow activities within RMF</a:t>
            </a:r>
            <a:endParaRPr dirty="0"/>
          </a:p>
          <a:p>
            <a:pPr marL="742950" lvl="1" indent="-285750" algn="l" rtl="0">
              <a:spcBef>
                <a:spcPts val="400"/>
              </a:spcBef>
              <a:spcAft>
                <a:spcPts val="0"/>
              </a:spcAft>
              <a:buSzPts val="1100"/>
              <a:buChar char="■"/>
            </a:pPr>
            <a:r>
              <a:rPr lang="en-US" dirty="0"/>
              <a:t>Enterprise visibility, reporting and inheritance functions</a:t>
            </a:r>
            <a:endParaRPr dirty="0"/>
          </a:p>
          <a:p>
            <a:pPr marL="742950" lvl="1" indent="-285750" algn="l" rtl="0">
              <a:spcBef>
                <a:spcPts val="400"/>
              </a:spcBef>
              <a:spcAft>
                <a:spcPts val="0"/>
              </a:spcAft>
              <a:buSzPts val="1100"/>
              <a:buChar char="■"/>
            </a:pPr>
            <a:r>
              <a:rPr lang="en-US" dirty="0"/>
              <a:t>Storage of documentation and artifacts to support assessment</a:t>
            </a:r>
            <a:endParaRPr dirty="0"/>
          </a:p>
          <a:p>
            <a:pPr marL="742950" lvl="1" indent="-285750" algn="l" rtl="0">
              <a:spcBef>
                <a:spcPts val="400"/>
              </a:spcBef>
              <a:spcAft>
                <a:spcPts val="0"/>
              </a:spcAft>
              <a:buSzPts val="1100"/>
              <a:buChar char="■"/>
            </a:pPr>
            <a:r>
              <a:rPr lang="en-US" dirty="0"/>
              <a:t>Process to create Security Authorization Package</a:t>
            </a:r>
            <a:endParaRPr dirty="0"/>
          </a:p>
          <a:p>
            <a:pPr marL="742950" lvl="1" indent="-285750" algn="l" rtl="0">
              <a:spcBef>
                <a:spcPts val="400"/>
              </a:spcBef>
              <a:spcAft>
                <a:spcPts val="0"/>
              </a:spcAft>
              <a:buSzPts val="1100"/>
              <a:buChar char="■"/>
            </a:pPr>
            <a:r>
              <a:rPr lang="en-US" dirty="0"/>
              <a:t>Capability to digitally sign system Authorization</a:t>
            </a:r>
            <a:endParaRPr dirty="0"/>
          </a:p>
          <a:p>
            <a:pPr marL="342900" lvl="0" indent="-266700" algn="l" rtl="0">
              <a:spcBef>
                <a:spcPts val="400"/>
              </a:spcBef>
              <a:spcAft>
                <a:spcPts val="0"/>
              </a:spcAft>
              <a:buSzPts val="1200"/>
              <a:buNone/>
            </a:pPr>
            <a:endParaRPr dirty="0"/>
          </a:p>
        </p:txBody>
      </p:sp>
      <p:sp>
        <p:nvSpPr>
          <p:cNvPr id="592" name="Google Shape;592;p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Knowledge Service Training </a:t>
            </a:r>
            <a:endParaRPr/>
          </a:p>
        </p:txBody>
      </p:sp>
      <p:sp>
        <p:nvSpPr>
          <p:cNvPr id="593" name="Google Shape;593;p13"/>
          <p:cNvSpPr txBox="1"/>
          <p:nvPr/>
        </p:nvSpPr>
        <p:spPr>
          <a:xfrm rot="-5400000">
            <a:off x="-1503362" y="3851275"/>
            <a:ext cx="3662362"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Project Planning – Knowledge Service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pic>
        <p:nvPicPr>
          <p:cNvPr id="7" name="Picture 6" descr="Graphical user interface&#10;&#10;Description automatically generated">
            <a:extLst>
              <a:ext uri="{FF2B5EF4-FFF2-40B4-BE49-F238E27FC236}">
                <a16:creationId xmlns:a16="http://schemas.microsoft.com/office/drawing/2014/main" id="{0B9D2305-C816-4961-8537-B620FAF7474B}"/>
              </a:ext>
            </a:extLst>
          </p:cNvPr>
          <p:cNvPicPr>
            <a:picLocks noChangeAspect="1"/>
          </p:cNvPicPr>
          <p:nvPr/>
        </p:nvPicPr>
        <p:blipFill>
          <a:blip r:embed="rId4"/>
          <a:stretch>
            <a:fillRect/>
          </a:stretch>
        </p:blipFill>
        <p:spPr>
          <a:xfrm>
            <a:off x="4693510" y="1009415"/>
            <a:ext cx="3475021" cy="2381723"/>
          </a:xfrm>
          <a:prstGeom prst="rect">
            <a:avLst/>
          </a:prstGeom>
        </p:spPr>
      </p:pic>
      <p:sp>
        <p:nvSpPr>
          <p:cNvPr id="599" name="Google Shape;599;p14"/>
          <p:cNvSpPr txBox="1">
            <a:spLocks noGrp="1"/>
          </p:cNvSpPr>
          <p:nvPr>
            <p:ph type="body" idx="1"/>
          </p:nvPr>
        </p:nvSpPr>
        <p:spPr>
          <a:xfrm>
            <a:off x="228600" y="1143000"/>
            <a:ext cx="42275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Defense Information Systems Agency (DISA) Information Assurance Support Environment (IASE) now moved to DoD Cyber Exchange</a:t>
            </a:r>
            <a:endParaRPr/>
          </a:p>
          <a:p>
            <a:pPr marL="342900" lvl="0" indent="-342900" algn="l" rtl="0">
              <a:spcBef>
                <a:spcPts val="400"/>
              </a:spcBef>
              <a:spcAft>
                <a:spcPts val="0"/>
              </a:spcAft>
              <a:buSzPts val="1200"/>
              <a:buChar char="■"/>
            </a:pPr>
            <a:r>
              <a:rPr lang="en-US"/>
              <a:t>Primary DoD source for RMF related:  DISA STIGs/CCIs; Training; Cybersecurity Topics</a:t>
            </a:r>
            <a:endParaRPr/>
          </a:p>
        </p:txBody>
      </p:sp>
      <p:sp>
        <p:nvSpPr>
          <p:cNvPr id="600" name="Google Shape;600;p1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DoD Cyber Exchange (previously DISA IASE)</a:t>
            </a:r>
            <a:endParaRPr/>
          </a:p>
        </p:txBody>
      </p:sp>
      <p:pic>
        <p:nvPicPr>
          <p:cNvPr id="603" name="Google Shape;603;p14"/>
          <p:cNvPicPr preferRelativeResize="0"/>
          <p:nvPr/>
        </p:nvPicPr>
        <p:blipFill rotWithShape="1">
          <a:blip r:embed="rId5">
            <a:alphaModFix/>
          </a:blip>
          <a:srcRect/>
          <a:stretch/>
        </p:blipFill>
        <p:spPr>
          <a:xfrm>
            <a:off x="381000" y="3764280"/>
            <a:ext cx="5638800" cy="1672729"/>
          </a:xfrm>
          <a:prstGeom prst="rect">
            <a:avLst/>
          </a:prstGeom>
          <a:noFill/>
          <a:ln>
            <a:noFill/>
          </a:ln>
        </p:spPr>
      </p:pic>
      <p:pic>
        <p:nvPicPr>
          <p:cNvPr id="604" name="Google Shape;604;p14"/>
          <p:cNvPicPr preferRelativeResize="0"/>
          <p:nvPr/>
        </p:nvPicPr>
        <p:blipFill rotWithShape="1">
          <a:blip r:embed="rId6">
            <a:alphaModFix/>
          </a:blip>
          <a:srcRect/>
          <a:stretch/>
        </p:blipFill>
        <p:spPr>
          <a:xfrm>
            <a:off x="6431021" y="3636149"/>
            <a:ext cx="2255780" cy="1925667"/>
          </a:xfrm>
          <a:prstGeom prst="rect">
            <a:avLst/>
          </a:prstGeom>
          <a:noFill/>
          <a:ln>
            <a:noFill/>
          </a:ln>
        </p:spPr>
      </p:pic>
      <p:pic>
        <p:nvPicPr>
          <p:cNvPr id="3" name="Picture 2">
            <a:extLst>
              <a:ext uri="{FF2B5EF4-FFF2-40B4-BE49-F238E27FC236}">
                <a16:creationId xmlns:a16="http://schemas.microsoft.com/office/drawing/2014/main" id="{5B762498-F282-4E70-8F31-C5B343150C43}"/>
              </a:ext>
            </a:extLst>
          </p:cNvPr>
          <p:cNvPicPr>
            <a:picLocks noChangeAspect="1"/>
          </p:cNvPicPr>
          <p:nvPr/>
        </p:nvPicPr>
        <p:blipFill>
          <a:blip r:embed="rId7"/>
          <a:stretch>
            <a:fillRect/>
          </a:stretch>
        </p:blipFill>
        <p:spPr>
          <a:xfrm>
            <a:off x="4678267" y="982120"/>
            <a:ext cx="3505504" cy="396274"/>
          </a:xfrm>
          <a:prstGeom prst="rect">
            <a:avLst/>
          </a:prstGeom>
        </p:spPr>
      </p:pic>
      <p:pic>
        <p:nvPicPr>
          <p:cNvPr id="9" name="Picture 8">
            <a:extLst>
              <a:ext uri="{FF2B5EF4-FFF2-40B4-BE49-F238E27FC236}">
                <a16:creationId xmlns:a16="http://schemas.microsoft.com/office/drawing/2014/main" id="{0548445F-DB6A-4A04-972A-FF8D086AB12F}"/>
              </a:ext>
            </a:extLst>
          </p:cNvPr>
          <p:cNvPicPr>
            <a:picLocks noChangeAspect="1"/>
          </p:cNvPicPr>
          <p:nvPr/>
        </p:nvPicPr>
        <p:blipFill>
          <a:blip r:embed="rId8"/>
          <a:stretch>
            <a:fillRect/>
          </a:stretch>
        </p:blipFill>
        <p:spPr>
          <a:xfrm>
            <a:off x="5695626" y="1508068"/>
            <a:ext cx="1470787" cy="281964"/>
          </a:xfrm>
          <a:prstGeom prst="rect">
            <a:avLst/>
          </a:prstGeom>
        </p:spPr>
      </p:pic>
      <p:sp>
        <p:nvSpPr>
          <p:cNvPr id="2" name="TextBox 1">
            <a:extLst>
              <a:ext uri="{FF2B5EF4-FFF2-40B4-BE49-F238E27FC236}">
                <a16:creationId xmlns:a16="http://schemas.microsoft.com/office/drawing/2014/main" id="{2F5A9225-EE25-2B69-74D4-2B21209A9413}"/>
              </a:ext>
            </a:extLst>
          </p:cNvPr>
          <p:cNvSpPr txBox="1"/>
          <p:nvPr>
            <p:custDataLst>
              <p:tags r:id="rId1"/>
            </p:custDataLst>
          </p:nvPr>
        </p:nvSpPr>
        <p:spPr>
          <a:xfrm>
            <a:off x="818257" y="5561816"/>
            <a:ext cx="7513108" cy="1200329"/>
          </a:xfrm>
          <a:prstGeom prst="rect">
            <a:avLst/>
          </a:prstGeom>
          <a:solidFill>
            <a:schemeClr val="bg1">
              <a:lumMod val="95000"/>
            </a:schemeClr>
          </a:solidFill>
        </p:spPr>
        <p:txBody>
          <a:bodyPr wrap="square" rtlCol="0">
            <a:spAutoFit/>
          </a:bodyPr>
          <a:lstStyle/>
          <a:p>
            <a:pPr algn="ctr"/>
            <a:r>
              <a:rPr lang="fr-FR" sz="1800" b="1" dirty="0">
                <a:solidFill>
                  <a:srgbClr val="444444"/>
                </a:solidFill>
                <a:latin typeface="Arial" panose="020B0604020202020204" pitchFamily="34" charset="0"/>
              </a:rPr>
              <a:t>DoD Cyber Exchange Public (</a:t>
            </a:r>
            <a:r>
              <a:rPr lang="fr-FR" sz="1800" b="1" dirty="0">
                <a:solidFill>
                  <a:srgbClr val="444444"/>
                </a:solidFill>
                <a:latin typeface="Arial" panose="020B0604020202020204" pitchFamily="34" charset="0"/>
                <a:hlinkClick r:id="rId9"/>
              </a:rPr>
              <a:t>https://public.cyber.mil</a:t>
            </a:r>
            <a:r>
              <a:rPr lang="fr-FR" sz="1800" b="1" dirty="0">
                <a:solidFill>
                  <a:srgbClr val="444444"/>
                </a:solidFill>
                <a:latin typeface="Arial" panose="020B0604020202020204" pitchFamily="34" charset="0"/>
              </a:rPr>
              <a:t>)</a:t>
            </a:r>
          </a:p>
          <a:p>
            <a:pPr algn="ctr"/>
            <a:r>
              <a:rPr lang="fr-FR" sz="1800" b="1" dirty="0">
                <a:solidFill>
                  <a:srgbClr val="444444"/>
                </a:solidFill>
                <a:latin typeface="Arial" panose="020B0604020202020204" pitchFamily="34" charset="0"/>
              </a:rPr>
              <a:t>or</a:t>
            </a:r>
          </a:p>
          <a:p>
            <a:pPr algn="ctr"/>
            <a:r>
              <a:rPr lang="fr-FR" sz="1800" b="1" dirty="0">
                <a:solidFill>
                  <a:srgbClr val="444444"/>
                </a:solidFill>
                <a:latin typeface="Arial" panose="020B0604020202020204" pitchFamily="34" charset="0"/>
              </a:rPr>
              <a:t>DoD Cyber Exchange CAC Holder (</a:t>
            </a:r>
            <a:r>
              <a:rPr lang="fr-FR" sz="1800" b="1" dirty="0">
                <a:solidFill>
                  <a:srgbClr val="444444"/>
                </a:solidFill>
                <a:latin typeface="Arial" panose="020B0604020202020204" pitchFamily="34" charset="0"/>
                <a:hlinkClick r:id="rId10"/>
              </a:rPr>
              <a:t>https://cyber.mil</a:t>
            </a:r>
            <a:r>
              <a:rPr lang="fr-FR" sz="1800" b="1" dirty="0">
                <a:solidFill>
                  <a:srgbClr val="444444"/>
                </a:solidFill>
                <a:latin typeface="Arial" panose="020B0604020202020204" pitchFamily="34" charset="0"/>
              </a:rPr>
              <a:t>)</a:t>
            </a:r>
          </a:p>
          <a:p>
            <a:pPr algn="ctr"/>
            <a:endParaRPr lang="en-US"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15"/>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Why to deviate from the RMF steps*</a:t>
            </a:r>
            <a:endParaRPr/>
          </a:p>
          <a:p>
            <a:pPr marL="742950" lvl="1" indent="-285750" algn="l" rtl="0">
              <a:spcBef>
                <a:spcPts val="480"/>
              </a:spcBef>
              <a:spcAft>
                <a:spcPts val="0"/>
              </a:spcAft>
              <a:buSzPts val="1320"/>
              <a:buChar char="■"/>
            </a:pPr>
            <a:r>
              <a:rPr lang="en-US"/>
              <a:t>To align to internal management and system development life cycle processes</a:t>
            </a:r>
            <a:endParaRPr/>
          </a:p>
          <a:p>
            <a:pPr marL="742950" lvl="1" indent="-285750" algn="l" rtl="0">
              <a:spcBef>
                <a:spcPts val="480"/>
              </a:spcBef>
              <a:spcAft>
                <a:spcPts val="0"/>
              </a:spcAft>
              <a:buSzPts val="1320"/>
              <a:buChar char="■"/>
            </a:pPr>
            <a:r>
              <a:rPr lang="en-US"/>
              <a:t>To execute tasks more cost-effectively and efficiently </a:t>
            </a:r>
            <a:endParaRPr/>
          </a:p>
          <a:p>
            <a:pPr marL="342900" lvl="0" indent="-342900" algn="l" rtl="0">
              <a:spcBef>
                <a:spcPts val="480"/>
              </a:spcBef>
              <a:spcAft>
                <a:spcPts val="0"/>
              </a:spcAft>
              <a:buSzPts val="1440"/>
              <a:buChar char="■"/>
            </a:pPr>
            <a:r>
              <a:rPr lang="en-US"/>
              <a:t>Before an information system is placed into operation, the last step must be authorizing official’s explicit acceptance of risk</a:t>
            </a:r>
            <a:endParaRPr/>
          </a:p>
        </p:txBody>
      </p:sp>
      <p:sp>
        <p:nvSpPr>
          <p:cNvPr id="612" name="Google Shape;612;p15"/>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Can RMF be modified?</a:t>
            </a:r>
            <a:endParaRPr/>
          </a:p>
        </p:txBody>
      </p:sp>
      <p:grpSp>
        <p:nvGrpSpPr>
          <p:cNvPr id="613" name="Google Shape;613;p15"/>
          <p:cNvGrpSpPr/>
          <p:nvPr/>
        </p:nvGrpSpPr>
        <p:grpSpPr>
          <a:xfrm>
            <a:off x="685800" y="5334000"/>
            <a:ext cx="7620000" cy="720725"/>
            <a:chOff x="685800" y="5334000"/>
            <a:chExt cx="7620000" cy="720725"/>
          </a:xfrm>
        </p:grpSpPr>
        <p:sp>
          <p:nvSpPr>
            <p:cNvPr id="614" name="Google Shape;614;p15"/>
            <p:cNvSpPr txBox="1"/>
            <p:nvPr/>
          </p:nvSpPr>
          <p:spPr>
            <a:xfrm>
              <a:off x="685800" y="5334000"/>
              <a:ext cx="7620000" cy="7080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000"/>
                <a:buFont typeface="Noto Sans Symbols"/>
                <a:buNone/>
              </a:pPr>
              <a:r>
                <a:rPr lang="en-US" sz="2000">
                  <a:solidFill>
                    <a:schemeClr val="dk1"/>
                  </a:solidFill>
                  <a:latin typeface="Tahoma"/>
                  <a:ea typeface="Tahoma"/>
                  <a:cs typeface="Tahoma"/>
                  <a:sym typeface="Tahoma"/>
                </a:rPr>
                <a:t>*NOTE: Generally, the RMF process steps are sequential. </a:t>
              </a:r>
              <a:endParaRPr/>
            </a:p>
            <a:p>
              <a:pPr marL="0" marR="0" lvl="0" indent="0" algn="ctr" rtl="0">
                <a:spcBef>
                  <a:spcPts val="0"/>
                </a:spcBef>
                <a:spcAft>
                  <a:spcPts val="0"/>
                </a:spcAft>
                <a:buClr>
                  <a:schemeClr val="dk1"/>
                </a:buClr>
                <a:buSzPts val="2000"/>
                <a:buFont typeface="Noto Sans Symbols"/>
                <a:buNone/>
              </a:pPr>
              <a:r>
                <a:rPr lang="en-US" sz="2000">
                  <a:solidFill>
                    <a:schemeClr val="dk1"/>
                  </a:solidFill>
                  <a:latin typeface="Tahoma"/>
                  <a:ea typeface="Tahoma"/>
                  <a:cs typeface="Tahoma"/>
                  <a:sym typeface="Tahoma"/>
                </a:rPr>
                <a:t>Tasks </a:t>
              </a:r>
              <a:r>
                <a:rPr lang="en-US" sz="2000" u="sng">
                  <a:solidFill>
                    <a:schemeClr val="dk1"/>
                  </a:solidFill>
                  <a:latin typeface="Tahoma"/>
                  <a:ea typeface="Tahoma"/>
                  <a:cs typeface="Tahoma"/>
                  <a:sym typeface="Tahoma"/>
                </a:rPr>
                <a:t>within</a:t>
              </a:r>
              <a:r>
                <a:rPr lang="en-US" sz="2000">
                  <a:solidFill>
                    <a:schemeClr val="dk1"/>
                  </a:solidFill>
                  <a:latin typeface="Tahoma"/>
                  <a:ea typeface="Tahoma"/>
                  <a:cs typeface="Tahoma"/>
                  <a:sym typeface="Tahoma"/>
                </a:rPr>
                <a:t> each step may be suitable for altering.</a:t>
              </a:r>
              <a:endParaRPr/>
            </a:p>
          </p:txBody>
        </p:sp>
        <p:cxnSp>
          <p:nvCxnSpPr>
            <p:cNvPr id="615" name="Google Shape;615;p15"/>
            <p:cNvCxnSpPr/>
            <p:nvPr/>
          </p:nvCxnSpPr>
          <p:spPr>
            <a:xfrm rot="10800000" flipH="1">
              <a:off x="1109662" y="5334000"/>
              <a:ext cx="6891338" cy="12702"/>
            </a:xfrm>
            <a:prstGeom prst="straightConnector1">
              <a:avLst/>
            </a:prstGeom>
            <a:noFill/>
            <a:ln w="92075" cap="flat" cmpd="thickThin">
              <a:solidFill>
                <a:schemeClr val="accent1"/>
              </a:solidFill>
              <a:prstDash val="solid"/>
              <a:miter lim="800000"/>
              <a:headEnd type="none" w="med" len="med"/>
              <a:tailEnd type="none" w="med" len="med"/>
            </a:ln>
          </p:spPr>
        </p:cxnSp>
        <p:cxnSp>
          <p:nvCxnSpPr>
            <p:cNvPr id="616" name="Google Shape;616;p15"/>
            <p:cNvCxnSpPr/>
            <p:nvPr/>
          </p:nvCxnSpPr>
          <p:spPr>
            <a:xfrm rot="10800000" flipH="1">
              <a:off x="1109662" y="6042023"/>
              <a:ext cx="6891338" cy="12702"/>
            </a:xfrm>
            <a:prstGeom prst="straightConnector1">
              <a:avLst/>
            </a:prstGeom>
            <a:noFill/>
            <a:ln w="92075" cap="flat" cmpd="thickThin">
              <a:solidFill>
                <a:schemeClr val="accent1"/>
              </a:solidFill>
              <a:prstDash val="solid"/>
              <a:miter lim="800000"/>
              <a:headEnd type="none" w="med" len="med"/>
              <a:tailEnd type="none" w="med" len="med"/>
            </a:ln>
          </p:spPr>
        </p:cxnSp>
      </p:grpSp>
      <p:sp>
        <p:nvSpPr>
          <p:cNvPr id="617" name="Google Shape;617;p15"/>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14</a:t>
            </a:fld>
            <a:endParaRPr sz="1200">
              <a:solidFill>
                <a:schemeClr val="lt1"/>
              </a:solidFill>
              <a:latin typeface="Tahoma"/>
              <a:ea typeface="Tahoma"/>
              <a:cs typeface="Tahoma"/>
              <a:sym typeface="Tahom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p:spPr>
        <p:txBody>
          <a:bodyPr/>
          <a:lstStyle/>
          <a:p>
            <a:r>
              <a:rPr lang="en-US" dirty="0"/>
              <a:t>Prepare</a:t>
            </a:r>
          </a:p>
        </p:txBody>
      </p:sp>
      <p:graphicFrame>
        <p:nvGraphicFramePr>
          <p:cNvPr id="5" name="Diagram 4"/>
          <p:cNvGraphicFramePr/>
          <p:nvPr>
            <p:custDataLst>
              <p:tags r:id="rId2"/>
            </p:custDataLst>
            <p:extLst>
              <p:ext uri="{D42A27DB-BD31-4B8C-83A1-F6EECF244321}">
                <p14:modId xmlns:p14="http://schemas.microsoft.com/office/powerpoint/2010/main" val="2277774521"/>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1337570187"/>
              </p:ext>
            </p:extLst>
          </p:nvPr>
        </p:nvGraphicFramePr>
        <p:xfrm>
          <a:off x="242595" y="3303036"/>
          <a:ext cx="8248262" cy="306044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890696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Preparing for the RMF</a:t>
            </a:r>
            <a:endParaRPr/>
          </a:p>
        </p:txBody>
      </p:sp>
      <p:sp>
        <p:nvSpPr>
          <p:cNvPr id="643" name="Google Shape;643;p17"/>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16</a:t>
            </a:fld>
            <a:endParaRPr sz="1200">
              <a:solidFill>
                <a:schemeClr val="lt1"/>
              </a:solidFill>
              <a:latin typeface="Tahoma"/>
              <a:ea typeface="Tahoma"/>
              <a:cs typeface="Tahoma"/>
              <a:sym typeface="Tahoma"/>
            </a:endParaRPr>
          </a:p>
        </p:txBody>
      </p:sp>
      <p:pic>
        <p:nvPicPr>
          <p:cNvPr id="644" name="Google Shape;644;p17"/>
          <p:cNvPicPr preferRelativeResize="0"/>
          <p:nvPr/>
        </p:nvPicPr>
        <p:blipFill rotWithShape="1">
          <a:blip r:embed="rId3">
            <a:alphaModFix/>
          </a:blip>
          <a:srcRect/>
          <a:stretch/>
        </p:blipFill>
        <p:spPr>
          <a:xfrm>
            <a:off x="141808" y="2195272"/>
            <a:ext cx="8849792" cy="3595928"/>
          </a:xfrm>
          <a:prstGeom prst="rect">
            <a:avLst/>
          </a:prstGeom>
          <a:noFill/>
          <a:ln>
            <a:noFill/>
          </a:ln>
        </p:spPr>
      </p:pic>
      <p:sp>
        <p:nvSpPr>
          <p:cNvPr id="645" name="Google Shape;645;p17"/>
          <p:cNvSpPr/>
          <p:nvPr/>
        </p:nvSpPr>
        <p:spPr>
          <a:xfrm>
            <a:off x="0" y="1371600"/>
            <a:ext cx="914400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latin typeface="Arial"/>
                <a:ea typeface="Arial"/>
                <a:cs typeface="Arial"/>
                <a:sym typeface="Arial"/>
              </a:rPr>
              <a:t>“Where do I begin?”</a:t>
            </a:r>
            <a:endParaRPr/>
          </a:p>
        </p:txBody>
      </p:sp>
      <p:sp>
        <p:nvSpPr>
          <p:cNvPr id="646" name="Google Shape;646;p17"/>
          <p:cNvSpPr/>
          <p:nvPr/>
        </p:nvSpPr>
        <p:spPr>
          <a:xfrm>
            <a:off x="1404944" y="2369403"/>
            <a:ext cx="115929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cap="none">
                <a:solidFill>
                  <a:schemeClr val="dk1"/>
                </a:solidFill>
                <a:latin typeface="Tahoma"/>
                <a:ea typeface="Tahoma"/>
                <a:cs typeface="Tahoma"/>
                <a:sym typeface="Tahoma"/>
              </a:rPr>
              <a:t>DoD</a:t>
            </a:r>
            <a:endParaRPr sz="4800" b="0" cap="none">
              <a:solidFill>
                <a:schemeClr val="dk1"/>
              </a:solidFill>
              <a:latin typeface="Tahoma"/>
              <a:ea typeface="Tahoma"/>
              <a:cs typeface="Tahoma"/>
              <a:sym typeface="Tahoma"/>
            </a:endParaRPr>
          </a:p>
        </p:txBody>
      </p:sp>
      <p:sp>
        <p:nvSpPr>
          <p:cNvPr id="647" name="Google Shape;647;p17"/>
          <p:cNvSpPr/>
          <p:nvPr/>
        </p:nvSpPr>
        <p:spPr>
          <a:xfrm>
            <a:off x="3429000" y="2590800"/>
            <a:ext cx="1632178"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cap="none">
                <a:solidFill>
                  <a:schemeClr val="dk1"/>
                </a:solidFill>
                <a:latin typeface="Tahoma"/>
                <a:ea typeface="Tahoma"/>
                <a:cs typeface="Tahoma"/>
                <a:sym typeface="Tahoma"/>
              </a:rPr>
              <a:t>FISMA</a:t>
            </a:r>
            <a:endParaRPr/>
          </a:p>
        </p:txBody>
      </p:sp>
      <p:sp>
        <p:nvSpPr>
          <p:cNvPr id="648" name="Google Shape;648;p17"/>
          <p:cNvSpPr/>
          <p:nvPr/>
        </p:nvSpPr>
        <p:spPr>
          <a:xfrm>
            <a:off x="5404419" y="3406914"/>
            <a:ext cx="140038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dk1"/>
                </a:solidFill>
                <a:latin typeface="Tahoma"/>
                <a:ea typeface="Tahoma"/>
                <a:cs typeface="Tahoma"/>
                <a:sym typeface="Tahoma"/>
              </a:rPr>
              <a:t>CNSS</a:t>
            </a:r>
            <a:endParaRPr sz="4000" b="0" cap="none">
              <a:solidFill>
                <a:schemeClr val="dk1"/>
              </a:solidFill>
              <a:latin typeface="Tahoma"/>
              <a:ea typeface="Tahoma"/>
              <a:cs typeface="Tahoma"/>
              <a:sym typeface="Tahoma"/>
            </a:endParaRPr>
          </a:p>
        </p:txBody>
      </p:sp>
      <p:sp>
        <p:nvSpPr>
          <p:cNvPr id="649" name="Google Shape;649;p17"/>
          <p:cNvSpPr/>
          <p:nvPr/>
        </p:nvSpPr>
        <p:spPr>
          <a:xfrm>
            <a:off x="6104611" y="2416314"/>
            <a:ext cx="121058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dk1"/>
                </a:solidFill>
                <a:latin typeface="Tahoma"/>
                <a:ea typeface="Tahoma"/>
                <a:cs typeface="Tahoma"/>
                <a:sym typeface="Tahoma"/>
              </a:rPr>
              <a:t>FIPS</a:t>
            </a:r>
            <a:endParaRPr sz="4000" b="0" cap="none">
              <a:solidFill>
                <a:schemeClr val="dk1"/>
              </a:solidFill>
              <a:latin typeface="Tahoma"/>
              <a:ea typeface="Tahoma"/>
              <a:cs typeface="Tahoma"/>
              <a:sym typeface="Tahoma"/>
            </a:endParaRPr>
          </a:p>
        </p:txBody>
      </p:sp>
      <p:sp>
        <p:nvSpPr>
          <p:cNvPr id="650" name="Google Shape;650;p17"/>
          <p:cNvSpPr/>
          <p:nvPr/>
        </p:nvSpPr>
        <p:spPr>
          <a:xfrm>
            <a:off x="552659" y="3429000"/>
            <a:ext cx="2031325"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dk1"/>
                </a:solidFill>
                <a:latin typeface="Tahoma"/>
                <a:ea typeface="Tahoma"/>
                <a:cs typeface="Tahoma"/>
                <a:sym typeface="Tahoma"/>
              </a:rPr>
              <a:t>NIST SP</a:t>
            </a:r>
            <a:endParaRPr sz="4000" b="0" cap="none">
              <a:solidFill>
                <a:schemeClr val="dk1"/>
              </a:solidFill>
              <a:latin typeface="Tahoma"/>
              <a:ea typeface="Tahoma"/>
              <a:cs typeface="Tahoma"/>
              <a:sym typeface="Tahom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1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Life Cycle </a:t>
            </a:r>
            <a:endParaRPr/>
          </a:p>
        </p:txBody>
      </p:sp>
      <p:sp>
        <p:nvSpPr>
          <p:cNvPr id="657" name="Google Shape;657;p18"/>
          <p:cNvSpPr txBox="1"/>
          <p:nvPr/>
        </p:nvSpPr>
        <p:spPr>
          <a:xfrm>
            <a:off x="990600" y="6473825"/>
            <a:ext cx="4267200" cy="307975"/>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Tahoma"/>
                <a:ea typeface="Tahoma"/>
                <a:cs typeface="Tahoma"/>
                <a:sym typeface="Tahoma"/>
              </a:rPr>
              <a:t>Source NISP SP 800-37 R2</a:t>
            </a:r>
            <a:endParaRPr/>
          </a:p>
        </p:txBody>
      </p:sp>
      <p:pic>
        <p:nvPicPr>
          <p:cNvPr id="658" name="Google Shape;658;p18"/>
          <p:cNvPicPr preferRelativeResize="0"/>
          <p:nvPr/>
        </p:nvPicPr>
        <p:blipFill rotWithShape="1">
          <a:blip r:embed="rId3">
            <a:alphaModFix/>
          </a:blip>
          <a:srcRect/>
          <a:stretch/>
        </p:blipFill>
        <p:spPr>
          <a:xfrm>
            <a:off x="990600" y="1620554"/>
            <a:ext cx="7162800" cy="4853271"/>
          </a:xfrm>
          <a:prstGeom prst="rect">
            <a:avLst/>
          </a:prstGeom>
          <a:noFill/>
          <a:ln>
            <a:noFill/>
          </a:ln>
        </p:spPr>
      </p:pic>
      <p:sp>
        <p:nvSpPr>
          <p:cNvPr id="659" name="Google Shape;659;p18"/>
          <p:cNvSpPr/>
          <p:nvPr/>
        </p:nvSpPr>
        <p:spPr>
          <a:xfrm>
            <a:off x="685800" y="1031417"/>
            <a:ext cx="723900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Tahoma"/>
                <a:ea typeface="Tahoma"/>
                <a:cs typeface="Tahoma"/>
                <a:sym typeface="Tahoma"/>
              </a:rPr>
              <a:t>Addition of Preparation Step (NIST SP 800-37 R2):</a:t>
            </a:r>
            <a:endParaRPr/>
          </a:p>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We Are In the RMF for DoD Process </a:t>
            </a:r>
            <a:endParaRPr/>
          </a:p>
        </p:txBody>
      </p:sp>
      <p:sp>
        <p:nvSpPr>
          <p:cNvPr id="840" name="Google Shape;840;p31"/>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18</a:t>
            </a:fld>
            <a:endParaRPr sz="1200">
              <a:solidFill>
                <a:schemeClr val="lt1"/>
              </a:solidFill>
              <a:latin typeface="Tahoma"/>
              <a:ea typeface="Tahoma"/>
              <a:cs typeface="Tahoma"/>
              <a:sym typeface="Tahoma"/>
            </a:endParaRPr>
          </a:p>
        </p:txBody>
      </p:sp>
      <p:sp>
        <p:nvSpPr>
          <p:cNvPr id="7" name="TextBox 6">
            <a:extLst>
              <a:ext uri="{FF2B5EF4-FFF2-40B4-BE49-F238E27FC236}">
                <a16:creationId xmlns:a16="http://schemas.microsoft.com/office/drawing/2014/main" id="{A403BAA1-5C2A-9A98-2A1B-BF1155322DA8}"/>
              </a:ext>
            </a:extLst>
          </p:cNvPr>
          <p:cNvSpPr txBox="1"/>
          <p:nvPr/>
        </p:nvSpPr>
        <p:spPr>
          <a:xfrm>
            <a:off x="1013254" y="6432264"/>
            <a:ext cx="4572000" cy="307777"/>
          </a:xfrm>
          <a:prstGeom prst="rect">
            <a:avLst/>
          </a:prstGeom>
          <a:noFill/>
        </p:spPr>
        <p:txBody>
          <a:bodyPr wrap="square">
            <a:spAutoFit/>
          </a:bodyPr>
          <a:lstStyle/>
          <a:p>
            <a:pPr algn="ctr"/>
            <a:r>
              <a:rPr lang="en-US" sz="1400" dirty="0"/>
              <a:t>Source: DoD Knowledge Service</a:t>
            </a:r>
          </a:p>
        </p:txBody>
      </p:sp>
      <p:pic>
        <p:nvPicPr>
          <p:cNvPr id="4" name="Picture 3" descr="A diagram of a system&#10;&#10;Description automatically generated">
            <a:extLst>
              <a:ext uri="{FF2B5EF4-FFF2-40B4-BE49-F238E27FC236}">
                <a16:creationId xmlns:a16="http://schemas.microsoft.com/office/drawing/2014/main" id="{AC0F8E0E-CD9B-0E04-0946-94A792DAA35A}"/>
              </a:ext>
            </a:extLst>
          </p:cNvPr>
          <p:cNvPicPr>
            <a:picLocks noChangeAspect="1"/>
          </p:cNvPicPr>
          <p:nvPr/>
        </p:nvPicPr>
        <p:blipFill rotWithShape="1">
          <a:blip r:embed="rId3"/>
          <a:srcRect t="-2401" b="2401"/>
          <a:stretch/>
        </p:blipFill>
        <p:spPr>
          <a:xfrm>
            <a:off x="1013255" y="1933502"/>
            <a:ext cx="6463580" cy="4129672"/>
          </a:xfrm>
          <a:prstGeom prst="rect">
            <a:avLst/>
          </a:prstGeom>
        </p:spPr>
      </p:pic>
      <p:pic>
        <p:nvPicPr>
          <p:cNvPr id="10" name="Picture 9" descr="A blue and white sign with white text&#10;&#10;Description automatically generated">
            <a:extLst>
              <a:ext uri="{FF2B5EF4-FFF2-40B4-BE49-F238E27FC236}">
                <a16:creationId xmlns:a16="http://schemas.microsoft.com/office/drawing/2014/main" id="{B9DD8014-1585-32F3-3A79-AA07E3418EBE}"/>
              </a:ext>
            </a:extLst>
          </p:cNvPr>
          <p:cNvPicPr>
            <a:picLocks noChangeAspect="1"/>
          </p:cNvPicPr>
          <p:nvPr/>
        </p:nvPicPr>
        <p:blipFill>
          <a:blip r:embed="rId4"/>
          <a:stretch>
            <a:fillRect/>
          </a:stretch>
        </p:blipFill>
        <p:spPr>
          <a:xfrm>
            <a:off x="2255208" y="1758232"/>
            <a:ext cx="4188939" cy="3048546"/>
          </a:xfrm>
          <a:prstGeom prst="rect">
            <a:avLst/>
          </a:prstGeom>
        </p:spPr>
      </p:pic>
      <p:sp>
        <p:nvSpPr>
          <p:cNvPr id="11" name="Google Shape;444;p3">
            <a:extLst>
              <a:ext uri="{FF2B5EF4-FFF2-40B4-BE49-F238E27FC236}">
                <a16:creationId xmlns:a16="http://schemas.microsoft.com/office/drawing/2014/main" id="{BA7755C9-3AD2-BA35-C6B8-58A7B8D71265}"/>
              </a:ext>
            </a:extLst>
          </p:cNvPr>
          <p:cNvSpPr/>
          <p:nvPr/>
        </p:nvSpPr>
        <p:spPr>
          <a:xfrm rot="1322778">
            <a:off x="799007" y="1078158"/>
            <a:ext cx="1664005" cy="838200"/>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Tahoma"/>
              <a:buNone/>
            </a:pPr>
            <a:r>
              <a:rPr lang="en-US" sz="2400" b="0" i="0" u="none" strike="noStrike" cap="none" dirty="0">
                <a:solidFill>
                  <a:schemeClr val="lt1"/>
                </a:solidFill>
                <a:latin typeface="Tahoma"/>
                <a:ea typeface="Tahoma"/>
                <a:cs typeface="Tahoma"/>
                <a:sym typeface="Tahoma"/>
              </a:rPr>
              <a:t>Prepare</a:t>
            </a:r>
            <a:endParaRPr dirty="0"/>
          </a:p>
        </p:txBody>
      </p:sp>
    </p:spTree>
    <p:extLst>
      <p:ext uri="{BB962C8B-B14F-4D97-AF65-F5344CB8AC3E}">
        <p14:creationId xmlns:p14="http://schemas.microsoft.com/office/powerpoint/2010/main" val="4110382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19"/>
          <p:cNvSpPr txBox="1">
            <a:spLocks noGrp="1"/>
          </p:cNvSpPr>
          <p:nvPr>
            <p:ph type="body" idx="1"/>
          </p:nvPr>
        </p:nvSpPr>
        <p:spPr>
          <a:xfrm>
            <a:off x="457200" y="1066800"/>
            <a:ext cx="8201025" cy="56388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sz="2400"/>
              <a:t>New Organizational Requirements cited in SP 800-37 R2</a:t>
            </a:r>
            <a:endParaRPr/>
          </a:p>
          <a:p>
            <a:pPr marL="914400" lvl="1" indent="-457200" algn="l" rtl="0">
              <a:spcBef>
                <a:spcPts val="480"/>
              </a:spcBef>
              <a:spcAft>
                <a:spcPts val="0"/>
              </a:spcAft>
              <a:buSzPts val="2400"/>
              <a:buFont typeface="Tahoma"/>
              <a:buAutoNum type="arabicPeriod"/>
            </a:pPr>
            <a:r>
              <a:rPr lang="en-US" sz="2400"/>
              <a:t>Identify key roles in performing Risk Management Framework</a:t>
            </a:r>
            <a:endParaRPr/>
          </a:p>
          <a:p>
            <a:pPr marL="914400" lvl="1" indent="-457200" algn="l" rtl="0">
              <a:spcBef>
                <a:spcPts val="480"/>
              </a:spcBef>
              <a:spcAft>
                <a:spcPts val="0"/>
              </a:spcAft>
              <a:buSzPts val="2400"/>
              <a:buFont typeface="Tahoma"/>
              <a:buAutoNum type="arabicPeriod"/>
            </a:pPr>
            <a:r>
              <a:rPr lang="en-US" sz="2400"/>
              <a:t>Determine an organization Risk Management Strategy with risk tolerance levels</a:t>
            </a:r>
            <a:endParaRPr/>
          </a:p>
          <a:p>
            <a:pPr marL="914400" lvl="1" indent="-457200" algn="l" rtl="0">
              <a:spcBef>
                <a:spcPts val="480"/>
              </a:spcBef>
              <a:spcAft>
                <a:spcPts val="0"/>
              </a:spcAft>
              <a:buSzPts val="2400"/>
              <a:buFont typeface="Tahoma"/>
              <a:buAutoNum type="arabicPeriod"/>
            </a:pPr>
            <a:r>
              <a:rPr lang="en-US" sz="2400"/>
              <a:t>Complete organization-wide risk assessment</a:t>
            </a:r>
            <a:endParaRPr/>
          </a:p>
          <a:p>
            <a:pPr marL="914400" lvl="1" indent="-457200" algn="l" rtl="0">
              <a:spcBef>
                <a:spcPts val="480"/>
              </a:spcBef>
              <a:spcAft>
                <a:spcPts val="0"/>
              </a:spcAft>
              <a:buSzPts val="2400"/>
              <a:buFont typeface="Tahoma"/>
              <a:buAutoNum type="arabicPeriod"/>
            </a:pPr>
            <a:r>
              <a:rPr lang="en-US" sz="2400"/>
              <a:t>Determine organizationally-tailored baselines and/or Cybersecurity Framework profiles (as needed)</a:t>
            </a:r>
            <a:endParaRPr/>
          </a:p>
          <a:p>
            <a:pPr marL="914400" lvl="1" indent="-457200" algn="l" rtl="0">
              <a:spcBef>
                <a:spcPts val="480"/>
              </a:spcBef>
              <a:spcAft>
                <a:spcPts val="0"/>
              </a:spcAft>
              <a:buSzPts val="2400"/>
              <a:buFont typeface="Tahoma"/>
              <a:buAutoNum type="arabicPeriod"/>
            </a:pPr>
            <a:r>
              <a:rPr lang="en-US" sz="2400"/>
              <a:t>Identify organization-wide Common Controls</a:t>
            </a:r>
            <a:endParaRPr/>
          </a:p>
          <a:p>
            <a:pPr marL="914400" lvl="1" indent="-457200" algn="l" rtl="0">
              <a:spcBef>
                <a:spcPts val="480"/>
              </a:spcBef>
              <a:spcAft>
                <a:spcPts val="0"/>
              </a:spcAft>
              <a:buSzPts val="2400"/>
              <a:buFont typeface="Tahoma"/>
              <a:buAutoNum type="arabicPeriod"/>
            </a:pPr>
            <a:r>
              <a:rPr lang="en-US" sz="2400"/>
              <a:t>Prioritize impact levels of organization systems</a:t>
            </a:r>
            <a:endParaRPr/>
          </a:p>
          <a:p>
            <a:pPr marL="914400" lvl="1" indent="-457200" algn="l" rtl="0">
              <a:spcBef>
                <a:spcPts val="480"/>
              </a:spcBef>
              <a:spcAft>
                <a:spcPts val="0"/>
              </a:spcAft>
              <a:buSzPts val="2400"/>
              <a:buFont typeface="Tahoma"/>
              <a:buAutoNum type="arabicPeriod"/>
            </a:pPr>
            <a:r>
              <a:rPr lang="en-US" sz="2400"/>
              <a:t>Develop an organization-wide approach to continuous monitoring</a:t>
            </a:r>
            <a:endParaRPr/>
          </a:p>
        </p:txBody>
      </p:sp>
      <p:sp>
        <p:nvSpPr>
          <p:cNvPr id="666" name="Google Shape;666;p1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Organization Preparation Requirements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p:spPr>
        <p:txBody>
          <a:bodyPr/>
          <a:lstStyle/>
          <a:p>
            <a:r>
              <a:rPr lang="en-US" dirty="0"/>
              <a:t>Getting Started</a:t>
            </a:r>
          </a:p>
        </p:txBody>
      </p:sp>
      <p:graphicFrame>
        <p:nvGraphicFramePr>
          <p:cNvPr id="5" name="Diagram 4"/>
          <p:cNvGraphicFramePr/>
          <p:nvPr>
            <p:custDataLst>
              <p:tags r:id="rId2"/>
            </p:custDataLst>
            <p:extLst>
              <p:ext uri="{D42A27DB-BD31-4B8C-83A1-F6EECF244321}">
                <p14:modId xmlns:p14="http://schemas.microsoft.com/office/powerpoint/2010/main" val="2476149918"/>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3069924410"/>
              </p:ext>
            </p:extLst>
          </p:nvPr>
        </p:nvGraphicFramePr>
        <p:xfrm>
          <a:off x="242596" y="4030661"/>
          <a:ext cx="5449077" cy="1362433"/>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366727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20"/>
          <p:cNvSpPr txBox="1">
            <a:spLocks noGrp="1"/>
          </p:cNvSpPr>
          <p:nvPr>
            <p:ph type="body" idx="1"/>
          </p:nvPr>
        </p:nvSpPr>
        <p:spPr>
          <a:xfrm>
            <a:off x="228601" y="1142999"/>
            <a:ext cx="4724399" cy="561236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System General and Technical Description</a:t>
            </a:r>
            <a:endParaRPr dirty="0"/>
          </a:p>
          <a:p>
            <a:pPr marL="742950" lvl="1" indent="-285750" algn="l" rtl="0">
              <a:spcBef>
                <a:spcPts val="320"/>
              </a:spcBef>
              <a:spcAft>
                <a:spcPts val="0"/>
              </a:spcAft>
              <a:buSzPts val="880"/>
              <a:buChar char="■"/>
            </a:pPr>
            <a:r>
              <a:rPr lang="en-US" dirty="0"/>
              <a:t>System Name &amp; Acronym</a:t>
            </a:r>
            <a:endParaRPr dirty="0"/>
          </a:p>
          <a:p>
            <a:pPr marL="742950" lvl="1" indent="-285750" algn="l" rtl="0">
              <a:spcBef>
                <a:spcPts val="320"/>
              </a:spcBef>
              <a:spcAft>
                <a:spcPts val="0"/>
              </a:spcAft>
              <a:buSzPts val="880"/>
              <a:buChar char="■"/>
            </a:pPr>
            <a:r>
              <a:rPr lang="en-US" dirty="0"/>
              <a:t>New or Existing System?</a:t>
            </a:r>
            <a:endParaRPr dirty="0"/>
          </a:p>
          <a:p>
            <a:pPr marL="742950" lvl="1" indent="-285750" algn="l" rtl="0">
              <a:spcBef>
                <a:spcPts val="320"/>
              </a:spcBef>
              <a:spcAft>
                <a:spcPts val="0"/>
              </a:spcAft>
              <a:buSzPts val="880"/>
              <a:buChar char="■"/>
            </a:pPr>
            <a:r>
              <a:rPr lang="en-US" dirty="0"/>
              <a:t>Where in the SDLC Process?</a:t>
            </a:r>
            <a:endParaRPr dirty="0"/>
          </a:p>
          <a:p>
            <a:pPr marL="342900" lvl="0" indent="-342900" algn="l" rtl="0">
              <a:spcBef>
                <a:spcPts val="360"/>
              </a:spcBef>
              <a:spcAft>
                <a:spcPts val="0"/>
              </a:spcAft>
              <a:buSzPts val="1080"/>
              <a:buChar char="■"/>
            </a:pPr>
            <a:r>
              <a:rPr lang="en-US" dirty="0"/>
              <a:t>Key individuals and primary organizations involved in the process? In the Mission Area?</a:t>
            </a:r>
            <a:endParaRPr dirty="0"/>
          </a:p>
          <a:p>
            <a:pPr marL="742950" lvl="1" indent="-285750" algn="l" rtl="0">
              <a:spcBef>
                <a:spcPts val="320"/>
              </a:spcBef>
              <a:spcAft>
                <a:spcPts val="0"/>
              </a:spcAft>
              <a:buSzPts val="880"/>
              <a:buChar char="■"/>
            </a:pPr>
            <a:r>
              <a:rPr lang="en-US" dirty="0"/>
              <a:t>Who ultimately approves the system for operations?</a:t>
            </a:r>
            <a:endParaRPr dirty="0"/>
          </a:p>
          <a:p>
            <a:pPr marL="742950" lvl="1" indent="-285750" algn="l" rtl="0">
              <a:spcBef>
                <a:spcPts val="320"/>
              </a:spcBef>
              <a:spcAft>
                <a:spcPts val="0"/>
              </a:spcAft>
              <a:buSzPts val="880"/>
              <a:buChar char="■"/>
            </a:pPr>
            <a:r>
              <a:rPr lang="en-US" dirty="0"/>
              <a:t>Who supports the RMF process?</a:t>
            </a:r>
          </a:p>
          <a:p>
            <a:pPr marL="800100" lvl="1" indent="-342900">
              <a:spcBef>
                <a:spcPts val="360"/>
              </a:spcBef>
              <a:buSzPts val="1080"/>
            </a:pPr>
            <a:r>
              <a:rPr lang="en-US" dirty="0"/>
              <a:t>RMF Primary Team Members</a:t>
            </a:r>
          </a:p>
          <a:p>
            <a:pPr marL="800100" lvl="1" indent="-342900">
              <a:spcBef>
                <a:spcPts val="360"/>
              </a:spcBef>
              <a:buSzPts val="1080"/>
            </a:pPr>
            <a:r>
              <a:rPr lang="en-US" dirty="0"/>
              <a:t>Training; Orientation Meetings</a:t>
            </a:r>
          </a:p>
          <a:p>
            <a:pPr marL="742950" lvl="1" indent="-285750" algn="l" rtl="0">
              <a:spcBef>
                <a:spcPts val="320"/>
              </a:spcBef>
              <a:spcAft>
                <a:spcPts val="0"/>
              </a:spcAft>
              <a:buSzPts val="880"/>
              <a:buChar char="■"/>
            </a:pPr>
            <a:endParaRPr dirty="0"/>
          </a:p>
          <a:p>
            <a:pPr marL="342900" lvl="0" indent="-342900" algn="l" rtl="0">
              <a:spcBef>
                <a:spcPts val="360"/>
              </a:spcBef>
              <a:spcAft>
                <a:spcPts val="0"/>
              </a:spcAft>
              <a:buSzPts val="1080"/>
              <a:buChar char="■"/>
            </a:pPr>
            <a:r>
              <a:rPr lang="en-US" dirty="0"/>
              <a:t>Apply Risk Assessment, e.g.</a:t>
            </a:r>
            <a:endParaRPr dirty="0"/>
          </a:p>
          <a:p>
            <a:pPr marL="742950" lvl="1" indent="-285750" algn="l" rtl="0">
              <a:spcBef>
                <a:spcPts val="320"/>
              </a:spcBef>
              <a:spcAft>
                <a:spcPts val="0"/>
              </a:spcAft>
              <a:buSzPts val="880"/>
              <a:buChar char="■"/>
            </a:pPr>
            <a:r>
              <a:rPr lang="en-US" dirty="0"/>
              <a:t>Information Security Requirements</a:t>
            </a:r>
            <a:endParaRPr dirty="0"/>
          </a:p>
          <a:p>
            <a:pPr marL="742950" lvl="1" indent="-285750" algn="l" rtl="0">
              <a:spcBef>
                <a:spcPts val="320"/>
              </a:spcBef>
              <a:spcAft>
                <a:spcPts val="0"/>
              </a:spcAft>
              <a:buSzPts val="880"/>
              <a:buChar char="■"/>
            </a:pPr>
            <a:r>
              <a:rPr lang="en-US" dirty="0"/>
              <a:t>Laws, Directives, Policy, Guidance</a:t>
            </a:r>
            <a:endParaRPr dirty="0"/>
          </a:p>
          <a:p>
            <a:pPr marL="742950" lvl="1" indent="-285750" algn="l" rtl="0">
              <a:spcBef>
                <a:spcPts val="320"/>
              </a:spcBef>
              <a:spcAft>
                <a:spcPts val="0"/>
              </a:spcAft>
              <a:buSzPts val="880"/>
              <a:buChar char="■"/>
            </a:pPr>
            <a:r>
              <a:rPr lang="en-US" dirty="0"/>
              <a:t>Threats, Vulnerabilities</a:t>
            </a:r>
          </a:p>
          <a:p>
            <a:pPr marL="742950" lvl="1" indent="-285750" algn="l" rtl="0">
              <a:spcBef>
                <a:spcPts val="320"/>
              </a:spcBef>
              <a:spcAft>
                <a:spcPts val="0"/>
              </a:spcAft>
              <a:buSzPts val="880"/>
              <a:buChar char="■"/>
            </a:pPr>
            <a:r>
              <a:rPr lang="en-US" dirty="0"/>
              <a:t>Likelihood, Impact</a:t>
            </a: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p:txBody>
      </p:sp>
      <p:sp>
        <p:nvSpPr>
          <p:cNvPr id="674" name="Google Shape;674;p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System Preparation - Gather Information</a:t>
            </a:r>
            <a:endParaRPr dirty="0"/>
          </a:p>
        </p:txBody>
      </p:sp>
      <p:sp>
        <p:nvSpPr>
          <p:cNvPr id="675" name="Google Shape;675;p20"/>
          <p:cNvSpPr/>
          <p:nvPr/>
        </p:nvSpPr>
        <p:spPr>
          <a:xfrm>
            <a:off x="4191000" y="2209800"/>
            <a:ext cx="2286000" cy="381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rgbClr val="000000"/>
              </a:solidFill>
              <a:latin typeface="Arial"/>
              <a:ea typeface="Arial"/>
              <a:cs typeface="Arial"/>
              <a:sym typeface="Arial"/>
            </a:endParaRPr>
          </a:p>
        </p:txBody>
      </p:sp>
      <p:sp>
        <p:nvSpPr>
          <p:cNvPr id="676" name="Google Shape;676;p20"/>
          <p:cNvSpPr/>
          <p:nvPr/>
        </p:nvSpPr>
        <p:spPr>
          <a:xfrm>
            <a:off x="257827" y="5119636"/>
            <a:ext cx="4106212" cy="1524000"/>
          </a:xfrm>
          <a:prstGeom prst="rect">
            <a:avLst/>
          </a:prstGeom>
          <a:noFill/>
          <a:ln w="57150" cap="flat" cmpd="sng">
            <a:solidFill>
              <a:srgbClr val="C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677" name="Google Shape;677;p20"/>
          <p:cNvSpPr txBox="1"/>
          <p:nvPr/>
        </p:nvSpPr>
        <p:spPr>
          <a:xfrm>
            <a:off x="4779962" y="5555038"/>
            <a:ext cx="4135437" cy="1200329"/>
          </a:xfrm>
          <a:prstGeom prst="rect">
            <a:avLst/>
          </a:prstGeom>
          <a:solidFill>
            <a:srgbClr val="C4BD97"/>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Tahoma"/>
                <a:ea typeface="Tahoma"/>
                <a:cs typeface="Tahoma"/>
                <a:sym typeface="Tahoma"/>
              </a:rPr>
              <a:t>NIST SP 800-37 R2 adds a step called PREPARATION to gather information at both the Organizational and System levels.</a:t>
            </a:r>
            <a:endParaRPr dirty="0"/>
          </a:p>
        </p:txBody>
      </p:sp>
      <p:sp>
        <p:nvSpPr>
          <p:cNvPr id="678" name="Google Shape;678;p20"/>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20</a:t>
            </a:fld>
            <a:endParaRPr sz="1200">
              <a:solidFill>
                <a:schemeClr val="lt1"/>
              </a:solidFill>
              <a:latin typeface="Tahoma"/>
              <a:ea typeface="Tahoma"/>
              <a:cs typeface="Tahoma"/>
              <a:sym typeface="Tahoma"/>
            </a:endParaRPr>
          </a:p>
        </p:txBody>
      </p:sp>
      <p:sp>
        <p:nvSpPr>
          <p:cNvPr id="3" name="Text Placeholder 2">
            <a:extLst>
              <a:ext uri="{FF2B5EF4-FFF2-40B4-BE49-F238E27FC236}">
                <a16:creationId xmlns:a16="http://schemas.microsoft.com/office/drawing/2014/main" id="{07DB0B96-3770-B51B-F5F8-A46B63298267}"/>
              </a:ext>
            </a:extLst>
          </p:cNvPr>
          <p:cNvSpPr>
            <a:spLocks noGrp="1"/>
          </p:cNvSpPr>
          <p:nvPr>
            <p:ph type="body" idx="2"/>
          </p:nvPr>
        </p:nvSpPr>
        <p:spPr/>
        <p:txBody>
          <a:bodyPr/>
          <a:lstStyle/>
          <a:p>
            <a:pPr marL="342900" lvl="0" indent="-342900" algn="l" rtl="0">
              <a:spcBef>
                <a:spcPts val="0"/>
              </a:spcBef>
              <a:spcAft>
                <a:spcPts val="0"/>
              </a:spcAft>
              <a:buSzPts val="1080"/>
              <a:buChar char="■"/>
            </a:pPr>
            <a:r>
              <a:rPr lang="en-US" dirty="0"/>
              <a:t>Preliminary Artifacts</a:t>
            </a:r>
          </a:p>
          <a:p>
            <a:pPr marL="742950" lvl="1" indent="-285750" algn="l" rtl="0">
              <a:spcBef>
                <a:spcPts val="320"/>
              </a:spcBef>
              <a:spcAft>
                <a:spcPts val="0"/>
              </a:spcAft>
              <a:buSzPts val="880"/>
              <a:buChar char="■"/>
            </a:pPr>
            <a:r>
              <a:rPr lang="en-US" dirty="0"/>
              <a:t>Mission/Business Processes</a:t>
            </a:r>
          </a:p>
          <a:p>
            <a:pPr marL="742950" lvl="1" indent="-285750"/>
            <a:r>
              <a:rPr lang="en-US" dirty="0"/>
              <a:t>Organization’s primary function? </a:t>
            </a:r>
          </a:p>
          <a:p>
            <a:pPr marL="742950" lvl="1" indent="-285750" algn="l" rtl="0">
              <a:spcBef>
                <a:spcPts val="320"/>
              </a:spcBef>
              <a:spcAft>
                <a:spcPts val="0"/>
              </a:spcAft>
              <a:buSzPts val="880"/>
              <a:buChar char="■"/>
            </a:pPr>
            <a:r>
              <a:rPr lang="en-US" dirty="0"/>
              <a:t>Information System Boundary</a:t>
            </a:r>
          </a:p>
          <a:p>
            <a:pPr marL="742950" lvl="1" indent="-285750" algn="l" rtl="0">
              <a:spcBef>
                <a:spcPts val="320"/>
              </a:spcBef>
              <a:spcAft>
                <a:spcPts val="0"/>
              </a:spcAft>
              <a:buSzPts val="880"/>
              <a:buChar char="■"/>
            </a:pPr>
            <a:r>
              <a:rPr lang="en-US" dirty="0"/>
              <a:t>What components need to be authorized? Hardware? Software?</a:t>
            </a:r>
          </a:p>
          <a:p>
            <a:pPr marL="742950" lvl="1" indent="-285750" algn="l" rtl="0">
              <a:spcBef>
                <a:spcPts val="320"/>
              </a:spcBef>
              <a:spcAft>
                <a:spcPts val="0"/>
              </a:spcAft>
              <a:buSzPts val="880"/>
              <a:buChar char="■"/>
            </a:pPr>
            <a:r>
              <a:rPr lang="en-US" dirty="0"/>
              <a:t>What interfaces exist with other systems? </a:t>
            </a:r>
          </a:p>
          <a:p>
            <a:pPr marL="742950" lvl="1" indent="-285750" algn="l" rtl="0">
              <a:spcBef>
                <a:spcPts val="320"/>
              </a:spcBef>
              <a:spcAft>
                <a:spcPts val="0"/>
              </a:spcAft>
              <a:buSzPts val="880"/>
              <a:buChar char="■"/>
            </a:pPr>
            <a:r>
              <a:rPr lang="en-US" dirty="0"/>
              <a:t>What types of information are being processed?</a:t>
            </a:r>
          </a:p>
          <a:p>
            <a:pPr marL="742950" lvl="1" indent="-285750" algn="l" rtl="0">
              <a:spcBef>
                <a:spcPts val="320"/>
              </a:spcBef>
              <a:spcAft>
                <a:spcPts val="0"/>
              </a:spcAft>
              <a:buSzPts val="880"/>
              <a:buChar char="■"/>
            </a:pPr>
            <a:r>
              <a:rPr lang="en-US" dirty="0"/>
              <a:t>Common Control Provider agreement</a:t>
            </a:r>
          </a:p>
          <a:p>
            <a:pPr marL="742950" lvl="1" indent="-285750" algn="l" rtl="0">
              <a:spcBef>
                <a:spcPts val="320"/>
              </a:spcBef>
              <a:spcAft>
                <a:spcPts val="0"/>
              </a:spcAft>
              <a:buSzPts val="880"/>
              <a:buChar char="■"/>
            </a:pPr>
            <a:r>
              <a:rPr lang="en-US" dirty="0"/>
              <a:t>Privacy Impact Assessment</a:t>
            </a:r>
          </a:p>
          <a:p>
            <a:pPr marL="742950" lvl="1" indent="-285750" algn="l" rtl="0">
              <a:spcBef>
                <a:spcPts val="320"/>
              </a:spcBef>
              <a:spcAft>
                <a:spcPts val="0"/>
              </a:spcAft>
              <a:buSzPts val="880"/>
              <a:buChar char="■"/>
            </a:pPr>
            <a:r>
              <a:rPr lang="en-US" dirty="0"/>
              <a:t>Previous Authorization</a:t>
            </a:r>
          </a:p>
          <a:p>
            <a:pPr marL="742950" lvl="1" indent="-285750" algn="l" rtl="0">
              <a:spcBef>
                <a:spcPts val="320"/>
              </a:spcBef>
              <a:spcAft>
                <a:spcPts val="0"/>
              </a:spcAft>
              <a:buSzPts val="880"/>
              <a:buChar char="■"/>
            </a:pPr>
            <a:r>
              <a:rPr lang="en-US" dirty="0"/>
              <a:t>Previous POA&amp;M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2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RMF success depends on System Requirements to be:</a:t>
            </a:r>
            <a:endParaRPr/>
          </a:p>
          <a:p>
            <a:pPr marL="742950" lvl="1" indent="-285750" algn="l" rtl="0">
              <a:spcBef>
                <a:spcPts val="480"/>
              </a:spcBef>
              <a:spcAft>
                <a:spcPts val="0"/>
              </a:spcAft>
              <a:buSzPts val="1320"/>
              <a:buChar char="■"/>
            </a:pPr>
            <a:r>
              <a:rPr lang="en-US"/>
              <a:t>Complete</a:t>
            </a:r>
            <a:endParaRPr/>
          </a:p>
          <a:p>
            <a:pPr marL="742950" lvl="1" indent="-285750" algn="l" rtl="0">
              <a:spcBef>
                <a:spcPts val="480"/>
              </a:spcBef>
              <a:spcAft>
                <a:spcPts val="0"/>
              </a:spcAft>
              <a:buSzPts val="1320"/>
              <a:buChar char="■"/>
            </a:pPr>
            <a:r>
              <a:rPr lang="en-US"/>
              <a:t>Accurate</a:t>
            </a:r>
            <a:endParaRPr/>
          </a:p>
          <a:p>
            <a:pPr marL="742950" lvl="1" indent="-285750" algn="l" rtl="0">
              <a:spcBef>
                <a:spcPts val="480"/>
              </a:spcBef>
              <a:spcAft>
                <a:spcPts val="0"/>
              </a:spcAft>
              <a:buSzPts val="1320"/>
              <a:buChar char="■"/>
            </a:pPr>
            <a:r>
              <a:rPr lang="en-US"/>
              <a:t>Thorough</a:t>
            </a:r>
            <a:endParaRPr/>
          </a:p>
          <a:p>
            <a:pPr marL="742950" lvl="1" indent="-285750" algn="l" rtl="0">
              <a:spcBef>
                <a:spcPts val="480"/>
              </a:spcBef>
              <a:spcAft>
                <a:spcPts val="0"/>
              </a:spcAft>
              <a:buSzPts val="1320"/>
              <a:buChar char="■"/>
            </a:pPr>
            <a:r>
              <a:rPr lang="en-US"/>
              <a:t>With buy-in and agreement from all the relevant stakeholders</a:t>
            </a:r>
            <a:endParaRPr/>
          </a:p>
        </p:txBody>
      </p:sp>
      <p:sp>
        <p:nvSpPr>
          <p:cNvPr id="685" name="Google Shape;685;p21"/>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to Begin – Gain Agreement</a:t>
            </a:r>
            <a:endParaRPr/>
          </a:p>
        </p:txBody>
      </p:sp>
      <p:cxnSp>
        <p:nvCxnSpPr>
          <p:cNvPr id="686" name="Google Shape;686;p21"/>
          <p:cNvCxnSpPr/>
          <p:nvPr/>
        </p:nvCxnSpPr>
        <p:spPr>
          <a:xfrm>
            <a:off x="1174750" y="6323013"/>
            <a:ext cx="7599363" cy="0"/>
          </a:xfrm>
          <a:prstGeom prst="straightConnector1">
            <a:avLst/>
          </a:prstGeom>
          <a:noFill/>
          <a:ln w="76200" cap="flat" cmpd="sng">
            <a:solidFill>
              <a:schemeClr val="dk1"/>
            </a:solidFill>
            <a:prstDash val="solid"/>
            <a:round/>
            <a:headEnd type="none" w="sm" len="sm"/>
            <a:tailEnd type="none" w="sm" len="sm"/>
          </a:ln>
        </p:spPr>
      </p:cxnSp>
      <p:grpSp>
        <p:nvGrpSpPr>
          <p:cNvPr id="687" name="Google Shape;687;p21"/>
          <p:cNvGrpSpPr/>
          <p:nvPr/>
        </p:nvGrpSpPr>
        <p:grpSpPr>
          <a:xfrm>
            <a:off x="2254250" y="4225109"/>
            <a:ext cx="5794375" cy="2067080"/>
            <a:chOff x="1949766" y="2927047"/>
            <a:chExt cx="5793492" cy="2066165"/>
          </a:xfrm>
        </p:grpSpPr>
        <p:sp>
          <p:nvSpPr>
            <p:cNvPr id="688" name="Google Shape;688;p21"/>
            <p:cNvSpPr/>
            <p:nvPr/>
          </p:nvSpPr>
          <p:spPr>
            <a:xfrm rot="3812190">
              <a:off x="5629080" y="3362348"/>
              <a:ext cx="345922" cy="2041214"/>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89" name="Google Shape;689;p21"/>
            <p:cNvSpPr/>
            <p:nvPr/>
          </p:nvSpPr>
          <p:spPr>
            <a:xfrm rot="5400000">
              <a:off x="6549690" y="3798718"/>
              <a:ext cx="345922" cy="2041214"/>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0" name="Google Shape;690;p21"/>
            <p:cNvSpPr/>
            <p:nvPr/>
          </p:nvSpPr>
          <p:spPr>
            <a:xfrm rot="3327418">
              <a:off x="4892593" y="3251272"/>
              <a:ext cx="345922" cy="2041214"/>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1" name="Google Shape;691;p21"/>
            <p:cNvSpPr/>
            <p:nvPr/>
          </p:nvSpPr>
          <p:spPr>
            <a:xfrm rot="2582324">
              <a:off x="4259227" y="3107171"/>
              <a:ext cx="347609" cy="204220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2" name="Google Shape;692;p21"/>
            <p:cNvSpPr/>
            <p:nvPr/>
          </p:nvSpPr>
          <p:spPr>
            <a:xfrm rot="2319710">
              <a:off x="3724321" y="3065914"/>
              <a:ext cx="346022" cy="204220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3" name="Google Shape;693;p21"/>
            <p:cNvSpPr/>
            <p:nvPr/>
          </p:nvSpPr>
          <p:spPr>
            <a:xfrm rot="1512562">
              <a:off x="3110052" y="2973880"/>
              <a:ext cx="346022" cy="204220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4" name="Google Shape;694;p21"/>
            <p:cNvSpPr/>
            <p:nvPr/>
          </p:nvSpPr>
          <p:spPr>
            <a:xfrm rot="822045">
              <a:off x="2543401" y="2938970"/>
              <a:ext cx="346022" cy="204220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5" name="Google Shape;695;p21"/>
            <p:cNvSpPr/>
            <p:nvPr/>
          </p:nvSpPr>
          <p:spPr>
            <a:xfrm>
              <a:off x="1949766" y="2951664"/>
              <a:ext cx="346022" cy="2040621"/>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sp>
        <p:nvSpPr>
          <p:cNvPr id="696" name="Google Shape;696;p21"/>
          <p:cNvSpPr/>
          <p:nvPr/>
        </p:nvSpPr>
        <p:spPr>
          <a:xfrm>
            <a:off x="1465263" y="4848225"/>
            <a:ext cx="736600" cy="800100"/>
          </a:xfrm>
          <a:prstGeom prst="rightArrow">
            <a:avLst>
              <a:gd name="adj1" fmla="val 50000"/>
              <a:gd name="adj2" fmla="val 50000"/>
            </a:avLst>
          </a:prstGeom>
          <a:solidFill>
            <a:srgbClr val="FF0000"/>
          </a:solidFill>
          <a:ln w="9525" cap="flat" cmpd="sng">
            <a:solidFill>
              <a:schemeClr val="accent2"/>
            </a:solidFill>
            <a:prstDash val="solid"/>
            <a:round/>
            <a:headEnd type="none" w="sm" len="sm"/>
            <a:tailEnd type="none" w="sm" len="sm"/>
          </a:ln>
          <a:effectLst>
            <a:outerShdw blurRad="50800" dist="38100" dir="2700000" rotWithShape="0">
              <a:srgbClr val="000000">
                <a:alpha val="6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697" name="Google Shape;697;p21"/>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21</a:t>
            </a:fld>
            <a:endParaRPr sz="1200">
              <a:solidFill>
                <a:schemeClr val="lt1"/>
              </a:solidFill>
              <a:latin typeface="Tahoma"/>
              <a:ea typeface="Tahoma"/>
              <a:cs typeface="Tahoma"/>
              <a:sym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2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Organizational Preparation</a:t>
            </a:r>
            <a:br>
              <a:rPr lang="en-US" dirty="0"/>
            </a:br>
            <a:r>
              <a:rPr lang="en-US" dirty="0"/>
              <a:t>Develop Risk Management Strategy</a:t>
            </a:r>
            <a:endParaRPr dirty="0"/>
          </a:p>
        </p:txBody>
      </p:sp>
      <p:sp>
        <p:nvSpPr>
          <p:cNvPr id="704" name="Google Shape;704;p22"/>
          <p:cNvSpPr/>
          <p:nvPr/>
        </p:nvSpPr>
        <p:spPr>
          <a:xfrm>
            <a:off x="4191000" y="2209800"/>
            <a:ext cx="2286000" cy="381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rgbClr val="000000"/>
              </a:solidFill>
              <a:latin typeface="Arial"/>
              <a:ea typeface="Arial"/>
              <a:cs typeface="Arial"/>
              <a:sym typeface="Arial"/>
            </a:endParaRPr>
          </a:p>
        </p:txBody>
      </p:sp>
      <p:sp>
        <p:nvSpPr>
          <p:cNvPr id="705" name="Google Shape;705;p22"/>
          <p:cNvSpPr txBox="1">
            <a:spLocks noGrp="1"/>
          </p:cNvSpPr>
          <p:nvPr>
            <p:ph type="body" idx="1"/>
          </p:nvPr>
        </p:nvSpPr>
        <p:spPr>
          <a:xfrm>
            <a:off x="228600" y="944563"/>
            <a:ext cx="8199438" cy="476091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b="1" dirty="0"/>
              <a:t>Organization identifies assumptions as to how risk is assessed, responded to and monitored.</a:t>
            </a:r>
            <a:endParaRPr dirty="0"/>
          </a:p>
          <a:p>
            <a:pPr marL="742950" lvl="1" indent="-285750" algn="l" rtl="0">
              <a:spcBef>
                <a:spcPts val="320"/>
              </a:spcBef>
              <a:spcAft>
                <a:spcPts val="0"/>
              </a:spcAft>
              <a:buSzPts val="880"/>
              <a:buChar char="■"/>
            </a:pPr>
            <a:r>
              <a:rPr lang="en-US" dirty="0"/>
              <a:t>Determine common terminology, frame of reference, risk assessment methodologies </a:t>
            </a:r>
            <a:endParaRPr dirty="0"/>
          </a:p>
          <a:p>
            <a:pPr marL="742950" lvl="1" indent="-285750" algn="l" rtl="0">
              <a:spcBef>
                <a:spcPts val="320"/>
              </a:spcBef>
              <a:spcAft>
                <a:spcPts val="0"/>
              </a:spcAft>
              <a:buSzPts val="880"/>
              <a:buChar char="■"/>
            </a:pPr>
            <a:r>
              <a:rPr lang="en-US" dirty="0"/>
              <a:t>Based on organization governance, culture and mission/business functions.</a:t>
            </a:r>
            <a:endParaRPr dirty="0"/>
          </a:p>
          <a:p>
            <a:pPr marL="742950" lvl="1" indent="-243840" algn="l" rtl="0">
              <a:spcBef>
                <a:spcPts val="240"/>
              </a:spcBef>
              <a:spcAft>
                <a:spcPts val="0"/>
              </a:spcAft>
              <a:buSzPts val="660"/>
              <a:buNone/>
            </a:pPr>
            <a:endParaRPr sz="1200" dirty="0"/>
          </a:p>
          <a:p>
            <a:pPr marL="342900" lvl="0" indent="-342900" algn="l" rtl="0">
              <a:spcBef>
                <a:spcPts val="360"/>
              </a:spcBef>
              <a:spcAft>
                <a:spcPts val="0"/>
              </a:spcAft>
              <a:buSzPts val="1080"/>
              <a:buChar char="■"/>
            </a:pPr>
            <a:r>
              <a:rPr lang="en-US" b="1" dirty="0"/>
              <a:t>Organization identifies constraints on conduct of risk assessment, response and monitoring.</a:t>
            </a:r>
            <a:endParaRPr dirty="0"/>
          </a:p>
          <a:p>
            <a:pPr marL="742950" lvl="1" indent="-285750" algn="l" rtl="0">
              <a:spcBef>
                <a:spcPts val="320"/>
              </a:spcBef>
              <a:spcAft>
                <a:spcPts val="0"/>
              </a:spcAft>
              <a:buSzPts val="880"/>
              <a:buChar char="■"/>
            </a:pPr>
            <a:r>
              <a:rPr lang="en-US" dirty="0"/>
              <a:t>Financial limitations</a:t>
            </a:r>
            <a:endParaRPr dirty="0"/>
          </a:p>
          <a:p>
            <a:pPr marL="742950" lvl="1" indent="-285750" algn="l" rtl="0">
              <a:spcBef>
                <a:spcPts val="320"/>
              </a:spcBef>
              <a:spcAft>
                <a:spcPts val="0"/>
              </a:spcAft>
              <a:buSzPts val="880"/>
              <a:buChar char="■"/>
            </a:pPr>
            <a:r>
              <a:rPr lang="en-US" dirty="0"/>
              <a:t>Legal or regulatory requirements</a:t>
            </a:r>
            <a:endParaRPr dirty="0"/>
          </a:p>
          <a:p>
            <a:pPr marL="742950" lvl="1" indent="-285750" algn="l" rtl="0">
              <a:spcBef>
                <a:spcPts val="320"/>
              </a:spcBef>
              <a:spcAft>
                <a:spcPts val="0"/>
              </a:spcAft>
              <a:buSzPts val="880"/>
              <a:buChar char="■"/>
            </a:pPr>
            <a:r>
              <a:rPr lang="en-US" dirty="0"/>
              <a:t>Contractual restraints</a:t>
            </a:r>
            <a:endParaRPr dirty="0"/>
          </a:p>
          <a:p>
            <a:pPr marL="742950" lvl="1" indent="-243840" algn="l" rtl="0">
              <a:spcBef>
                <a:spcPts val="240"/>
              </a:spcBef>
              <a:spcAft>
                <a:spcPts val="0"/>
              </a:spcAft>
              <a:buSzPts val="660"/>
              <a:buNone/>
            </a:pPr>
            <a:endParaRPr sz="1200" dirty="0"/>
          </a:p>
          <a:p>
            <a:pPr marL="342900" lvl="0" indent="-342900" algn="l" rtl="0">
              <a:spcBef>
                <a:spcPts val="360"/>
              </a:spcBef>
              <a:spcAft>
                <a:spcPts val="0"/>
              </a:spcAft>
              <a:buSzPts val="1080"/>
              <a:buChar char="■"/>
            </a:pPr>
            <a:r>
              <a:rPr lang="en-US" b="1" dirty="0"/>
              <a:t>Organization identifies level of risk tolerance.</a:t>
            </a:r>
            <a:endParaRPr dirty="0"/>
          </a:p>
          <a:p>
            <a:pPr marL="742950" lvl="1" indent="-285750" algn="l" rtl="0">
              <a:spcBef>
                <a:spcPts val="320"/>
              </a:spcBef>
              <a:spcAft>
                <a:spcPts val="0"/>
              </a:spcAft>
              <a:buSzPts val="880"/>
              <a:buChar char="■"/>
            </a:pPr>
            <a:r>
              <a:rPr lang="en-US" dirty="0"/>
              <a:t>Level of risk organization is willing to accept</a:t>
            </a:r>
            <a:endParaRPr dirty="0"/>
          </a:p>
          <a:p>
            <a:pPr marL="742950" lvl="1" indent="-285750" algn="l" rtl="0">
              <a:spcBef>
                <a:spcPts val="320"/>
              </a:spcBef>
              <a:spcAft>
                <a:spcPts val="0"/>
              </a:spcAft>
              <a:buSzPts val="880"/>
              <a:buChar char="■"/>
            </a:pPr>
            <a:r>
              <a:rPr lang="en-US" dirty="0"/>
              <a:t>Can affect AO acceptance of risk at system level</a:t>
            </a:r>
            <a:endParaRPr dirty="0"/>
          </a:p>
          <a:p>
            <a:pPr marL="742950" lvl="1" indent="-243840" algn="l" rtl="0">
              <a:spcBef>
                <a:spcPts val="240"/>
              </a:spcBef>
              <a:spcAft>
                <a:spcPts val="0"/>
              </a:spcAft>
              <a:buSzPts val="660"/>
              <a:buNone/>
            </a:pPr>
            <a:endParaRPr sz="1200" dirty="0"/>
          </a:p>
          <a:p>
            <a:pPr marL="342900" lvl="0" indent="-342900" algn="l" rtl="0">
              <a:spcBef>
                <a:spcPts val="360"/>
              </a:spcBef>
              <a:spcAft>
                <a:spcPts val="0"/>
              </a:spcAft>
              <a:buSzPts val="1080"/>
              <a:buChar char="■"/>
            </a:pPr>
            <a:r>
              <a:rPr lang="en-US" b="1" dirty="0"/>
              <a:t>Organization identifies priorities and trade-offs</a:t>
            </a:r>
            <a:endParaRPr dirty="0"/>
          </a:p>
          <a:p>
            <a:pPr marL="742950" lvl="1" indent="-285750" algn="l" rtl="0">
              <a:spcBef>
                <a:spcPts val="320"/>
              </a:spcBef>
              <a:spcAft>
                <a:spcPts val="0"/>
              </a:spcAft>
              <a:buSzPts val="880"/>
              <a:buChar char="■"/>
            </a:pPr>
            <a:r>
              <a:rPr lang="en-US" dirty="0"/>
              <a:t>Ex. Accepting short-term risk of degraded operations to achieve long-term goal</a:t>
            </a:r>
            <a:endParaRPr dirty="0"/>
          </a:p>
          <a:p>
            <a:pPr marL="742950" lvl="1" indent="-285750" algn="l" rtl="0">
              <a:spcBef>
                <a:spcPts val="320"/>
              </a:spcBef>
              <a:spcAft>
                <a:spcPts val="0"/>
              </a:spcAft>
              <a:buSzPts val="880"/>
              <a:buChar char="■"/>
            </a:pPr>
            <a:r>
              <a:rPr lang="en-US" dirty="0"/>
              <a:t>Can influence implementation of security controls</a:t>
            </a:r>
            <a:endParaRPr dirty="0"/>
          </a:p>
          <a:p>
            <a:pPr marL="742950" lvl="1" indent="-254317" algn="l" rtl="0">
              <a:spcBef>
                <a:spcPts val="180"/>
              </a:spcBef>
              <a:spcAft>
                <a:spcPts val="0"/>
              </a:spcAft>
              <a:buSzPts val="495"/>
              <a:buNone/>
            </a:pPr>
            <a:endParaRPr sz="900" dirty="0"/>
          </a:p>
          <a:p>
            <a:pPr marL="0" lvl="0" indent="0" algn="l" rtl="0">
              <a:spcBef>
                <a:spcPts val="360"/>
              </a:spcBef>
              <a:spcAft>
                <a:spcPts val="0"/>
              </a:spcAft>
              <a:buSzPts val="1080"/>
              <a:buNone/>
            </a:pPr>
            <a:r>
              <a:rPr lang="en-US" dirty="0"/>
              <a:t>                               (Resource NIST SP 800-39)</a:t>
            </a:r>
            <a:endParaRPr dirty="0"/>
          </a:p>
          <a:p>
            <a:pPr marL="457200" lvl="1" indent="0" algn="l" rtl="0">
              <a:spcBef>
                <a:spcPts val="320"/>
              </a:spcBef>
              <a:spcAft>
                <a:spcPts val="0"/>
              </a:spcAft>
              <a:buSzPts val="880"/>
              <a:buNone/>
            </a:pPr>
            <a:endParaRPr dirty="0"/>
          </a:p>
          <a:p>
            <a:pPr marL="0" lvl="0" indent="0" algn="l" rtl="0">
              <a:spcBef>
                <a:spcPts val="360"/>
              </a:spcBef>
              <a:spcAft>
                <a:spcPts val="0"/>
              </a:spcAft>
              <a:buSzPts val="1080"/>
              <a:buFont typeface="Noto Sans Symbols"/>
              <a:buNone/>
            </a:pPr>
            <a:r>
              <a:rPr lang="en-US" dirty="0"/>
              <a:t>	 </a:t>
            </a: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2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System Preparation</a:t>
            </a:r>
            <a:br>
              <a:rPr lang="en-US"/>
            </a:br>
            <a:r>
              <a:rPr lang="en-US"/>
              <a:t>Risk Assessment, Response and Monitoring</a:t>
            </a:r>
            <a:endParaRPr/>
          </a:p>
        </p:txBody>
      </p:sp>
      <p:sp>
        <p:nvSpPr>
          <p:cNvPr id="712" name="Google Shape;712;p23"/>
          <p:cNvSpPr/>
          <p:nvPr/>
        </p:nvSpPr>
        <p:spPr>
          <a:xfrm>
            <a:off x="4191000" y="2209800"/>
            <a:ext cx="2286000" cy="381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rgbClr val="000000"/>
              </a:solidFill>
              <a:latin typeface="Arial"/>
              <a:ea typeface="Arial"/>
              <a:cs typeface="Arial"/>
              <a:sym typeface="Arial"/>
            </a:endParaRPr>
          </a:p>
        </p:txBody>
      </p:sp>
      <p:sp>
        <p:nvSpPr>
          <p:cNvPr id="713" name="Google Shape;713;p23"/>
          <p:cNvSpPr txBox="1">
            <a:spLocks noGrp="1"/>
          </p:cNvSpPr>
          <p:nvPr>
            <p:ph type="body" idx="1"/>
          </p:nvPr>
        </p:nvSpPr>
        <p:spPr>
          <a:xfrm>
            <a:off x="228600" y="944563"/>
            <a:ext cx="8199438" cy="476091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b="1"/>
              <a:t>Risk Assessment</a:t>
            </a:r>
            <a:endParaRPr/>
          </a:p>
          <a:p>
            <a:pPr marL="742950" lvl="1" indent="-285750" algn="l" rtl="0">
              <a:spcBef>
                <a:spcPts val="320"/>
              </a:spcBef>
              <a:spcAft>
                <a:spcPts val="0"/>
              </a:spcAft>
              <a:buSzPts val="880"/>
              <a:buChar char="■"/>
            </a:pPr>
            <a:r>
              <a:rPr lang="en-US"/>
              <a:t>Identify threats &amp; vulnerabilities</a:t>
            </a:r>
            <a:endParaRPr/>
          </a:p>
          <a:p>
            <a:pPr marL="742950" lvl="1" indent="-285750" algn="l" rtl="0">
              <a:spcBef>
                <a:spcPts val="320"/>
              </a:spcBef>
              <a:spcAft>
                <a:spcPts val="0"/>
              </a:spcAft>
              <a:buSzPts val="880"/>
              <a:buChar char="■"/>
            </a:pPr>
            <a:r>
              <a:rPr lang="en-US"/>
              <a:t>Determine likelihood, impact and risk (low, moderate, high)</a:t>
            </a:r>
            <a:endParaRPr/>
          </a:p>
          <a:p>
            <a:pPr marL="742950" lvl="1" indent="-285750" algn="l" rtl="0">
              <a:spcBef>
                <a:spcPts val="320"/>
              </a:spcBef>
              <a:spcAft>
                <a:spcPts val="0"/>
              </a:spcAft>
              <a:buSzPts val="880"/>
              <a:buChar char="■"/>
            </a:pPr>
            <a:r>
              <a:rPr lang="en-US"/>
              <a:t>Communicate risk to decision makers</a:t>
            </a:r>
            <a:endParaRPr/>
          </a:p>
          <a:p>
            <a:pPr marL="742950" lvl="1" indent="-243840" algn="l" rtl="0">
              <a:spcBef>
                <a:spcPts val="240"/>
              </a:spcBef>
              <a:spcAft>
                <a:spcPts val="0"/>
              </a:spcAft>
              <a:buSzPts val="660"/>
              <a:buNone/>
            </a:pPr>
            <a:endParaRPr sz="1200"/>
          </a:p>
          <a:p>
            <a:pPr marL="342900" lvl="0" indent="-342900" algn="l" rtl="0">
              <a:spcBef>
                <a:spcPts val="360"/>
              </a:spcBef>
              <a:spcAft>
                <a:spcPts val="0"/>
              </a:spcAft>
              <a:buSzPts val="1080"/>
              <a:buChar char="■"/>
            </a:pPr>
            <a:r>
              <a:rPr lang="en-US" b="1"/>
              <a:t>Risk Response</a:t>
            </a:r>
            <a:endParaRPr/>
          </a:p>
          <a:p>
            <a:pPr marL="742950" lvl="1" indent="-285750" algn="l" rtl="0">
              <a:spcBef>
                <a:spcPts val="320"/>
              </a:spcBef>
              <a:spcAft>
                <a:spcPts val="0"/>
              </a:spcAft>
              <a:buSzPts val="880"/>
              <a:buChar char="■"/>
            </a:pPr>
            <a:r>
              <a:rPr lang="en-US"/>
              <a:t>Identify courses of action to respond to risk</a:t>
            </a:r>
            <a:endParaRPr/>
          </a:p>
          <a:p>
            <a:pPr marL="1143000" lvl="2" indent="-228600" algn="l" rtl="0">
              <a:spcBef>
                <a:spcPts val="240"/>
              </a:spcBef>
              <a:spcAft>
                <a:spcPts val="0"/>
              </a:spcAft>
              <a:buSzPts val="600"/>
              <a:buChar char="■"/>
            </a:pPr>
            <a:r>
              <a:rPr lang="en-US"/>
              <a:t>Accept risk based on situation and conditions; consider organizational risk tolerance level</a:t>
            </a:r>
            <a:endParaRPr/>
          </a:p>
          <a:p>
            <a:pPr marL="1143000" lvl="2" indent="-228600" algn="l" rtl="0">
              <a:spcBef>
                <a:spcPts val="240"/>
              </a:spcBef>
              <a:spcAft>
                <a:spcPts val="0"/>
              </a:spcAft>
              <a:buSzPts val="600"/>
              <a:buChar char="■"/>
            </a:pPr>
            <a:r>
              <a:rPr lang="en-US"/>
              <a:t>Avoid risk by choosing to eliminate activity, process or technology causing risk</a:t>
            </a:r>
            <a:endParaRPr/>
          </a:p>
          <a:p>
            <a:pPr marL="1143000" lvl="2" indent="-228600" algn="l" rtl="0">
              <a:spcBef>
                <a:spcPts val="240"/>
              </a:spcBef>
              <a:spcAft>
                <a:spcPts val="0"/>
              </a:spcAft>
              <a:buSzPts val="600"/>
              <a:buChar char="■"/>
            </a:pPr>
            <a:r>
              <a:rPr lang="en-US"/>
              <a:t>Mitigate risk via safeguard or countermeasure</a:t>
            </a:r>
            <a:endParaRPr/>
          </a:p>
          <a:p>
            <a:pPr marL="1143000" lvl="2" indent="-228600" algn="l" rtl="0">
              <a:spcBef>
                <a:spcPts val="240"/>
              </a:spcBef>
              <a:spcAft>
                <a:spcPts val="0"/>
              </a:spcAft>
              <a:buSzPts val="600"/>
              <a:buChar char="■"/>
            </a:pPr>
            <a:r>
              <a:rPr lang="en-US"/>
              <a:t>Transfer or share risk by shifting liability or responsibility to another organization</a:t>
            </a:r>
            <a:endParaRPr/>
          </a:p>
          <a:p>
            <a:pPr marL="742950" lvl="1" indent="-285750" algn="l" rtl="0">
              <a:spcBef>
                <a:spcPts val="320"/>
              </a:spcBef>
              <a:spcAft>
                <a:spcPts val="0"/>
              </a:spcAft>
              <a:buSzPts val="880"/>
              <a:buChar char="■"/>
            </a:pPr>
            <a:r>
              <a:rPr lang="en-US"/>
              <a:t>Evaluate and implement alternative course of action</a:t>
            </a:r>
            <a:endParaRPr/>
          </a:p>
          <a:p>
            <a:pPr marL="742950" lvl="1" indent="-243840" algn="l" rtl="0">
              <a:spcBef>
                <a:spcPts val="240"/>
              </a:spcBef>
              <a:spcAft>
                <a:spcPts val="0"/>
              </a:spcAft>
              <a:buSzPts val="660"/>
              <a:buNone/>
            </a:pPr>
            <a:endParaRPr sz="1200"/>
          </a:p>
          <a:p>
            <a:pPr marL="342900" lvl="0" indent="-342900" algn="l" rtl="0">
              <a:spcBef>
                <a:spcPts val="360"/>
              </a:spcBef>
              <a:spcAft>
                <a:spcPts val="0"/>
              </a:spcAft>
              <a:buSzPts val="1080"/>
              <a:buChar char="■"/>
            </a:pPr>
            <a:r>
              <a:rPr lang="en-US" b="1"/>
              <a:t>Risk Monitoring</a:t>
            </a:r>
            <a:endParaRPr/>
          </a:p>
          <a:p>
            <a:pPr marL="742950" lvl="1" indent="-285750" algn="l" rtl="0">
              <a:spcBef>
                <a:spcPts val="320"/>
              </a:spcBef>
              <a:spcAft>
                <a:spcPts val="0"/>
              </a:spcAft>
              <a:buSzPts val="880"/>
              <a:buChar char="■"/>
            </a:pPr>
            <a:r>
              <a:rPr lang="en-US"/>
              <a:t>Identify risk monitoring strategy for organization to include purpose, type and frequency</a:t>
            </a:r>
            <a:endParaRPr/>
          </a:p>
          <a:p>
            <a:pPr marL="742950" lvl="1" indent="-285750" algn="l" rtl="0">
              <a:spcBef>
                <a:spcPts val="320"/>
              </a:spcBef>
              <a:spcAft>
                <a:spcPts val="0"/>
              </a:spcAft>
              <a:buSzPts val="880"/>
              <a:buChar char="■"/>
            </a:pPr>
            <a:r>
              <a:rPr lang="en-US"/>
              <a:t>Monitor on ongoing basis to address compliance, effectiveness and identify any changes</a:t>
            </a:r>
            <a:endParaRPr/>
          </a:p>
          <a:p>
            <a:pPr marL="742950" lvl="1" indent="-243840" algn="l" rtl="0">
              <a:spcBef>
                <a:spcPts val="240"/>
              </a:spcBef>
              <a:spcAft>
                <a:spcPts val="0"/>
              </a:spcAft>
              <a:buSzPts val="660"/>
              <a:buNone/>
            </a:pPr>
            <a:endParaRPr sz="1200"/>
          </a:p>
          <a:p>
            <a:pPr marL="0" lvl="0" indent="0" algn="ctr" rtl="0">
              <a:spcBef>
                <a:spcPts val="400"/>
              </a:spcBef>
              <a:spcAft>
                <a:spcPts val="0"/>
              </a:spcAft>
              <a:buSzPts val="1200"/>
              <a:buFont typeface="Noto Sans Symbols"/>
              <a:buNone/>
            </a:pPr>
            <a:r>
              <a:rPr lang="en-US" sz="2000" b="1" i="1"/>
              <a:t>Sounds like Risk Management Framework!</a:t>
            </a:r>
            <a:endParaRPr/>
          </a:p>
          <a:p>
            <a:pPr marL="0" lvl="0" indent="0" algn="ctr" rtl="0">
              <a:spcBef>
                <a:spcPts val="400"/>
              </a:spcBef>
              <a:spcAft>
                <a:spcPts val="0"/>
              </a:spcAft>
              <a:buSzPts val="1200"/>
              <a:buFont typeface="Noto Sans Symbols"/>
              <a:buNone/>
            </a:pPr>
            <a:r>
              <a:rPr lang="en-US" sz="2000" b="1" i="1"/>
              <a:t>More on risk to come as we explore the steps of RMF.</a:t>
            </a:r>
            <a:endParaRPr sz="2000" i="1"/>
          </a:p>
          <a:p>
            <a:pPr marL="742950" lvl="1" indent="-215900" algn="ctr" rtl="0">
              <a:spcBef>
                <a:spcPts val="400"/>
              </a:spcBef>
              <a:spcAft>
                <a:spcPts val="0"/>
              </a:spcAft>
              <a:buSzPts val="1100"/>
              <a:buNone/>
            </a:pPr>
            <a:endParaRPr sz="2000" i="1"/>
          </a:p>
          <a:p>
            <a:pPr marL="342900" lvl="0" indent="-274320" algn="l" rtl="0">
              <a:spcBef>
                <a:spcPts val="360"/>
              </a:spcBef>
              <a:spcAft>
                <a:spcPts val="0"/>
              </a:spcAft>
              <a:buSzPts val="1080"/>
              <a:buNone/>
            </a:pPr>
            <a:endParaRPr/>
          </a:p>
          <a:p>
            <a:pPr marL="742950" lvl="1" indent="-229869" algn="l" rtl="0">
              <a:spcBef>
                <a:spcPts val="320"/>
              </a:spcBef>
              <a:spcAft>
                <a:spcPts val="0"/>
              </a:spcAft>
              <a:buSzPts val="880"/>
              <a:buNone/>
            </a:pPr>
            <a:endParaRPr/>
          </a:p>
          <a:p>
            <a:pPr marL="0" lvl="0" indent="0" algn="l" rtl="0">
              <a:spcBef>
                <a:spcPts val="360"/>
              </a:spcBef>
              <a:spcAft>
                <a:spcPts val="0"/>
              </a:spcAft>
              <a:buSzPts val="1080"/>
              <a:buFont typeface="Noto Sans Symbols"/>
              <a:buNone/>
            </a:pPr>
            <a:r>
              <a:rPr lang="en-US"/>
              <a:t>	 </a:t>
            </a:r>
            <a:endParaRPr/>
          </a:p>
          <a:p>
            <a:pPr marL="342900" lvl="0" indent="-274320" algn="l" rtl="0">
              <a:spcBef>
                <a:spcPts val="360"/>
              </a:spcBef>
              <a:spcAft>
                <a:spcPts val="0"/>
              </a:spcAft>
              <a:buSzPts val="1080"/>
              <a:buNone/>
            </a:pPr>
            <a:endParaRPr/>
          </a:p>
          <a:p>
            <a:pPr marL="342900" lvl="0" indent="-274320" algn="l" rtl="0">
              <a:spcBef>
                <a:spcPts val="360"/>
              </a:spcBef>
              <a:spcAft>
                <a:spcPts val="0"/>
              </a:spcAft>
              <a:buSzPts val="1080"/>
              <a:buNone/>
            </a:pPr>
            <a:endParaRPr/>
          </a:p>
          <a:p>
            <a:pPr marL="342900" lvl="0" indent="-274320" algn="l" rtl="0">
              <a:spcBef>
                <a:spcPts val="360"/>
              </a:spcBef>
              <a:spcAft>
                <a:spcPts val="0"/>
              </a:spcAft>
              <a:buSzPts val="1080"/>
              <a:buNone/>
            </a:pPr>
            <a:endParaRPr/>
          </a:p>
          <a:p>
            <a:pPr marL="342900" lvl="0" indent="-274320" algn="l" rtl="0">
              <a:spcBef>
                <a:spcPts val="360"/>
              </a:spcBef>
              <a:spcAft>
                <a:spcPts val="0"/>
              </a:spcAft>
              <a:buSzPts val="1080"/>
              <a:buNone/>
            </a:pPr>
            <a:endParaRPr/>
          </a:p>
          <a:p>
            <a:pPr marL="342900" lvl="0" indent="-274320" algn="l" rtl="0">
              <a:spcBef>
                <a:spcPts val="360"/>
              </a:spcBef>
              <a:spcAft>
                <a:spcPts val="0"/>
              </a:spcAft>
              <a:buSzPts val="1080"/>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DoD Has Baseline Assumptions – Assess Risks to Determine If More Protection Is Required</a:t>
            </a:r>
            <a:endParaRPr/>
          </a:p>
        </p:txBody>
      </p:sp>
      <p:grpSp>
        <p:nvGrpSpPr>
          <p:cNvPr id="729" name="Google Shape;729;p25"/>
          <p:cNvGrpSpPr/>
          <p:nvPr/>
        </p:nvGrpSpPr>
        <p:grpSpPr>
          <a:xfrm>
            <a:off x="521135" y="1372269"/>
            <a:ext cx="7967074" cy="4742974"/>
            <a:chOff x="626562" y="669"/>
            <a:chExt cx="7967074" cy="4742974"/>
          </a:xfrm>
        </p:grpSpPr>
        <p:sp>
          <p:nvSpPr>
            <p:cNvPr id="730" name="Google Shape;730;p25"/>
            <p:cNvSpPr/>
            <p:nvPr/>
          </p:nvSpPr>
          <p:spPr>
            <a:xfrm>
              <a:off x="3542843" y="2609131"/>
              <a:ext cx="2134512" cy="2134512"/>
            </a:xfrm>
            <a:prstGeom prst="ellipse">
              <a:avLst/>
            </a:prstGeom>
            <a:solidFill>
              <a:schemeClr val="accent1">
                <a:alpha val="80000"/>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25"/>
            <p:cNvSpPr txBox="1"/>
            <p:nvPr/>
          </p:nvSpPr>
          <p:spPr>
            <a:xfrm>
              <a:off x="3855435" y="2921723"/>
              <a:ext cx="1509328" cy="1509328"/>
            </a:xfrm>
            <a:prstGeom prst="rect">
              <a:avLst/>
            </a:pr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chemeClr val="lt1"/>
                </a:buClr>
                <a:buSzPts val="2200"/>
                <a:buFont typeface="Tahoma"/>
                <a:buNone/>
              </a:pPr>
              <a:r>
                <a:rPr lang="en-US" sz="2200">
                  <a:solidFill>
                    <a:schemeClr val="lt1"/>
                  </a:solidFill>
                  <a:latin typeface="Tahoma"/>
                  <a:ea typeface="Tahoma"/>
                  <a:cs typeface="Tahoma"/>
                  <a:sym typeface="Tahoma"/>
                </a:rPr>
                <a:t>Risk Assessment</a:t>
              </a:r>
              <a:endParaRPr/>
            </a:p>
          </p:txBody>
        </p:sp>
        <p:sp>
          <p:nvSpPr>
            <p:cNvPr id="732" name="Google Shape;732;p25"/>
            <p:cNvSpPr/>
            <p:nvPr/>
          </p:nvSpPr>
          <p:spPr>
            <a:xfrm rot="10800000">
              <a:off x="1373642" y="3372219"/>
              <a:ext cx="2049895" cy="608336"/>
            </a:xfrm>
            <a:prstGeom prst="leftArrow">
              <a:avLst>
                <a:gd name="adj1" fmla="val 60000"/>
                <a:gd name="adj2" fmla="val 50000"/>
              </a:avLst>
            </a:prstGeom>
            <a:solidFill>
              <a:srgbClr val="487AB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25"/>
            <p:cNvSpPr/>
            <p:nvPr/>
          </p:nvSpPr>
          <p:spPr>
            <a:xfrm>
              <a:off x="626562" y="3078723"/>
              <a:ext cx="1494158" cy="1195326"/>
            </a:xfrm>
            <a:prstGeom prst="roundRect">
              <a:avLst>
                <a:gd name="adj" fmla="val 10000"/>
              </a:avLst>
            </a:prstGeom>
            <a:solidFill>
              <a:schemeClr val="accent1">
                <a:alpha val="89803"/>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25"/>
            <p:cNvSpPr txBox="1"/>
            <p:nvPr/>
          </p:nvSpPr>
          <p:spPr>
            <a:xfrm>
              <a:off x="661572" y="3113733"/>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Insider Threats</a:t>
              </a:r>
              <a:endParaRPr/>
            </a:p>
          </p:txBody>
        </p:sp>
        <p:sp>
          <p:nvSpPr>
            <p:cNvPr id="735" name="Google Shape;735;p25"/>
            <p:cNvSpPr/>
            <p:nvPr/>
          </p:nvSpPr>
          <p:spPr>
            <a:xfrm rot="-8640000">
              <a:off x="1796003" y="2072326"/>
              <a:ext cx="2049895" cy="608336"/>
            </a:xfrm>
            <a:prstGeom prst="leftArrow">
              <a:avLst>
                <a:gd name="adj1" fmla="val 60000"/>
                <a:gd name="adj2" fmla="val 50000"/>
              </a:avLst>
            </a:prstGeom>
            <a:solidFill>
              <a:srgbClr val="6188BC"/>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25"/>
            <p:cNvSpPr/>
            <p:nvPr/>
          </p:nvSpPr>
          <p:spPr>
            <a:xfrm>
              <a:off x="1244671" y="1176381"/>
              <a:ext cx="1494158" cy="1195326"/>
            </a:xfrm>
            <a:prstGeom prst="roundRect">
              <a:avLst>
                <a:gd name="adj" fmla="val 10000"/>
              </a:avLst>
            </a:prstGeom>
            <a:solidFill>
              <a:schemeClr val="accent1">
                <a:alpha val="81960"/>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5"/>
            <p:cNvSpPr txBox="1"/>
            <p:nvPr/>
          </p:nvSpPr>
          <p:spPr>
            <a:xfrm>
              <a:off x="1279681" y="1211391"/>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Advanced Persistent Threats (APTs)</a:t>
              </a:r>
              <a:endParaRPr/>
            </a:p>
          </p:txBody>
        </p:sp>
        <p:sp>
          <p:nvSpPr>
            <p:cNvPr id="738" name="Google Shape;738;p25"/>
            <p:cNvSpPr/>
            <p:nvPr/>
          </p:nvSpPr>
          <p:spPr>
            <a:xfrm rot="-6480000">
              <a:off x="2901758" y="1268948"/>
              <a:ext cx="2049895" cy="608336"/>
            </a:xfrm>
            <a:prstGeom prst="leftArrow">
              <a:avLst>
                <a:gd name="adj1" fmla="val 60000"/>
                <a:gd name="adj2" fmla="val 50000"/>
              </a:avLst>
            </a:prstGeom>
            <a:solidFill>
              <a:srgbClr val="7998C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25"/>
            <p:cNvSpPr/>
            <p:nvPr/>
          </p:nvSpPr>
          <p:spPr>
            <a:xfrm>
              <a:off x="2862900" y="669"/>
              <a:ext cx="1494158" cy="1195326"/>
            </a:xfrm>
            <a:prstGeom prst="roundRect">
              <a:avLst>
                <a:gd name="adj" fmla="val 10000"/>
              </a:avLst>
            </a:prstGeom>
            <a:solidFill>
              <a:schemeClr val="accent1">
                <a:alpha val="74117"/>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25"/>
            <p:cNvSpPr txBox="1"/>
            <p:nvPr/>
          </p:nvSpPr>
          <p:spPr>
            <a:xfrm>
              <a:off x="2897910" y="35679"/>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NSS Requirements</a:t>
              </a:r>
              <a:endParaRPr/>
            </a:p>
          </p:txBody>
        </p:sp>
        <p:sp>
          <p:nvSpPr>
            <p:cNvPr id="741" name="Google Shape;741;p25"/>
            <p:cNvSpPr/>
            <p:nvPr/>
          </p:nvSpPr>
          <p:spPr>
            <a:xfrm rot="-4320000">
              <a:off x="4268546" y="1268948"/>
              <a:ext cx="2049895" cy="608336"/>
            </a:xfrm>
            <a:prstGeom prst="leftArrow">
              <a:avLst>
                <a:gd name="adj1" fmla="val 60000"/>
                <a:gd name="adj2" fmla="val 50000"/>
              </a:avLst>
            </a:prstGeom>
            <a:solidFill>
              <a:srgbClr val="91A9C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25"/>
            <p:cNvSpPr/>
            <p:nvPr/>
          </p:nvSpPr>
          <p:spPr>
            <a:xfrm>
              <a:off x="4863141" y="669"/>
              <a:ext cx="1494158" cy="1195326"/>
            </a:xfrm>
            <a:prstGeom prst="roundRect">
              <a:avLst>
                <a:gd name="adj" fmla="val 10000"/>
              </a:avLst>
            </a:prstGeom>
            <a:solidFill>
              <a:schemeClr val="accent1">
                <a:alpha val="65882"/>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5"/>
            <p:cNvSpPr txBox="1"/>
            <p:nvPr/>
          </p:nvSpPr>
          <p:spPr>
            <a:xfrm>
              <a:off x="4898151" y="35679"/>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*Classified data/information</a:t>
              </a:r>
              <a:endParaRPr/>
            </a:p>
          </p:txBody>
        </p:sp>
        <p:sp>
          <p:nvSpPr>
            <p:cNvPr id="744" name="Google Shape;744;p25"/>
            <p:cNvSpPr/>
            <p:nvPr/>
          </p:nvSpPr>
          <p:spPr>
            <a:xfrm rot="-2160000">
              <a:off x="5374301" y="2072326"/>
              <a:ext cx="2049895" cy="608336"/>
            </a:xfrm>
            <a:prstGeom prst="leftArrow">
              <a:avLst>
                <a:gd name="adj1" fmla="val 60000"/>
                <a:gd name="adj2" fmla="val 50000"/>
              </a:avLst>
            </a:prstGeom>
            <a:solidFill>
              <a:srgbClr val="A9B9D6"/>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25"/>
            <p:cNvSpPr/>
            <p:nvPr/>
          </p:nvSpPr>
          <p:spPr>
            <a:xfrm>
              <a:off x="6481370" y="1176381"/>
              <a:ext cx="1494158" cy="1195326"/>
            </a:xfrm>
            <a:prstGeom prst="roundRect">
              <a:avLst>
                <a:gd name="adj" fmla="val 10000"/>
              </a:avLst>
            </a:prstGeom>
            <a:solidFill>
              <a:schemeClr val="accent1">
                <a:alpha val="58039"/>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25"/>
            <p:cNvSpPr txBox="1"/>
            <p:nvPr/>
          </p:nvSpPr>
          <p:spPr>
            <a:xfrm>
              <a:off x="6516380" y="1211391"/>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*Added legislative, directive, regulator protection requirements</a:t>
              </a:r>
              <a:endParaRPr/>
            </a:p>
          </p:txBody>
        </p:sp>
        <p:sp>
          <p:nvSpPr>
            <p:cNvPr id="747" name="Google Shape;747;p25"/>
            <p:cNvSpPr/>
            <p:nvPr/>
          </p:nvSpPr>
          <p:spPr>
            <a:xfrm>
              <a:off x="5796662" y="3372219"/>
              <a:ext cx="2049895" cy="608336"/>
            </a:xfrm>
            <a:prstGeom prst="leftArrow">
              <a:avLst>
                <a:gd name="adj1" fmla="val 60000"/>
                <a:gd name="adj2" fmla="val 50000"/>
              </a:avLst>
            </a:prstGeom>
            <a:solidFill>
              <a:srgbClr val="C0CBE0"/>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25"/>
            <p:cNvSpPr/>
            <p:nvPr/>
          </p:nvSpPr>
          <p:spPr>
            <a:xfrm>
              <a:off x="7099478" y="3078723"/>
              <a:ext cx="1494158" cy="1195326"/>
            </a:xfrm>
            <a:prstGeom prst="roundRect">
              <a:avLst>
                <a:gd name="adj" fmla="val 10000"/>
              </a:avLst>
            </a:prstGeom>
            <a:solidFill>
              <a:schemeClr val="accent1">
                <a:alpha val="49803"/>
              </a:schemeClr>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25"/>
            <p:cNvSpPr txBox="1"/>
            <p:nvPr/>
          </p:nvSpPr>
          <p:spPr>
            <a:xfrm>
              <a:off x="7134488" y="3113733"/>
              <a:ext cx="1424138" cy="1125306"/>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*Communicating across security domains</a:t>
              </a:r>
              <a:endParaRPr/>
            </a:p>
          </p:txBody>
        </p:sp>
      </p:grpSp>
      <p:sp>
        <p:nvSpPr>
          <p:cNvPr id="750" name="Google Shape;750;p25"/>
          <p:cNvSpPr txBox="1"/>
          <p:nvPr/>
        </p:nvSpPr>
        <p:spPr>
          <a:xfrm>
            <a:off x="5562600" y="6321425"/>
            <a:ext cx="2971800" cy="307975"/>
          </a:xfrm>
          <a:prstGeom prst="rect">
            <a:avLst/>
          </a:prstGeom>
          <a:solidFill>
            <a:srgbClr val="7F7F7F"/>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Noto Sans Symbols"/>
              <a:buNone/>
            </a:pPr>
            <a:r>
              <a:rPr lang="en-US" sz="1400">
                <a:solidFill>
                  <a:schemeClr val="lt1"/>
                </a:solidFill>
                <a:latin typeface="Tahoma"/>
                <a:ea typeface="Tahoma"/>
                <a:cs typeface="Tahoma"/>
                <a:sym typeface="Tahoma"/>
              </a:rPr>
              <a:t>* May not be addressed in baseline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4" name="Google Shape;764;p2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Example Risk Assessment Results (Likelihood and Impact) in a Heat Map</a:t>
            </a:r>
            <a:endParaRPr/>
          </a:p>
        </p:txBody>
      </p:sp>
      <p:grpSp>
        <p:nvGrpSpPr>
          <p:cNvPr id="765" name="Google Shape;765;p27"/>
          <p:cNvGrpSpPr/>
          <p:nvPr/>
        </p:nvGrpSpPr>
        <p:grpSpPr>
          <a:xfrm>
            <a:off x="533400" y="1676400"/>
            <a:ext cx="8485339" cy="4562493"/>
            <a:chOff x="152400" y="1676400"/>
            <a:chExt cx="8891418" cy="4562493"/>
          </a:xfrm>
        </p:grpSpPr>
        <p:pic>
          <p:nvPicPr>
            <p:cNvPr id="766" name="Google Shape;766;p27"/>
            <p:cNvPicPr preferRelativeResize="0"/>
            <p:nvPr/>
          </p:nvPicPr>
          <p:blipFill rotWithShape="1">
            <a:blip r:embed="rId3">
              <a:alphaModFix/>
            </a:blip>
            <a:srcRect l="6094" t="24154" r="31953" b="9000"/>
            <a:stretch/>
          </p:blipFill>
          <p:spPr>
            <a:xfrm>
              <a:off x="152400" y="1676400"/>
              <a:ext cx="7062820" cy="4562493"/>
            </a:xfrm>
            <a:prstGeom prst="rect">
              <a:avLst/>
            </a:prstGeom>
            <a:noFill/>
            <a:ln>
              <a:noFill/>
            </a:ln>
            <a:effectLst>
              <a:outerShdw blurRad="292100" dist="139700" dir="2700000" algn="tl" rotWithShape="0">
                <a:srgbClr val="333333">
                  <a:alpha val="64705"/>
                </a:srgbClr>
              </a:outerShdw>
            </a:effectLst>
          </p:spPr>
        </p:pic>
        <p:sp>
          <p:nvSpPr>
            <p:cNvPr id="767" name="Google Shape;767;p27"/>
            <p:cNvSpPr/>
            <p:nvPr/>
          </p:nvSpPr>
          <p:spPr>
            <a:xfrm>
              <a:off x="7495011" y="3195646"/>
              <a:ext cx="1548807" cy="1524000"/>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2806" y="118010"/>
                  </a:moveTo>
                  <a:lnTo>
                    <a:pt x="-33700" y="151162"/>
                  </a:lnTo>
                </a:path>
              </a:pathLst>
            </a:custGeom>
            <a:solidFill>
              <a:srgbClr val="F2F2F2"/>
            </a:solidFill>
            <a:ln w="381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Tahoma"/>
                <a:buNone/>
              </a:pPr>
              <a:r>
                <a:rPr lang="en-US" sz="1800" dirty="0">
                  <a:solidFill>
                    <a:schemeClr val="dk1"/>
                  </a:solidFill>
                  <a:latin typeface="Tahoma"/>
                  <a:ea typeface="Tahoma"/>
                  <a:cs typeface="Tahoma"/>
                  <a:sym typeface="Tahoma"/>
                </a:rPr>
                <a:t>Organization</a:t>
              </a:r>
              <a:endParaRPr dirty="0"/>
            </a:p>
            <a:p>
              <a:pPr marL="0" marR="0" lvl="0" indent="0" algn="l" rtl="0">
                <a:lnSpc>
                  <a:spcPct val="100000"/>
                </a:lnSpc>
                <a:spcBef>
                  <a:spcPts val="0"/>
                </a:spcBef>
                <a:spcAft>
                  <a:spcPts val="0"/>
                </a:spcAft>
                <a:buClr>
                  <a:schemeClr val="dk1"/>
                </a:buClr>
                <a:buSzPts val="1800"/>
                <a:buFont typeface="Tahoma"/>
                <a:buNone/>
              </a:pPr>
              <a:r>
                <a:rPr lang="en-US" sz="1800" dirty="0">
                  <a:solidFill>
                    <a:schemeClr val="dk1"/>
                  </a:solidFill>
                  <a:latin typeface="Tahoma"/>
                  <a:ea typeface="Tahoma"/>
                  <a:cs typeface="Tahoma"/>
                  <a:sym typeface="Tahoma"/>
                </a:rPr>
                <a:t>determines </a:t>
              </a:r>
              <a:endParaRPr dirty="0"/>
            </a:p>
            <a:p>
              <a:pPr marL="0" marR="0" lvl="0" indent="0" algn="l" rtl="0">
                <a:lnSpc>
                  <a:spcPct val="100000"/>
                </a:lnSpc>
                <a:spcBef>
                  <a:spcPts val="0"/>
                </a:spcBef>
                <a:spcAft>
                  <a:spcPts val="0"/>
                </a:spcAft>
                <a:buClr>
                  <a:schemeClr val="dk1"/>
                </a:buClr>
                <a:buSzPts val="1800"/>
                <a:buFont typeface="Tahoma"/>
                <a:buNone/>
              </a:pPr>
              <a:r>
                <a:rPr lang="en-US" sz="1800" dirty="0">
                  <a:solidFill>
                    <a:schemeClr val="dk1"/>
                  </a:solidFill>
                  <a:latin typeface="Tahoma"/>
                  <a:ea typeface="Tahoma"/>
                  <a:cs typeface="Tahoma"/>
                  <a:sym typeface="Tahoma"/>
                </a:rPr>
                <a:t>the risk </a:t>
              </a:r>
              <a:endParaRPr dirty="0"/>
            </a:p>
            <a:p>
              <a:pPr marL="0" marR="0" lvl="0" indent="0" algn="l" rtl="0">
                <a:lnSpc>
                  <a:spcPct val="100000"/>
                </a:lnSpc>
                <a:spcBef>
                  <a:spcPts val="0"/>
                </a:spcBef>
                <a:spcAft>
                  <a:spcPts val="0"/>
                </a:spcAft>
                <a:buClr>
                  <a:schemeClr val="dk1"/>
                </a:buClr>
                <a:buSzPts val="1800"/>
                <a:buFont typeface="Tahoma"/>
                <a:buNone/>
              </a:pPr>
              <a:r>
                <a:rPr lang="en-US" sz="1800" dirty="0">
                  <a:solidFill>
                    <a:schemeClr val="dk1"/>
                  </a:solidFill>
                  <a:latin typeface="Tahoma"/>
                  <a:ea typeface="Tahoma"/>
                  <a:cs typeface="Tahoma"/>
                  <a:sym typeface="Tahoma"/>
                </a:rPr>
                <a:t>tolerance </a:t>
              </a:r>
              <a:endParaRPr dirty="0"/>
            </a:p>
            <a:p>
              <a:pPr marL="0" marR="0" lvl="0" indent="0" algn="l" rtl="0">
                <a:lnSpc>
                  <a:spcPct val="100000"/>
                </a:lnSpc>
                <a:spcBef>
                  <a:spcPts val="0"/>
                </a:spcBef>
                <a:spcAft>
                  <a:spcPts val="0"/>
                </a:spcAft>
                <a:buClr>
                  <a:schemeClr val="dk1"/>
                </a:buClr>
                <a:buSzPts val="1800"/>
                <a:buFont typeface="Tahoma"/>
                <a:buNone/>
              </a:pPr>
              <a:r>
                <a:rPr lang="en-US" sz="1800" dirty="0">
                  <a:solidFill>
                    <a:schemeClr val="dk1"/>
                  </a:solidFill>
                  <a:latin typeface="Tahoma"/>
                  <a:ea typeface="Tahoma"/>
                  <a:cs typeface="Tahoma"/>
                  <a:sym typeface="Tahoma"/>
                </a:rPr>
                <a:t>line</a:t>
              </a:r>
              <a:endParaRPr sz="1800" b="0" i="0" u="none" strike="noStrike" cap="none" dirty="0">
                <a:solidFill>
                  <a:schemeClr val="dk1"/>
                </a:solidFill>
                <a:latin typeface="Tahoma"/>
                <a:ea typeface="Tahoma"/>
                <a:cs typeface="Tahoma"/>
                <a:sym typeface="Tahoma"/>
              </a:endParaRPr>
            </a:p>
          </p:txBody>
        </p:sp>
      </p:grpSp>
      <p:sp>
        <p:nvSpPr>
          <p:cNvPr id="768" name="Google Shape;768;p27"/>
          <p:cNvSpPr txBox="1"/>
          <p:nvPr/>
        </p:nvSpPr>
        <p:spPr>
          <a:xfrm>
            <a:off x="2667000" y="6423475"/>
            <a:ext cx="29718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Tahoma"/>
                <a:ea typeface="Tahoma"/>
                <a:cs typeface="Tahoma"/>
                <a:sym typeface="Tahoma"/>
              </a:rPr>
              <a:t>IMPACT</a:t>
            </a:r>
            <a:endParaRPr/>
          </a:p>
        </p:txBody>
      </p:sp>
      <p:sp>
        <p:nvSpPr>
          <p:cNvPr id="769" name="Google Shape;769;p27"/>
          <p:cNvSpPr txBox="1"/>
          <p:nvPr/>
        </p:nvSpPr>
        <p:spPr>
          <a:xfrm>
            <a:off x="66340" y="1828800"/>
            <a:ext cx="314659" cy="37856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Tahoma"/>
                <a:ea typeface="Tahoma"/>
                <a:cs typeface="Tahoma"/>
                <a:sym typeface="Tahoma"/>
              </a:rPr>
              <a:t>L</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I</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K</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E</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L</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I</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H</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O</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O</a:t>
            </a:r>
            <a:endParaRPr/>
          </a:p>
          <a:p>
            <a:pPr marL="0" marR="0" lvl="0" indent="0" algn="l" rtl="0">
              <a:spcBef>
                <a:spcPts val="0"/>
              </a:spcBef>
              <a:spcAft>
                <a:spcPts val="0"/>
              </a:spcAft>
              <a:buNone/>
            </a:pPr>
            <a:r>
              <a:rPr lang="en-US" sz="2400">
                <a:solidFill>
                  <a:schemeClr val="dk1"/>
                </a:solidFill>
                <a:latin typeface="Tahoma"/>
                <a:ea typeface="Tahoma"/>
                <a:cs typeface="Tahoma"/>
                <a:sym typeface="Tahoma"/>
              </a:rPr>
              <a:t>D</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Overview</a:t>
            </a:r>
            <a:endParaRPr/>
          </a:p>
        </p:txBody>
      </p:sp>
      <p:pic>
        <p:nvPicPr>
          <p:cNvPr id="776" name="Google Shape;776;p28"/>
          <p:cNvPicPr preferRelativeResize="0">
            <a:picLocks noGrp="1"/>
          </p:cNvPicPr>
          <p:nvPr>
            <p:ph type="body" idx="4294967295"/>
          </p:nvPr>
        </p:nvPicPr>
        <p:blipFill rotWithShape="1">
          <a:blip r:embed="rId3">
            <a:alphaModFix/>
          </a:blip>
          <a:srcRect/>
          <a:stretch/>
        </p:blipFill>
        <p:spPr>
          <a:xfrm>
            <a:off x="8116888" y="1101725"/>
            <a:ext cx="1027112" cy="944563"/>
          </a:xfrm>
          <a:prstGeom prst="ellipse">
            <a:avLst/>
          </a:prstGeom>
          <a:noFill/>
          <a:ln>
            <a:noFill/>
          </a:ln>
        </p:spPr>
      </p:pic>
      <p:sp>
        <p:nvSpPr>
          <p:cNvPr id="777" name="Google Shape;777;p28"/>
          <p:cNvSpPr txBox="1"/>
          <p:nvPr/>
        </p:nvSpPr>
        <p:spPr>
          <a:xfrm>
            <a:off x="431572" y="1153564"/>
            <a:ext cx="6350228" cy="954107"/>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Tahoma"/>
                <a:ea typeface="Tahoma"/>
                <a:cs typeface="Tahoma"/>
                <a:sym typeface="Tahoma"/>
              </a:rPr>
              <a:t>PAM ACT </a:t>
            </a:r>
            <a:r>
              <a:rPr lang="en-US" sz="1400" dirty="0">
                <a:solidFill>
                  <a:schemeClr val="dk1"/>
                </a:solidFill>
                <a:latin typeface="Tahoma"/>
                <a:ea typeface="Tahoma"/>
                <a:cs typeface="Tahoma"/>
                <a:sym typeface="Tahoma"/>
              </a:rPr>
              <a:t>of 1993 Photography Adjustment and Management (PAM) Act established capabilities for the US government for:</a:t>
            </a:r>
            <a:endParaRPr dirty="0"/>
          </a:p>
          <a:p>
            <a:pPr marL="115888" marR="0" lvl="0" indent="-115888" algn="l" rtl="0">
              <a:spcBef>
                <a:spcPts val="0"/>
              </a:spcBef>
              <a:spcAft>
                <a:spcPts val="0"/>
              </a:spcAft>
              <a:buClr>
                <a:schemeClr val="dk1"/>
              </a:buClr>
              <a:buSzPts val="1400"/>
              <a:buFont typeface="Arial"/>
              <a:buChar char="•"/>
            </a:pPr>
            <a:r>
              <a:rPr lang="en-US" sz="1400" dirty="0">
                <a:solidFill>
                  <a:schemeClr val="dk1"/>
                </a:solidFill>
                <a:latin typeface="Tahoma"/>
                <a:ea typeface="Tahoma"/>
                <a:cs typeface="Tahoma"/>
                <a:sym typeface="Tahoma"/>
              </a:rPr>
              <a:t>photography collection programs </a:t>
            </a:r>
            <a:endParaRPr dirty="0"/>
          </a:p>
          <a:p>
            <a:pPr marL="115888" marR="0" lvl="0" indent="-115888" algn="l" rtl="0">
              <a:spcBef>
                <a:spcPts val="0"/>
              </a:spcBef>
              <a:spcAft>
                <a:spcPts val="0"/>
              </a:spcAft>
              <a:buClr>
                <a:schemeClr val="dk1"/>
              </a:buClr>
              <a:buSzPts val="1400"/>
              <a:buFont typeface="Arial"/>
              <a:buChar char="•"/>
            </a:pPr>
            <a:r>
              <a:rPr lang="en-US" sz="1400" dirty="0">
                <a:solidFill>
                  <a:schemeClr val="dk1"/>
                </a:solidFill>
                <a:latin typeface="Tahoma"/>
                <a:ea typeface="Tahoma"/>
                <a:cs typeface="Tahoma"/>
                <a:sym typeface="Tahoma"/>
              </a:rPr>
              <a:t>reporting designed to enhance photographic capabilities</a:t>
            </a:r>
            <a:endParaRPr sz="2400" dirty="0">
              <a:solidFill>
                <a:schemeClr val="dk1"/>
              </a:solidFill>
              <a:latin typeface="Tahoma"/>
              <a:ea typeface="Tahoma"/>
              <a:cs typeface="Tahoma"/>
              <a:sym typeface="Tahoma"/>
            </a:endParaRPr>
          </a:p>
        </p:txBody>
      </p:sp>
      <p:grpSp>
        <p:nvGrpSpPr>
          <p:cNvPr id="778" name="Google Shape;778;p28"/>
          <p:cNvGrpSpPr/>
          <p:nvPr/>
        </p:nvGrpSpPr>
        <p:grpSpPr>
          <a:xfrm>
            <a:off x="231329" y="2239097"/>
            <a:ext cx="1747141" cy="2864808"/>
            <a:chOff x="2898329" y="1492"/>
            <a:chExt cx="1747141" cy="2864808"/>
          </a:xfrm>
        </p:grpSpPr>
        <p:sp>
          <p:nvSpPr>
            <p:cNvPr id="779" name="Google Shape;779;p28"/>
            <p:cNvSpPr/>
            <p:nvPr/>
          </p:nvSpPr>
          <p:spPr>
            <a:xfrm>
              <a:off x="3236369" y="2142195"/>
              <a:ext cx="152980" cy="469139"/>
            </a:xfrm>
            <a:custGeom>
              <a:avLst/>
              <a:gdLst/>
              <a:ahLst/>
              <a:cxnLst/>
              <a:rect l="l" t="t" r="r" b="b"/>
              <a:pathLst>
                <a:path w="120000" h="120000" extrusionOk="0">
                  <a:moveTo>
                    <a:pt x="0" y="0"/>
                  </a:moveTo>
                  <a:lnTo>
                    <a:pt x="0" y="120000"/>
                  </a:lnTo>
                  <a:lnTo>
                    <a:pt x="120000" y="120000"/>
                  </a:lnTo>
                </a:path>
              </a:pathLst>
            </a:custGeom>
            <a:noFill/>
            <a:ln w="17125" cap="flat" cmpd="sng">
              <a:solidFill>
                <a:srgbClr val="4674AA"/>
              </a:solidFill>
              <a:prstDash val="solid"/>
              <a:round/>
              <a:headEnd type="none" w="sm" len="sm"/>
              <a:tailEnd type="none" w="sm" len="sm"/>
            </a:ln>
          </p:spPr>
          <p:txBody>
            <a:bodyPr/>
            <a:lstStyle/>
            <a:p>
              <a:endParaRPr lang="en-US"/>
            </a:p>
          </p:txBody>
        </p:sp>
        <p:sp>
          <p:nvSpPr>
            <p:cNvPr id="780" name="Google Shape;780;p28"/>
            <p:cNvSpPr/>
            <p:nvPr/>
          </p:nvSpPr>
          <p:spPr>
            <a:xfrm>
              <a:off x="3598597" y="1418089"/>
              <a:ext cx="91440" cy="214172"/>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a:lstStyle/>
            <a:p>
              <a:endParaRPr lang="en-US"/>
            </a:p>
          </p:txBody>
        </p:sp>
        <p:sp>
          <p:nvSpPr>
            <p:cNvPr id="781" name="Google Shape;781;p28"/>
            <p:cNvSpPr/>
            <p:nvPr/>
          </p:nvSpPr>
          <p:spPr>
            <a:xfrm>
              <a:off x="3598597" y="693982"/>
              <a:ext cx="91440" cy="214172"/>
            </a:xfrm>
            <a:custGeom>
              <a:avLst/>
              <a:gdLst/>
              <a:ahLst/>
              <a:cxnLst/>
              <a:rect l="l" t="t" r="r" b="b"/>
              <a:pathLst>
                <a:path w="120000" h="120000" extrusionOk="0">
                  <a:moveTo>
                    <a:pt x="60000" y="0"/>
                  </a:moveTo>
                  <a:lnTo>
                    <a:pt x="60000" y="120000"/>
                  </a:lnTo>
                </a:path>
              </a:pathLst>
            </a:custGeom>
            <a:noFill/>
            <a:ln w="17125" cap="flat" cmpd="sng">
              <a:solidFill>
                <a:srgbClr val="3B6495"/>
              </a:solidFill>
              <a:prstDash val="solid"/>
              <a:round/>
              <a:headEnd type="none" w="sm" len="sm"/>
              <a:tailEnd type="none" w="sm" len="sm"/>
            </a:ln>
          </p:spPr>
          <p:txBody>
            <a:bodyPr/>
            <a:lstStyle/>
            <a:p>
              <a:endParaRPr lang="en-US"/>
            </a:p>
          </p:txBody>
        </p:sp>
        <p:sp>
          <p:nvSpPr>
            <p:cNvPr id="782" name="Google Shape;782;p28"/>
            <p:cNvSpPr/>
            <p:nvPr/>
          </p:nvSpPr>
          <p:spPr>
            <a:xfrm>
              <a:off x="2898329" y="1492"/>
              <a:ext cx="1491975" cy="692490"/>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28"/>
            <p:cNvSpPr txBox="1"/>
            <p:nvPr/>
          </p:nvSpPr>
          <p:spPr>
            <a:xfrm>
              <a:off x="2898329" y="1492"/>
              <a:ext cx="1491975" cy="69249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Department of Ultra Diehards (DUD)</a:t>
              </a:r>
              <a:endParaRPr/>
            </a:p>
          </p:txBody>
        </p:sp>
        <p:sp>
          <p:nvSpPr>
            <p:cNvPr id="784" name="Google Shape;784;p28"/>
            <p:cNvSpPr/>
            <p:nvPr/>
          </p:nvSpPr>
          <p:spPr>
            <a:xfrm>
              <a:off x="3134383" y="908155"/>
              <a:ext cx="1019867"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28"/>
            <p:cNvSpPr txBox="1"/>
            <p:nvPr/>
          </p:nvSpPr>
          <p:spPr>
            <a:xfrm>
              <a:off x="3134383" y="908155"/>
              <a:ext cx="1019867"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GOO Agency</a:t>
              </a:r>
              <a:endParaRPr/>
            </a:p>
          </p:txBody>
        </p:sp>
        <p:sp>
          <p:nvSpPr>
            <p:cNvPr id="786" name="Google Shape;786;p28"/>
            <p:cNvSpPr/>
            <p:nvPr/>
          </p:nvSpPr>
          <p:spPr>
            <a:xfrm>
              <a:off x="3134383" y="1632261"/>
              <a:ext cx="1019867"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28"/>
            <p:cNvSpPr txBox="1"/>
            <p:nvPr/>
          </p:nvSpPr>
          <p:spPr>
            <a:xfrm>
              <a:off x="3134383" y="1632261"/>
              <a:ext cx="1019867"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AP2MO</a:t>
              </a:r>
              <a:endParaRPr/>
            </a:p>
          </p:txBody>
        </p:sp>
        <p:sp>
          <p:nvSpPr>
            <p:cNvPr id="788" name="Google Shape;788;p28"/>
            <p:cNvSpPr/>
            <p:nvPr/>
          </p:nvSpPr>
          <p:spPr>
            <a:xfrm>
              <a:off x="3389350" y="2356367"/>
              <a:ext cx="1256120"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28"/>
            <p:cNvSpPr txBox="1"/>
            <p:nvPr/>
          </p:nvSpPr>
          <p:spPr>
            <a:xfrm>
              <a:off x="3389350" y="2356367"/>
              <a:ext cx="1256120"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PCOMS System</a:t>
              </a:r>
              <a:endParaRPr/>
            </a:p>
          </p:txBody>
        </p:sp>
      </p:grpSp>
      <p:sp>
        <p:nvSpPr>
          <p:cNvPr id="790" name="Google Shape;790;p28"/>
          <p:cNvSpPr/>
          <p:nvPr/>
        </p:nvSpPr>
        <p:spPr>
          <a:xfrm>
            <a:off x="1911577" y="2286000"/>
            <a:ext cx="6775223" cy="578882"/>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Senior Management use AP2MO program dashboard (PCMS) for insight into </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reserve management and meet PAM Act monitoring requirements</a:t>
            </a:r>
            <a:endParaRPr/>
          </a:p>
        </p:txBody>
      </p:sp>
      <p:pic>
        <p:nvPicPr>
          <p:cNvPr id="791" name="Google Shape;791;p28"/>
          <p:cNvPicPr preferRelativeResize="0"/>
          <p:nvPr/>
        </p:nvPicPr>
        <p:blipFill rotWithShape="1">
          <a:blip r:embed="rId4">
            <a:alphaModFix/>
          </a:blip>
          <a:srcRect/>
          <a:stretch/>
        </p:blipFill>
        <p:spPr>
          <a:xfrm>
            <a:off x="8115131" y="2097042"/>
            <a:ext cx="744707" cy="744707"/>
          </a:xfrm>
          <a:prstGeom prst="rect">
            <a:avLst/>
          </a:prstGeom>
          <a:noFill/>
          <a:ln>
            <a:noFill/>
          </a:ln>
        </p:spPr>
      </p:pic>
      <p:sp>
        <p:nvSpPr>
          <p:cNvPr id="792" name="Google Shape;792;p28"/>
          <p:cNvSpPr/>
          <p:nvPr/>
        </p:nvSpPr>
        <p:spPr>
          <a:xfrm>
            <a:off x="1724109" y="3010579"/>
            <a:ext cx="6962691" cy="817245"/>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Geospatial Operations Organization (GOO) Agency provides rectified aerial photographs for measuring DUD reserves and facilities; Owns PCOMS System (imagery data)</a:t>
            </a:r>
            <a:endParaRPr/>
          </a:p>
        </p:txBody>
      </p:sp>
      <p:cxnSp>
        <p:nvCxnSpPr>
          <p:cNvPr id="793" name="Google Shape;793;p28"/>
          <p:cNvCxnSpPr/>
          <p:nvPr/>
        </p:nvCxnSpPr>
        <p:spPr>
          <a:xfrm>
            <a:off x="762000" y="4876800"/>
            <a:ext cx="0" cy="1237388"/>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cxnSp>
        <p:nvCxnSpPr>
          <p:cNvPr id="794" name="Google Shape;794;p28"/>
          <p:cNvCxnSpPr/>
          <p:nvPr/>
        </p:nvCxnSpPr>
        <p:spPr>
          <a:xfrm>
            <a:off x="775435" y="5508109"/>
            <a:ext cx="304007" cy="0"/>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sp>
        <p:nvSpPr>
          <p:cNvPr id="795" name="Google Shape;795;p28"/>
          <p:cNvSpPr/>
          <p:nvPr/>
        </p:nvSpPr>
        <p:spPr>
          <a:xfrm>
            <a:off x="2186684" y="5915071"/>
            <a:ext cx="6500116" cy="790529"/>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Geospatial Management Office subsystem (GMOS) provides gateway to</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photographic data for senior management reporting and service</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center universal managers (SCUM)</a:t>
            </a:r>
            <a:endParaRPr sz="1400">
              <a:solidFill>
                <a:schemeClr val="dk1"/>
              </a:solidFill>
              <a:latin typeface="Tahoma"/>
              <a:ea typeface="Tahoma"/>
              <a:cs typeface="Tahoma"/>
              <a:sym typeface="Tahoma"/>
            </a:endParaRPr>
          </a:p>
          <a:p>
            <a:pPr marL="0" marR="0" lvl="0" indent="0" algn="l" rtl="0">
              <a:spcBef>
                <a:spcPts val="0"/>
              </a:spcBef>
              <a:spcAft>
                <a:spcPts val="0"/>
              </a:spcAft>
              <a:buNone/>
            </a:pPr>
            <a:endParaRPr sz="1400">
              <a:solidFill>
                <a:schemeClr val="dk1"/>
              </a:solidFill>
              <a:latin typeface="Tahoma"/>
              <a:ea typeface="Tahoma"/>
              <a:cs typeface="Tahoma"/>
              <a:sym typeface="Tahoma"/>
            </a:endParaRPr>
          </a:p>
        </p:txBody>
      </p:sp>
      <p:pic>
        <p:nvPicPr>
          <p:cNvPr id="796" name="Google Shape;796;p28"/>
          <p:cNvPicPr preferRelativeResize="0"/>
          <p:nvPr/>
        </p:nvPicPr>
        <p:blipFill rotWithShape="1">
          <a:blip r:embed="rId5">
            <a:alphaModFix/>
          </a:blip>
          <a:srcRect/>
          <a:stretch/>
        </p:blipFill>
        <p:spPr>
          <a:xfrm>
            <a:off x="7821048" y="5275842"/>
            <a:ext cx="571042" cy="571042"/>
          </a:xfrm>
          <a:prstGeom prst="rect">
            <a:avLst/>
          </a:prstGeom>
          <a:noFill/>
          <a:ln>
            <a:noFill/>
          </a:ln>
        </p:spPr>
      </p:pic>
      <p:pic>
        <p:nvPicPr>
          <p:cNvPr id="797" name="Google Shape;797;p28"/>
          <p:cNvPicPr preferRelativeResize="0"/>
          <p:nvPr/>
        </p:nvPicPr>
        <p:blipFill rotWithShape="1">
          <a:blip r:embed="rId6">
            <a:alphaModFix/>
          </a:blip>
          <a:srcRect/>
          <a:stretch/>
        </p:blipFill>
        <p:spPr>
          <a:xfrm>
            <a:off x="7780665" y="6003694"/>
            <a:ext cx="613282" cy="613282"/>
          </a:xfrm>
          <a:prstGeom prst="rect">
            <a:avLst/>
          </a:prstGeom>
          <a:noFill/>
          <a:ln>
            <a:noFill/>
          </a:ln>
        </p:spPr>
      </p:pic>
      <p:sp>
        <p:nvSpPr>
          <p:cNvPr id="798" name="Google Shape;798;p28"/>
          <p:cNvSpPr/>
          <p:nvPr/>
        </p:nvSpPr>
        <p:spPr>
          <a:xfrm>
            <a:off x="2194534" y="4364355"/>
            <a:ext cx="6492266" cy="817245"/>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Photography Collection &amp; Operations Management System (PCOMS). Provides image acquisition, collection, rectification, storage and distribution services.  Example Users: Authorized federal and state agencies, DUD associates</a:t>
            </a:r>
            <a:endParaRPr/>
          </a:p>
        </p:txBody>
      </p:sp>
      <p:sp>
        <p:nvSpPr>
          <p:cNvPr id="799" name="Google Shape;799;p28"/>
          <p:cNvSpPr/>
          <p:nvPr/>
        </p:nvSpPr>
        <p:spPr>
          <a:xfrm>
            <a:off x="2194534" y="5181600"/>
            <a:ext cx="6492266" cy="685800"/>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0000"/>
                </a:solidFill>
                <a:latin typeface="Tahoma"/>
                <a:ea typeface="Tahoma"/>
                <a:cs typeface="Tahoma"/>
                <a:sym typeface="Tahoma"/>
              </a:rPr>
              <a:t>AP2MO DUD Reserve Management program dashboard – </a:t>
            </a:r>
            <a:endParaRPr/>
          </a:p>
          <a:p>
            <a:pPr marL="0" marR="0" lvl="0" indent="0" algn="l" rtl="0">
              <a:spcBef>
                <a:spcPts val="0"/>
              </a:spcBef>
              <a:spcAft>
                <a:spcPts val="0"/>
              </a:spcAft>
              <a:buNone/>
            </a:pPr>
            <a:r>
              <a:rPr lang="en-US" sz="1400">
                <a:solidFill>
                  <a:srgbClr val="000000"/>
                </a:solidFill>
                <a:latin typeface="Tahoma"/>
                <a:ea typeface="Tahoma"/>
                <a:cs typeface="Tahoma"/>
                <a:sym typeface="Tahoma"/>
              </a:rPr>
              <a:t>automated by the Photography Consolidated Management </a:t>
            </a:r>
            <a:endParaRPr/>
          </a:p>
          <a:p>
            <a:pPr marL="0" marR="0" lvl="0" indent="0" algn="l" rtl="0">
              <a:spcBef>
                <a:spcPts val="0"/>
              </a:spcBef>
              <a:spcAft>
                <a:spcPts val="0"/>
              </a:spcAft>
              <a:buNone/>
            </a:pPr>
            <a:r>
              <a:rPr lang="en-US" sz="1400">
                <a:solidFill>
                  <a:srgbClr val="000000"/>
                </a:solidFill>
                <a:latin typeface="Tahoma"/>
                <a:ea typeface="Tahoma"/>
                <a:cs typeface="Tahoma"/>
                <a:sym typeface="Tahoma"/>
              </a:rPr>
              <a:t>Subsystem (PCMS)</a:t>
            </a:r>
            <a:endParaRPr/>
          </a:p>
        </p:txBody>
      </p:sp>
      <p:sp>
        <p:nvSpPr>
          <p:cNvPr id="800" name="Google Shape;800;p28"/>
          <p:cNvSpPr/>
          <p:nvPr/>
        </p:nvSpPr>
        <p:spPr>
          <a:xfrm>
            <a:off x="1739002" y="3733800"/>
            <a:ext cx="6947798" cy="578882"/>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Aerial Photography Program Management Office (AP2MO) Imagery Acquisition Division operates PCOMS</a:t>
            </a:r>
            <a:endParaRPr/>
          </a:p>
        </p:txBody>
      </p:sp>
      <p:sp>
        <p:nvSpPr>
          <p:cNvPr id="801" name="Google Shape;801;p28"/>
          <p:cNvSpPr/>
          <p:nvPr/>
        </p:nvSpPr>
        <p:spPr>
          <a:xfrm>
            <a:off x="1036537" y="5243806"/>
            <a:ext cx="952896" cy="500549"/>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AP2MO</a:t>
            </a:r>
            <a:endParaRPr/>
          </a:p>
        </p:txBody>
      </p:sp>
      <p:sp>
        <p:nvSpPr>
          <p:cNvPr id="802" name="Google Shape;802;p28"/>
          <p:cNvSpPr/>
          <p:nvPr/>
        </p:nvSpPr>
        <p:spPr>
          <a:xfrm>
            <a:off x="1079442" y="5874289"/>
            <a:ext cx="952896" cy="500549"/>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GOO</a:t>
            </a:r>
            <a:endParaRPr/>
          </a:p>
        </p:txBody>
      </p:sp>
      <p:cxnSp>
        <p:nvCxnSpPr>
          <p:cNvPr id="803" name="Google Shape;803;p28"/>
          <p:cNvCxnSpPr/>
          <p:nvPr/>
        </p:nvCxnSpPr>
        <p:spPr>
          <a:xfrm>
            <a:off x="789680" y="6114188"/>
            <a:ext cx="304007" cy="0"/>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2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Informal Risk Assessment Activity</a:t>
            </a:r>
            <a:endParaRPr/>
          </a:p>
        </p:txBody>
      </p:sp>
      <p:sp>
        <p:nvSpPr>
          <p:cNvPr id="810" name="Google Shape;810;p29"/>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Purpose of risk assessment activity:</a:t>
            </a:r>
            <a:endParaRPr/>
          </a:p>
          <a:p>
            <a:pPr marL="742950" lvl="1" indent="-285750" algn="l" rtl="0">
              <a:spcBef>
                <a:spcPts val="480"/>
              </a:spcBef>
              <a:spcAft>
                <a:spcPts val="0"/>
              </a:spcAft>
              <a:buSzPts val="1320"/>
              <a:buChar char="■"/>
            </a:pPr>
            <a:r>
              <a:rPr lang="en-US"/>
              <a:t>Ensure a common understanding about risk assessment</a:t>
            </a:r>
            <a:endParaRPr/>
          </a:p>
          <a:p>
            <a:pPr marL="742950" lvl="1" indent="-285750" algn="l" rtl="0">
              <a:spcBef>
                <a:spcPts val="480"/>
              </a:spcBef>
              <a:spcAft>
                <a:spcPts val="0"/>
              </a:spcAft>
              <a:buSzPts val="1320"/>
              <a:buChar char="■"/>
            </a:pPr>
            <a:r>
              <a:rPr lang="en-US"/>
              <a:t>Establish risk assessment as an essential element of risk management:</a:t>
            </a:r>
            <a:endParaRPr/>
          </a:p>
          <a:p>
            <a:pPr marL="1143000" lvl="2" indent="-228600" algn="l" rtl="0">
              <a:spcBef>
                <a:spcPts val="360"/>
              </a:spcBef>
              <a:spcAft>
                <a:spcPts val="0"/>
              </a:spcAft>
              <a:buSzPts val="900"/>
              <a:buChar char="■"/>
            </a:pPr>
            <a:r>
              <a:rPr lang="en-US"/>
              <a:t>Decision-making</a:t>
            </a:r>
            <a:endParaRPr/>
          </a:p>
          <a:p>
            <a:pPr marL="1143000" lvl="2" indent="-228600" algn="l" rtl="0">
              <a:spcBef>
                <a:spcPts val="360"/>
              </a:spcBef>
              <a:spcAft>
                <a:spcPts val="0"/>
              </a:spcAft>
              <a:buSzPts val="900"/>
              <a:buChar char="■"/>
            </a:pPr>
            <a:r>
              <a:rPr lang="en-US"/>
              <a:t>Prioritization</a:t>
            </a:r>
            <a:endParaRPr/>
          </a:p>
          <a:p>
            <a:pPr marL="1143000" lvl="2" indent="-228600" algn="l" rtl="0">
              <a:spcBef>
                <a:spcPts val="360"/>
              </a:spcBef>
              <a:spcAft>
                <a:spcPts val="0"/>
              </a:spcAft>
              <a:buSzPts val="900"/>
              <a:buChar char="■"/>
            </a:pPr>
            <a:r>
              <a:rPr lang="en-US"/>
              <a:t>Risk reporting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73"/>
        <p:cNvGrpSpPr/>
        <p:nvPr/>
      </p:nvGrpSpPr>
      <p:grpSpPr>
        <a:xfrm>
          <a:off x="0" y="0"/>
          <a:ext cx="0" cy="0"/>
          <a:chOff x="0" y="0"/>
          <a:chExt cx="0" cy="0"/>
        </a:xfrm>
      </p:grpSpPr>
      <p:sp>
        <p:nvSpPr>
          <p:cNvPr id="1474" name="Google Shape;1474;p86"/>
          <p:cNvSpPr/>
          <p:nvPr/>
        </p:nvSpPr>
        <p:spPr>
          <a:xfrm rot="10800000">
            <a:off x="7086600" y="-1"/>
            <a:ext cx="2057400" cy="1789113"/>
          </a:xfrm>
          <a:prstGeom prst="rtTriangle">
            <a:avLst/>
          </a:prstGeom>
          <a:solidFill>
            <a:schemeClr val="lt1"/>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1475" name="Google Shape;1475;p86"/>
          <p:cNvSpPr/>
          <p:nvPr/>
        </p:nvSpPr>
        <p:spPr>
          <a:xfrm>
            <a:off x="304800" y="1219200"/>
            <a:ext cx="8839200" cy="5638800"/>
          </a:xfrm>
          <a:prstGeom prst="triangle">
            <a:avLst>
              <a:gd name="adj" fmla="val 50000"/>
            </a:avLst>
          </a:prstGeom>
          <a:solidFill>
            <a:srgbClr val="FAF9F6"/>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rgbClr val="FFFFFF"/>
              </a:solidFill>
              <a:latin typeface="Arial"/>
              <a:ea typeface="Arial"/>
              <a:cs typeface="Arial"/>
              <a:sym typeface="Arial"/>
            </a:endParaRPr>
          </a:p>
        </p:txBody>
      </p:sp>
      <p:sp>
        <p:nvSpPr>
          <p:cNvPr id="1476" name="Google Shape;1476;p86"/>
          <p:cNvSpPr txBox="1"/>
          <p:nvPr/>
        </p:nvSpPr>
        <p:spPr>
          <a:xfrm>
            <a:off x="4114800" y="1905000"/>
            <a:ext cx="903288" cy="369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1F497D"/>
              </a:buClr>
              <a:buSzPts val="1800"/>
              <a:buFont typeface="Noto Sans Symbols"/>
              <a:buNone/>
            </a:pPr>
            <a:r>
              <a:rPr lang="en-US" sz="1800" b="1">
                <a:solidFill>
                  <a:srgbClr val="1F497D"/>
                </a:solidFill>
                <a:latin typeface="Arial"/>
                <a:ea typeface="Arial"/>
                <a:cs typeface="Arial"/>
                <a:sym typeface="Arial"/>
              </a:rPr>
              <a:t>TIER 1</a:t>
            </a:r>
            <a:endParaRPr/>
          </a:p>
        </p:txBody>
      </p:sp>
      <p:sp>
        <p:nvSpPr>
          <p:cNvPr id="1477" name="Google Shape;1477;p86"/>
          <p:cNvSpPr txBox="1"/>
          <p:nvPr/>
        </p:nvSpPr>
        <p:spPr>
          <a:xfrm>
            <a:off x="2667000" y="3668713"/>
            <a:ext cx="1143000" cy="369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1F497D"/>
              </a:buClr>
              <a:buSzPts val="1800"/>
              <a:buFont typeface="Noto Sans Symbols"/>
              <a:buNone/>
            </a:pPr>
            <a:r>
              <a:rPr lang="en-US" sz="1800" b="1">
                <a:solidFill>
                  <a:srgbClr val="1F497D"/>
                </a:solidFill>
                <a:latin typeface="Arial"/>
                <a:ea typeface="Arial"/>
                <a:cs typeface="Arial"/>
                <a:sym typeface="Arial"/>
              </a:rPr>
              <a:t>TIER 2</a:t>
            </a:r>
            <a:endParaRPr/>
          </a:p>
        </p:txBody>
      </p:sp>
      <p:sp>
        <p:nvSpPr>
          <p:cNvPr id="1478" name="Google Shape;1478;p86"/>
          <p:cNvSpPr txBox="1"/>
          <p:nvPr/>
        </p:nvSpPr>
        <p:spPr>
          <a:xfrm>
            <a:off x="1371600" y="5334000"/>
            <a:ext cx="903288" cy="369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1F497D"/>
              </a:buClr>
              <a:buSzPts val="1800"/>
              <a:buFont typeface="Noto Sans Symbols"/>
              <a:buNone/>
            </a:pPr>
            <a:r>
              <a:rPr lang="en-US" sz="1800" b="1">
                <a:solidFill>
                  <a:srgbClr val="1F497D"/>
                </a:solidFill>
                <a:latin typeface="Arial"/>
                <a:ea typeface="Arial"/>
                <a:cs typeface="Arial"/>
                <a:sym typeface="Arial"/>
              </a:rPr>
              <a:t>TIER 3</a:t>
            </a:r>
            <a:endParaRPr/>
          </a:p>
        </p:txBody>
      </p:sp>
      <p:sp>
        <p:nvSpPr>
          <p:cNvPr id="1479" name="Google Shape;1479;p86"/>
          <p:cNvSpPr txBox="1"/>
          <p:nvPr/>
        </p:nvSpPr>
        <p:spPr>
          <a:xfrm>
            <a:off x="3716338" y="2239963"/>
            <a:ext cx="1754187" cy="3397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32523"/>
              </a:buClr>
              <a:buSzPts val="1600"/>
              <a:buFont typeface="Noto Sans Symbols"/>
              <a:buNone/>
            </a:pPr>
            <a:r>
              <a:rPr lang="en-US" sz="1600" b="1">
                <a:solidFill>
                  <a:srgbClr val="632523"/>
                </a:solidFill>
                <a:latin typeface="Arial"/>
                <a:ea typeface="Arial"/>
                <a:cs typeface="Arial"/>
                <a:sym typeface="Arial"/>
              </a:rPr>
              <a:t>ORGANIZATION</a:t>
            </a:r>
            <a:endParaRPr/>
          </a:p>
        </p:txBody>
      </p:sp>
      <p:sp>
        <p:nvSpPr>
          <p:cNvPr id="1480" name="Google Shape;1480;p86"/>
          <p:cNvSpPr txBox="1"/>
          <p:nvPr/>
        </p:nvSpPr>
        <p:spPr>
          <a:xfrm>
            <a:off x="2438400" y="3962400"/>
            <a:ext cx="3594100"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32523"/>
              </a:buClr>
              <a:buSzPts val="1600"/>
              <a:buFont typeface="Noto Sans Symbols"/>
              <a:buNone/>
            </a:pPr>
            <a:r>
              <a:rPr lang="en-US" sz="1600" b="1">
                <a:solidFill>
                  <a:srgbClr val="632523"/>
                </a:solidFill>
                <a:latin typeface="Arial"/>
                <a:ea typeface="Arial"/>
                <a:cs typeface="Arial"/>
                <a:sym typeface="Arial"/>
              </a:rPr>
              <a:t>MISSION/BUSINESS PROCESS</a:t>
            </a:r>
            <a:endParaRPr/>
          </a:p>
        </p:txBody>
      </p:sp>
      <p:sp>
        <p:nvSpPr>
          <p:cNvPr id="1481" name="Google Shape;1481;p86"/>
          <p:cNvSpPr txBox="1"/>
          <p:nvPr/>
        </p:nvSpPr>
        <p:spPr>
          <a:xfrm>
            <a:off x="1146175" y="5638800"/>
            <a:ext cx="2652713"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32523"/>
              </a:buClr>
              <a:buSzPts val="1600"/>
              <a:buFont typeface="Noto Sans Symbols"/>
              <a:buNone/>
            </a:pPr>
            <a:r>
              <a:rPr lang="en-US" sz="1600" b="1">
                <a:solidFill>
                  <a:srgbClr val="632523"/>
                </a:solidFill>
                <a:latin typeface="Arial"/>
                <a:ea typeface="Arial"/>
                <a:cs typeface="Arial"/>
                <a:sym typeface="Arial"/>
              </a:rPr>
              <a:t>INFORMATION SYSTEMS</a:t>
            </a:r>
            <a:endParaRPr/>
          </a:p>
        </p:txBody>
      </p:sp>
      <p:sp>
        <p:nvSpPr>
          <p:cNvPr id="1482" name="Google Shape;1482;p86"/>
          <p:cNvSpPr txBox="1"/>
          <p:nvPr/>
        </p:nvSpPr>
        <p:spPr>
          <a:xfrm>
            <a:off x="3581400" y="2614613"/>
            <a:ext cx="1993900" cy="7381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Risk Tolerance/</a:t>
            </a:r>
            <a:endParaRPr/>
          </a:p>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Governance Policies/</a:t>
            </a:r>
            <a:endParaRPr/>
          </a:p>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Strategies</a:t>
            </a:r>
            <a:endParaRPr/>
          </a:p>
        </p:txBody>
      </p:sp>
      <p:sp>
        <p:nvSpPr>
          <p:cNvPr id="1483" name="Google Shape;1483;p86"/>
          <p:cNvSpPr txBox="1"/>
          <p:nvPr/>
        </p:nvSpPr>
        <p:spPr>
          <a:xfrm>
            <a:off x="2209800" y="4264025"/>
            <a:ext cx="3962400" cy="307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Collection/Correlation/Analysis/Reporting</a:t>
            </a:r>
            <a:endParaRPr/>
          </a:p>
        </p:txBody>
      </p:sp>
      <p:sp>
        <p:nvSpPr>
          <p:cNvPr id="1484" name="Google Shape;1484;p86"/>
          <p:cNvSpPr txBox="1"/>
          <p:nvPr/>
        </p:nvSpPr>
        <p:spPr>
          <a:xfrm>
            <a:off x="936625" y="5943600"/>
            <a:ext cx="2405063" cy="523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Collection/Correlation/</a:t>
            </a:r>
            <a:endParaRPr/>
          </a:p>
          <a:p>
            <a:pPr marL="0" marR="0" lvl="0" indent="0" algn="l" rtl="0">
              <a:spcBef>
                <a:spcPts val="0"/>
              </a:spcBef>
              <a:spcAft>
                <a:spcPts val="0"/>
              </a:spcAft>
              <a:buClr>
                <a:srgbClr val="000000"/>
              </a:buClr>
              <a:buSzPts val="1400"/>
              <a:buFont typeface="Noto Sans Symbols"/>
              <a:buNone/>
            </a:pPr>
            <a:r>
              <a:rPr lang="en-US" sz="1400" b="1">
                <a:solidFill>
                  <a:srgbClr val="000000"/>
                </a:solidFill>
                <a:latin typeface="Arial"/>
                <a:ea typeface="Arial"/>
                <a:cs typeface="Arial"/>
                <a:sym typeface="Arial"/>
              </a:rPr>
              <a:t>Analysis/Reporting</a:t>
            </a:r>
            <a:endParaRPr/>
          </a:p>
        </p:txBody>
      </p:sp>
      <p:sp>
        <p:nvSpPr>
          <p:cNvPr id="1485" name="Google Shape;1485;p86"/>
          <p:cNvSpPr txBox="1"/>
          <p:nvPr/>
        </p:nvSpPr>
        <p:spPr>
          <a:xfrm>
            <a:off x="3886200" y="5041900"/>
            <a:ext cx="5257800" cy="1816100"/>
          </a:xfrm>
          <a:prstGeom prst="rect">
            <a:avLst/>
          </a:prstGeom>
          <a:solidFill>
            <a:schemeClr val="lt1"/>
          </a:solidFill>
          <a:ln>
            <a:noFill/>
          </a:ln>
          <a:effectLst>
            <a:outerShdw blurRad="63500" sx="102000" sy="102000" algn="ctr" rotWithShape="0">
              <a:srgbClr val="000000">
                <a:alpha val="40000"/>
              </a:srgbClr>
            </a:outerShdw>
          </a:effectLst>
        </p:spPr>
        <p:txBody>
          <a:bodyPr spcFirstLastPara="1" wrap="square" lIns="91425" tIns="45700" rIns="91425" bIns="45700" anchor="t" anchorCtr="0">
            <a:spAutoFit/>
          </a:bodyPr>
          <a:lstStyle/>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Authorizing Official</a:t>
            </a:r>
            <a:endParaRPr/>
          </a:p>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Information System Owner (Program Manager, Project Manager, System Manager, Business/Asset Owner, etc.)</a:t>
            </a:r>
            <a:endParaRPr/>
          </a:p>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Information System Security Officer/Manager (ISSO/ISSM)</a:t>
            </a:r>
            <a:endParaRPr/>
          </a:p>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Information Owner</a:t>
            </a:r>
            <a:endParaRPr/>
          </a:p>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Information Systems Architect</a:t>
            </a:r>
            <a:endParaRPr/>
          </a:p>
          <a:p>
            <a:pPr marL="236538" marR="0" lvl="0" indent="-125413" algn="l" rtl="0">
              <a:spcBef>
                <a:spcPts val="0"/>
              </a:spcBef>
              <a:spcAft>
                <a:spcPts val="0"/>
              </a:spcAft>
              <a:buNone/>
            </a:pPr>
            <a:r>
              <a:rPr lang="en-US" sz="1600">
                <a:solidFill>
                  <a:srgbClr val="000000"/>
                </a:solidFill>
                <a:latin typeface="Calibri"/>
                <a:ea typeface="Calibri"/>
                <a:cs typeface="Calibri"/>
                <a:sym typeface="Calibri"/>
              </a:rPr>
              <a:t>Information Systems Security Engineer</a:t>
            </a:r>
            <a:endParaRPr/>
          </a:p>
        </p:txBody>
      </p:sp>
      <p:sp>
        <p:nvSpPr>
          <p:cNvPr id="1486" name="Google Shape;1486;p86"/>
          <p:cNvSpPr txBox="1"/>
          <p:nvPr/>
        </p:nvSpPr>
        <p:spPr>
          <a:xfrm>
            <a:off x="5867400" y="3646488"/>
            <a:ext cx="3352800" cy="1077912"/>
          </a:xfrm>
          <a:prstGeom prst="rect">
            <a:avLst/>
          </a:prstGeom>
          <a:solidFill>
            <a:schemeClr val="lt1"/>
          </a:solidFill>
          <a:ln>
            <a:noFill/>
          </a:ln>
          <a:effectLst>
            <a:outerShdw blurRad="63500" sx="102000" sy="102000" algn="ctr" rotWithShape="0">
              <a:srgbClr val="000000">
                <a:alpha val="40000"/>
              </a:srgbClr>
            </a:outerShdw>
          </a:effectLst>
        </p:spPr>
        <p:txBody>
          <a:bodyPr spcFirstLastPara="1" wrap="square" lIns="91425" tIns="45700" rIns="91425" bIns="45700" anchor="t" anchorCtr="0">
            <a:spAutoFit/>
          </a:bodyPr>
          <a:lstStyle/>
          <a:p>
            <a:pPr marL="346075" marR="0" lvl="0" indent="-173038" algn="l" rtl="0">
              <a:spcBef>
                <a:spcPts val="0"/>
              </a:spcBef>
              <a:spcAft>
                <a:spcPts val="0"/>
              </a:spcAft>
              <a:buNone/>
            </a:pPr>
            <a:r>
              <a:rPr lang="en-US" sz="1600">
                <a:solidFill>
                  <a:srgbClr val="000000"/>
                </a:solidFill>
                <a:latin typeface="Calibri"/>
                <a:ea typeface="Calibri"/>
                <a:cs typeface="Calibri"/>
                <a:sym typeface="Calibri"/>
              </a:rPr>
              <a:t>Component Head </a:t>
            </a:r>
            <a:endParaRPr/>
          </a:p>
          <a:p>
            <a:pPr marL="346075" marR="0" lvl="0" indent="-173038" algn="l" rtl="0">
              <a:spcBef>
                <a:spcPts val="0"/>
              </a:spcBef>
              <a:spcAft>
                <a:spcPts val="0"/>
              </a:spcAft>
              <a:buNone/>
            </a:pPr>
            <a:r>
              <a:rPr lang="en-US" sz="1600">
                <a:solidFill>
                  <a:srgbClr val="000000"/>
                </a:solidFill>
                <a:latin typeface="Calibri"/>
                <a:ea typeface="Calibri"/>
                <a:cs typeface="Calibri"/>
                <a:sym typeface="Calibri"/>
              </a:rPr>
              <a:t>Component/Agency CIO</a:t>
            </a:r>
            <a:endParaRPr/>
          </a:p>
          <a:p>
            <a:pPr marL="346075" marR="0" lvl="0" indent="-173038" algn="l" rtl="0">
              <a:spcBef>
                <a:spcPts val="0"/>
              </a:spcBef>
              <a:spcAft>
                <a:spcPts val="0"/>
              </a:spcAft>
              <a:buNone/>
            </a:pPr>
            <a:r>
              <a:rPr lang="en-US" sz="1600">
                <a:solidFill>
                  <a:srgbClr val="000000"/>
                </a:solidFill>
                <a:latin typeface="Calibri"/>
                <a:ea typeface="Calibri"/>
                <a:cs typeface="Calibri"/>
                <a:sym typeface="Calibri"/>
              </a:rPr>
              <a:t>Component/Agency SISO (also  Security Control Assessor &amp; team)</a:t>
            </a:r>
            <a:endParaRPr/>
          </a:p>
        </p:txBody>
      </p:sp>
      <p:sp>
        <p:nvSpPr>
          <p:cNvPr id="1487" name="Google Shape;1487;p86"/>
          <p:cNvSpPr txBox="1"/>
          <p:nvPr/>
        </p:nvSpPr>
        <p:spPr>
          <a:xfrm>
            <a:off x="0" y="685800"/>
            <a:ext cx="3429000" cy="2800350"/>
          </a:xfrm>
          <a:prstGeom prst="rect">
            <a:avLst/>
          </a:prstGeom>
          <a:solidFill>
            <a:schemeClr val="lt1"/>
          </a:solidFill>
          <a:ln>
            <a:noFill/>
          </a:ln>
          <a:effectLst>
            <a:outerShdw blurRad="63500" sx="102000" sy="102000" algn="ctr" rotWithShape="0">
              <a:srgbClr val="000000">
                <a:alpha val="40000"/>
              </a:srgbClr>
            </a:outerShdw>
          </a:effectLst>
        </p:spPr>
        <p:txBody>
          <a:bodyPr spcFirstLastPara="1" wrap="square" lIns="91425" tIns="45700" rIns="91425" bIns="45700" anchor="t" anchorCtr="0">
            <a:spAutoFit/>
          </a:bodyPr>
          <a:lstStyle/>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DoD CIO </a:t>
            </a:r>
            <a:endParaRPr/>
          </a:p>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DoD SISO</a:t>
            </a:r>
            <a:endParaRPr/>
          </a:p>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Defense Information Systems Agency (DISA)</a:t>
            </a:r>
            <a:endParaRPr/>
          </a:p>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National Security Agency (NSA) security engineering services</a:t>
            </a:r>
            <a:endParaRPr/>
          </a:p>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DSAWG (Defense IA Security Working Group)</a:t>
            </a:r>
            <a:endParaRPr/>
          </a:p>
          <a:p>
            <a:pPr marL="111125" marR="0" lvl="0" indent="-111125" algn="l" rtl="0">
              <a:spcBef>
                <a:spcPts val="0"/>
              </a:spcBef>
              <a:spcAft>
                <a:spcPts val="0"/>
              </a:spcAft>
              <a:buNone/>
            </a:pPr>
            <a:r>
              <a:rPr lang="en-US" sz="1600">
                <a:solidFill>
                  <a:srgbClr val="000000"/>
                </a:solidFill>
                <a:latin typeface="Calibri"/>
                <a:ea typeface="Calibri"/>
                <a:cs typeface="Calibri"/>
                <a:sym typeface="Calibri"/>
              </a:rPr>
              <a:t>Risk Executive (Function)—Information Security Risk Management Committee (ISRMC)</a:t>
            </a:r>
            <a:endParaRPr/>
          </a:p>
        </p:txBody>
      </p:sp>
      <p:grpSp>
        <p:nvGrpSpPr>
          <p:cNvPr id="1488" name="Google Shape;1488;p86"/>
          <p:cNvGrpSpPr/>
          <p:nvPr/>
        </p:nvGrpSpPr>
        <p:grpSpPr>
          <a:xfrm>
            <a:off x="7772400" y="42863"/>
            <a:ext cx="1371600" cy="1266825"/>
            <a:chOff x="7543800" y="5757446"/>
            <a:chExt cx="1676400" cy="1575229"/>
          </a:xfrm>
        </p:grpSpPr>
        <p:pic>
          <p:nvPicPr>
            <p:cNvPr id="1489" name="Google Shape;1489;p86" descr="short-line"/>
            <p:cNvPicPr preferRelativeResize="0"/>
            <p:nvPr/>
          </p:nvPicPr>
          <p:blipFill rotWithShape="1">
            <a:blip r:embed="rId3">
              <a:alphaModFix/>
            </a:blip>
            <a:srcRect/>
            <a:stretch/>
          </p:blipFill>
          <p:spPr>
            <a:xfrm>
              <a:off x="7802222" y="5757446"/>
              <a:ext cx="1341778" cy="533400"/>
            </a:xfrm>
            <a:prstGeom prst="rect">
              <a:avLst/>
            </a:prstGeom>
            <a:noFill/>
            <a:ln>
              <a:noFill/>
            </a:ln>
          </p:spPr>
        </p:pic>
        <p:sp>
          <p:nvSpPr>
            <p:cNvPr id="1490" name="Google Shape;1490;p86"/>
            <p:cNvSpPr txBox="1"/>
            <p:nvPr/>
          </p:nvSpPr>
          <p:spPr>
            <a:xfrm>
              <a:off x="7697083" y="7006969"/>
              <a:ext cx="1523117" cy="325706"/>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050">
                  <a:solidFill>
                    <a:srgbClr val="17365D"/>
                  </a:solidFill>
                  <a:latin typeface="Tahoma"/>
                  <a:ea typeface="Tahoma"/>
                  <a:cs typeface="Tahoma"/>
                  <a:sym typeface="Tahoma"/>
                </a:rPr>
                <a:t>© 2015</a:t>
              </a:r>
              <a:endParaRPr/>
            </a:p>
          </p:txBody>
        </p:sp>
        <p:sp>
          <p:nvSpPr>
            <p:cNvPr id="1491" name="Google Shape;1491;p86"/>
            <p:cNvSpPr txBox="1"/>
            <p:nvPr/>
          </p:nvSpPr>
          <p:spPr>
            <a:xfrm>
              <a:off x="7543800" y="6626422"/>
              <a:ext cx="1676400" cy="32525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rgbClr val="17375E"/>
                </a:buClr>
                <a:buSzPts val="1100"/>
                <a:buFont typeface="Noto Sans Symbols"/>
                <a:buNone/>
              </a:pPr>
              <a:r>
                <a:rPr lang="en-US" sz="1100" dirty="0">
                  <a:solidFill>
                    <a:srgbClr val="17375E"/>
                  </a:solidFill>
                  <a:latin typeface="Tahoma"/>
                  <a:ea typeface="Tahoma"/>
                  <a:cs typeface="Tahoma"/>
                  <a:sym typeface="Tahoma"/>
                </a:rPr>
                <a:t>https://rmf.org</a:t>
              </a:r>
              <a:endParaRPr dirty="0"/>
            </a:p>
          </p:txBody>
        </p:sp>
      </p:grpSp>
      <p:cxnSp>
        <p:nvCxnSpPr>
          <p:cNvPr id="1492" name="Google Shape;1492;p86"/>
          <p:cNvCxnSpPr/>
          <p:nvPr/>
        </p:nvCxnSpPr>
        <p:spPr>
          <a:xfrm>
            <a:off x="1905000" y="4800600"/>
            <a:ext cx="5562600" cy="0"/>
          </a:xfrm>
          <a:prstGeom prst="straightConnector1">
            <a:avLst/>
          </a:prstGeom>
          <a:noFill/>
          <a:ln w="28575" cap="flat" cmpd="sng">
            <a:solidFill>
              <a:schemeClr val="dk1"/>
            </a:solidFill>
            <a:prstDash val="dash"/>
            <a:round/>
            <a:headEnd type="none" w="sm" len="sm"/>
            <a:tailEnd type="none" w="sm" len="sm"/>
          </a:ln>
        </p:spPr>
      </p:cxnSp>
      <p:cxnSp>
        <p:nvCxnSpPr>
          <p:cNvPr id="1493" name="Google Shape;1493;p86"/>
          <p:cNvCxnSpPr/>
          <p:nvPr/>
        </p:nvCxnSpPr>
        <p:spPr>
          <a:xfrm>
            <a:off x="2819400" y="3581400"/>
            <a:ext cx="3733800" cy="0"/>
          </a:xfrm>
          <a:prstGeom prst="straightConnector1">
            <a:avLst/>
          </a:prstGeom>
          <a:noFill/>
          <a:ln w="28575" cap="flat" cmpd="sng">
            <a:solidFill>
              <a:schemeClr val="dk1"/>
            </a:solidFill>
            <a:prstDash val="dash"/>
            <a:round/>
            <a:headEnd type="none" w="sm" len="sm"/>
            <a:tailEnd type="none" w="sm" len="sm"/>
          </a:ln>
        </p:spPr>
      </p:cxnSp>
      <p:sp>
        <p:nvSpPr>
          <p:cNvPr id="1495" name="Google Shape;1495;p86"/>
          <p:cNvSpPr txBox="1"/>
          <p:nvPr/>
        </p:nvSpPr>
        <p:spPr>
          <a:xfrm>
            <a:off x="38100" y="12700"/>
            <a:ext cx="822960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400"/>
              <a:buFont typeface="Noto Sans Symbols"/>
              <a:buNone/>
            </a:pPr>
            <a:r>
              <a:rPr lang="en-US" sz="1800" dirty="0">
                <a:solidFill>
                  <a:schemeClr val="bg1"/>
                </a:solidFill>
                <a:latin typeface="Tahoma"/>
                <a:ea typeface="Tahoma"/>
                <a:cs typeface="Tahoma"/>
                <a:sym typeface="Tahoma"/>
              </a:rPr>
              <a:t>Identify Key Roles     </a:t>
            </a:r>
            <a:endParaRPr sz="1800" dirty="0">
              <a:solidFill>
                <a:schemeClr val="bg1"/>
              </a:solidFill>
            </a:endParaRPr>
          </a:p>
        </p:txBody>
      </p:sp>
      <p:sp>
        <p:nvSpPr>
          <p:cNvPr id="1496" name="Google Shape;1496;p86"/>
          <p:cNvSpPr txBox="1"/>
          <p:nvPr/>
        </p:nvSpPr>
        <p:spPr>
          <a:xfrm>
            <a:off x="8729246" y="6596390"/>
            <a:ext cx="338554"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100">
                <a:solidFill>
                  <a:schemeClr val="dk1"/>
                </a:solidFill>
                <a:latin typeface="Tahoma"/>
                <a:ea typeface="Tahoma"/>
                <a:cs typeface="Tahoma"/>
                <a:sym typeface="Tahoma"/>
              </a:rPr>
              <a:t>28</a:t>
            </a:fld>
            <a:endParaRPr sz="1100">
              <a:solidFill>
                <a:schemeClr val="dk1"/>
              </a:solidFill>
              <a:latin typeface="Tahoma"/>
              <a:ea typeface="Tahoma"/>
              <a:cs typeface="Tahoma"/>
              <a:sym typeface="Tahoma"/>
            </a:endParaRPr>
          </a:p>
        </p:txBody>
      </p:sp>
    </p:spTree>
    <p:extLst>
      <p:ext uri="{BB962C8B-B14F-4D97-AF65-F5344CB8AC3E}">
        <p14:creationId xmlns:p14="http://schemas.microsoft.com/office/powerpoint/2010/main" val="6145652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01"/>
        <p:cNvGrpSpPr/>
        <p:nvPr/>
      </p:nvGrpSpPr>
      <p:grpSpPr>
        <a:xfrm>
          <a:off x="0" y="0"/>
          <a:ext cx="0" cy="0"/>
          <a:chOff x="0" y="0"/>
          <a:chExt cx="0" cy="0"/>
        </a:xfrm>
      </p:grpSpPr>
      <p:sp>
        <p:nvSpPr>
          <p:cNvPr id="1502" name="Google Shape;1502;p87"/>
          <p:cNvSpPr txBox="1">
            <a:spLocks noGrp="1"/>
          </p:cNvSpPr>
          <p:nvPr>
            <p:ph type="body" idx="1"/>
          </p:nvPr>
        </p:nvSpPr>
        <p:spPr>
          <a:xfrm>
            <a:off x="609600" y="1143000"/>
            <a:ext cx="3962400"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Government Contracting Officer Representative (COR)*</a:t>
            </a:r>
            <a:endParaRPr dirty="0"/>
          </a:p>
          <a:p>
            <a:pPr marL="342900" lvl="0" indent="-342900" algn="l" rtl="0">
              <a:spcBef>
                <a:spcPts val="360"/>
              </a:spcBef>
              <a:spcAft>
                <a:spcPts val="0"/>
              </a:spcAft>
              <a:buSzPts val="1080"/>
              <a:buChar char="■"/>
            </a:pPr>
            <a:r>
              <a:rPr lang="en-US" dirty="0"/>
              <a:t>Contractor Project Manager*</a:t>
            </a:r>
          </a:p>
          <a:p>
            <a:pPr marL="342900" lvl="0" indent="-342900" algn="l" rtl="0">
              <a:spcBef>
                <a:spcPts val="360"/>
              </a:spcBef>
              <a:spcAft>
                <a:spcPts val="0"/>
              </a:spcAft>
              <a:buSzPts val="1080"/>
              <a:buChar char="■"/>
            </a:pPr>
            <a:r>
              <a:rPr lang="en-US" dirty="0"/>
              <a:t>Information System Owner (ISO)/Program Manager (PM)</a:t>
            </a:r>
          </a:p>
          <a:p>
            <a:pPr marL="342900" lvl="0" indent="-342900" algn="l" rtl="0">
              <a:spcBef>
                <a:spcPts val="360"/>
              </a:spcBef>
              <a:spcAft>
                <a:spcPts val="0"/>
              </a:spcAft>
              <a:buSzPts val="1080"/>
              <a:buChar char="■"/>
            </a:pPr>
            <a:r>
              <a:rPr lang="en-US" dirty="0"/>
              <a:t>Information System Security Manager (ISSM)</a:t>
            </a:r>
          </a:p>
          <a:p>
            <a:pPr marL="342900" lvl="0" indent="-342900" algn="l" rtl="0">
              <a:spcBef>
                <a:spcPts val="360"/>
              </a:spcBef>
              <a:spcAft>
                <a:spcPts val="0"/>
              </a:spcAft>
              <a:buSzPts val="1080"/>
              <a:buChar char="■"/>
            </a:pPr>
            <a:r>
              <a:rPr lang="en-US" dirty="0"/>
              <a:t>Information System Security Officer (ISSO)</a:t>
            </a:r>
            <a:endParaRPr dirty="0"/>
          </a:p>
          <a:p>
            <a:pPr marL="342900" lvl="0" indent="-342900" algn="l" rtl="0">
              <a:spcBef>
                <a:spcPts val="360"/>
              </a:spcBef>
              <a:spcAft>
                <a:spcPts val="0"/>
              </a:spcAft>
              <a:buSzPts val="1080"/>
              <a:buChar char="■"/>
            </a:pPr>
            <a:r>
              <a:rPr lang="en-US" dirty="0"/>
              <a:t>Information Systems Security Architect/Engineer (ISSA/ISSE)</a:t>
            </a:r>
            <a:endParaRPr dirty="0"/>
          </a:p>
          <a:p>
            <a:pPr marL="342900" lvl="0" indent="-342900" algn="l" rtl="0">
              <a:spcBef>
                <a:spcPts val="360"/>
              </a:spcBef>
              <a:spcAft>
                <a:spcPts val="0"/>
              </a:spcAft>
              <a:buSzPts val="1080"/>
              <a:buChar char="■"/>
            </a:pPr>
            <a:r>
              <a:rPr lang="en-US" dirty="0"/>
              <a:t>Senior Information Security Officer (SISO)</a:t>
            </a:r>
            <a:endParaRPr dirty="0"/>
          </a:p>
          <a:p>
            <a:pPr marL="342900" lvl="0" indent="-342900" algn="l" rtl="0">
              <a:spcBef>
                <a:spcPts val="360"/>
              </a:spcBef>
              <a:spcAft>
                <a:spcPts val="0"/>
              </a:spcAft>
              <a:buSzPts val="1080"/>
              <a:buChar char="■"/>
            </a:pPr>
            <a:r>
              <a:rPr lang="en-US" dirty="0"/>
              <a:t>Authorizing Official (AO)</a:t>
            </a:r>
            <a:endParaRPr dirty="0"/>
          </a:p>
          <a:p>
            <a:pPr marL="342900" lvl="0" indent="-342900" algn="l" rtl="0">
              <a:spcBef>
                <a:spcPts val="360"/>
              </a:spcBef>
              <a:spcAft>
                <a:spcPts val="0"/>
              </a:spcAft>
              <a:buSzPts val="1080"/>
              <a:buChar char="■"/>
            </a:pPr>
            <a:r>
              <a:rPr lang="en-US" dirty="0"/>
              <a:t>Security Control Assessor (SCA)</a:t>
            </a:r>
            <a:endParaRPr dirty="0"/>
          </a:p>
          <a:p>
            <a:pPr marL="342900" lvl="0" indent="-342900" algn="l" rtl="0">
              <a:spcBef>
                <a:spcPts val="360"/>
              </a:spcBef>
              <a:spcAft>
                <a:spcPts val="0"/>
              </a:spcAft>
              <a:buSzPts val="1080"/>
              <a:buChar char="■"/>
            </a:pPr>
            <a:r>
              <a:rPr lang="en-US" dirty="0"/>
              <a:t>User Representative (UR)</a:t>
            </a:r>
            <a:endParaRPr dirty="0"/>
          </a:p>
        </p:txBody>
      </p:sp>
      <p:sp>
        <p:nvSpPr>
          <p:cNvPr id="1503" name="Google Shape;1503;p87"/>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b="1" dirty="0"/>
              <a:t>Extended team - building relationships will help with control implementations</a:t>
            </a:r>
            <a:endParaRPr b="1" dirty="0"/>
          </a:p>
          <a:p>
            <a:pPr marL="742950" lvl="1" indent="-285750" algn="l" rtl="0">
              <a:spcBef>
                <a:spcPts val="320"/>
              </a:spcBef>
              <a:spcAft>
                <a:spcPts val="0"/>
              </a:spcAft>
              <a:buSzPts val="880"/>
              <a:buChar char="■"/>
            </a:pPr>
            <a:r>
              <a:rPr lang="en-US" sz="1800" dirty="0"/>
              <a:t>Developers</a:t>
            </a:r>
            <a:endParaRPr sz="1800" dirty="0"/>
          </a:p>
          <a:p>
            <a:pPr marL="742950" lvl="1" indent="-285750" algn="l" rtl="0">
              <a:spcBef>
                <a:spcPts val="320"/>
              </a:spcBef>
              <a:spcAft>
                <a:spcPts val="0"/>
              </a:spcAft>
              <a:buSzPts val="880"/>
              <a:buChar char="■"/>
            </a:pPr>
            <a:r>
              <a:rPr lang="en-US" sz="1800" dirty="0"/>
              <a:t>System Administrators</a:t>
            </a:r>
            <a:endParaRPr sz="1800" dirty="0"/>
          </a:p>
          <a:p>
            <a:pPr marL="742950" lvl="1" indent="-285750" algn="l" rtl="0">
              <a:spcBef>
                <a:spcPts val="320"/>
              </a:spcBef>
              <a:spcAft>
                <a:spcPts val="0"/>
              </a:spcAft>
              <a:buSzPts val="880"/>
              <a:buChar char="■"/>
            </a:pPr>
            <a:r>
              <a:rPr lang="en-US" sz="1800" dirty="0"/>
              <a:t>Network Administrators</a:t>
            </a:r>
            <a:endParaRPr sz="1800" dirty="0"/>
          </a:p>
          <a:p>
            <a:pPr marL="742950" lvl="1" indent="-285750" algn="l" rtl="0">
              <a:spcBef>
                <a:spcPts val="320"/>
              </a:spcBef>
              <a:spcAft>
                <a:spcPts val="0"/>
              </a:spcAft>
              <a:buSzPts val="880"/>
              <a:buChar char="■"/>
            </a:pPr>
            <a:r>
              <a:rPr lang="en-US" sz="1800" dirty="0"/>
              <a:t>Database Administrators</a:t>
            </a:r>
            <a:endParaRPr sz="1800" dirty="0"/>
          </a:p>
          <a:p>
            <a:pPr marL="742950" lvl="1" indent="-285750" algn="l" rtl="0">
              <a:spcBef>
                <a:spcPts val="320"/>
              </a:spcBef>
              <a:spcAft>
                <a:spcPts val="0"/>
              </a:spcAft>
              <a:buSzPts val="880"/>
              <a:buChar char="■"/>
            </a:pPr>
            <a:r>
              <a:rPr lang="en-US" sz="1800" dirty="0"/>
              <a:t>Application Administrators</a:t>
            </a:r>
            <a:endParaRPr sz="1800" dirty="0"/>
          </a:p>
          <a:p>
            <a:pPr marL="742950" lvl="1" indent="-285750" algn="l" rtl="0">
              <a:spcBef>
                <a:spcPts val="320"/>
              </a:spcBef>
              <a:spcAft>
                <a:spcPts val="0"/>
              </a:spcAft>
              <a:buSzPts val="880"/>
              <a:buChar char="■"/>
            </a:pPr>
            <a:r>
              <a:rPr lang="en-US" sz="1800" dirty="0"/>
              <a:t>Personnel Security Officer</a:t>
            </a:r>
            <a:endParaRPr sz="1800" dirty="0"/>
          </a:p>
          <a:p>
            <a:pPr marL="742950" lvl="1" indent="-285750" algn="l" rtl="0">
              <a:spcBef>
                <a:spcPts val="320"/>
              </a:spcBef>
              <a:spcAft>
                <a:spcPts val="0"/>
              </a:spcAft>
              <a:buSzPts val="880"/>
              <a:buChar char="■"/>
            </a:pPr>
            <a:r>
              <a:rPr lang="en-US" sz="1800" dirty="0"/>
              <a:t>Facilities Management and Security Personnel</a:t>
            </a:r>
          </a:p>
          <a:p>
            <a:pPr marL="742950" lvl="1" indent="-285750" algn="l" rtl="0">
              <a:spcBef>
                <a:spcPts val="320"/>
              </a:spcBef>
              <a:spcAft>
                <a:spcPts val="0"/>
              </a:spcAft>
              <a:buSzPts val="880"/>
              <a:buChar char="■"/>
            </a:pPr>
            <a:r>
              <a:rPr lang="en-US" sz="1800" dirty="0"/>
              <a:t>Operational Security/Physical Security</a:t>
            </a:r>
            <a:endParaRPr sz="1800" dirty="0"/>
          </a:p>
          <a:p>
            <a:pPr marL="742950" lvl="1" indent="-285750" algn="l" rtl="0">
              <a:spcBef>
                <a:spcPts val="320"/>
              </a:spcBef>
              <a:spcAft>
                <a:spcPts val="0"/>
              </a:spcAft>
              <a:buSzPts val="880"/>
              <a:buChar char="■"/>
            </a:pPr>
            <a:r>
              <a:rPr lang="en-US" sz="1800" dirty="0"/>
              <a:t>Training Officer</a:t>
            </a:r>
            <a:endParaRPr sz="1800" dirty="0"/>
          </a:p>
          <a:p>
            <a:pPr marL="342900" lvl="0" indent="-274320" algn="l" rtl="0">
              <a:spcBef>
                <a:spcPts val="360"/>
              </a:spcBef>
              <a:spcAft>
                <a:spcPts val="0"/>
              </a:spcAft>
              <a:buSzPts val="1080"/>
              <a:buNone/>
            </a:pPr>
            <a:endParaRPr dirty="0"/>
          </a:p>
        </p:txBody>
      </p:sp>
      <p:sp>
        <p:nvSpPr>
          <p:cNvPr id="1504" name="Google Shape;1504;p8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Identify Key Roles and Responsibilities </a:t>
            </a:r>
            <a:endParaRPr dirty="0"/>
          </a:p>
        </p:txBody>
      </p:sp>
      <p:sp>
        <p:nvSpPr>
          <p:cNvPr id="1505" name="Google Shape;1505;p87"/>
          <p:cNvSpPr txBox="1"/>
          <p:nvPr/>
        </p:nvSpPr>
        <p:spPr>
          <a:xfrm>
            <a:off x="4572000" y="5898972"/>
            <a:ext cx="4160108" cy="646290"/>
          </a:xfrm>
          <a:prstGeom prst="rect">
            <a:avLst/>
          </a:prstGeom>
          <a:solidFill>
            <a:srgbClr val="F2F2F2"/>
          </a:solid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Noto Sans Symbols"/>
              <a:buNone/>
              <a:tabLst/>
              <a:defRPr/>
            </a:pPr>
            <a:r>
              <a:rPr kumimoji="0" lang="en-US" sz="1800" b="1" i="0" u="none" strike="noStrike" kern="0" cap="none" spc="0" normalizeH="0" baseline="0" noProof="0" dirty="0">
                <a:ln>
                  <a:noFill/>
                </a:ln>
                <a:solidFill>
                  <a:srgbClr val="000000"/>
                </a:solidFill>
                <a:effectLst/>
                <a:uLnTx/>
                <a:uFillTx/>
                <a:latin typeface="Tahoma"/>
                <a:ea typeface="Tahoma"/>
                <a:cs typeface="Tahoma"/>
                <a:sym typeface="Tahoma"/>
              </a:rPr>
              <a:t>*</a:t>
            </a:r>
            <a:r>
              <a:rPr kumimoji="0" lang="en-US" sz="1800" b="0" i="0" u="none" strike="noStrike" kern="0" cap="none" spc="0" normalizeH="0" baseline="0" noProof="0" dirty="0">
                <a:ln>
                  <a:noFill/>
                </a:ln>
                <a:solidFill>
                  <a:srgbClr val="000000"/>
                </a:solidFill>
                <a:effectLst/>
                <a:uLnTx/>
                <a:uFillTx/>
                <a:latin typeface="Tahoma"/>
                <a:ea typeface="Tahoma"/>
                <a:cs typeface="Tahoma"/>
                <a:sym typeface="Tahoma"/>
              </a:rPr>
              <a:t>Roles unique to contractor developed systems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13110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ACTIVITY</a:t>
            </a:r>
            <a:endParaRPr/>
          </a:p>
        </p:txBody>
      </p:sp>
      <p:sp>
        <p:nvSpPr>
          <p:cNvPr id="432" name="Google Shape;432;p3"/>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RMF Fundamental Concepts Quiz </a:t>
            </a:r>
            <a:endParaRPr/>
          </a:p>
          <a:p>
            <a:pPr marL="742950" lvl="1" indent="-285750" algn="l" rtl="0">
              <a:spcBef>
                <a:spcPts val="480"/>
              </a:spcBef>
              <a:spcAft>
                <a:spcPts val="0"/>
              </a:spcAft>
              <a:buSzPts val="1320"/>
              <a:buChar char="■"/>
            </a:pPr>
            <a:r>
              <a:rPr lang="en-US"/>
              <a:t>Refresh knowledge from yesterday’s class</a:t>
            </a:r>
            <a:endParaRPr/>
          </a:p>
          <a:p>
            <a:pPr marL="742950" lvl="1" indent="-285750" algn="l" rtl="0">
              <a:spcBef>
                <a:spcPts val="480"/>
              </a:spcBef>
              <a:spcAft>
                <a:spcPts val="0"/>
              </a:spcAft>
              <a:buSzPts val="1320"/>
              <a:buChar char="■"/>
            </a:pPr>
            <a:r>
              <a:rPr lang="en-US"/>
              <a:t>To prepare for our continued walk through the RMF steps</a:t>
            </a:r>
            <a:endParaRPr/>
          </a:p>
          <a:p>
            <a:pPr marL="742950" lvl="1" indent="-201930" algn="l" rtl="0">
              <a:spcBef>
                <a:spcPts val="480"/>
              </a:spcBef>
              <a:spcAft>
                <a:spcPts val="0"/>
              </a:spcAft>
              <a:buSzPts val="132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1" name="Google Shape;1511;p88"/>
          <p:cNvSpPr txBox="1">
            <a:spLocks noGrp="1"/>
          </p:cNvSpPr>
          <p:nvPr>
            <p:ph type="body" idx="1"/>
          </p:nvPr>
        </p:nvSpPr>
        <p:spPr>
          <a:xfrm>
            <a:off x="531341" y="1334530"/>
            <a:ext cx="8118389" cy="5375189"/>
          </a:xfrm>
          <a:prstGeom prst="rect">
            <a:avLst/>
          </a:prstGeom>
          <a:noFill/>
          <a:ln>
            <a:noFill/>
          </a:ln>
        </p:spPr>
        <p:txBody>
          <a:bodyPr spcFirstLastPara="1" wrap="square" lIns="68569" tIns="34275" rIns="68569" bIns="34275" anchor="t" anchorCtr="0">
            <a:noAutofit/>
          </a:bodyPr>
          <a:lstStyle/>
          <a:p>
            <a:pPr marL="257175" indent="-257175">
              <a:spcBef>
                <a:spcPts val="0"/>
              </a:spcBef>
              <a:buSzPts val="1320"/>
            </a:pPr>
            <a:r>
              <a:rPr lang="en-US" sz="2400" dirty="0"/>
              <a:t>Assign qualified personnel to RMF roles and document in the Security Plan.</a:t>
            </a:r>
          </a:p>
          <a:p>
            <a:pPr marL="257175" indent="-257175">
              <a:spcBef>
                <a:spcPts val="0"/>
              </a:spcBef>
              <a:buSzPts val="1320"/>
            </a:pPr>
            <a:endParaRPr sz="1600" dirty="0"/>
          </a:p>
          <a:p>
            <a:pPr marL="257175" indent="-257175">
              <a:spcBef>
                <a:spcPts val="330"/>
              </a:spcBef>
              <a:buSzPts val="1320"/>
            </a:pPr>
            <a:r>
              <a:rPr lang="en-US" sz="2400" dirty="0"/>
              <a:t>Requirements for cybersecurity personnel:</a:t>
            </a:r>
            <a:endParaRPr sz="2400" dirty="0"/>
          </a:p>
          <a:p>
            <a:pPr marL="342900" lvl="1" indent="0">
              <a:buNone/>
            </a:pPr>
            <a:r>
              <a:rPr lang="en-US" dirty="0"/>
              <a:t>- Qualification standards per DoDD 8140.01 Cyberspace Workforce Management, October 2020</a:t>
            </a:r>
            <a:endParaRPr dirty="0"/>
          </a:p>
          <a:p>
            <a:pPr marL="685800" lvl="2" indent="0">
              <a:spcBef>
                <a:spcPts val="270"/>
              </a:spcBef>
              <a:buSzPts val="900"/>
              <a:buNone/>
            </a:pPr>
            <a:endParaRPr dirty="0"/>
          </a:p>
          <a:p>
            <a:pPr marL="100013" indent="-214313"/>
            <a:r>
              <a:rPr lang="en-US" sz="2400" dirty="0"/>
              <a:t>DoD Cyber Workforce Framework (DCWF) now available</a:t>
            </a:r>
          </a:p>
          <a:p>
            <a:pPr marL="0" indent="0">
              <a:buNone/>
            </a:pPr>
            <a:r>
              <a:rPr lang="en-US" sz="2400" dirty="0"/>
              <a:t>   to identify cyber personnel categories and work roles </a:t>
            </a:r>
          </a:p>
          <a:p>
            <a:pPr marL="0" indent="0">
              <a:buClr>
                <a:srgbClr val="0070C0"/>
              </a:buClr>
              <a:buSzPct val="100000"/>
              <a:buNone/>
            </a:pPr>
            <a:r>
              <a:rPr lang="en-US" dirty="0"/>
              <a:t>    - DoDI 8140.02, December 2021</a:t>
            </a:r>
          </a:p>
          <a:p>
            <a:pPr marL="0" indent="0">
              <a:buNone/>
            </a:pPr>
            <a:endParaRPr lang="en-US" sz="1600" dirty="0"/>
          </a:p>
          <a:p>
            <a:pPr marL="100013" indent="-214313"/>
            <a:r>
              <a:rPr lang="en-US" sz="2400" dirty="0"/>
              <a:t>DoDM 8140.03 published February 2023 </a:t>
            </a:r>
            <a:endParaRPr sz="2400" dirty="0"/>
          </a:p>
          <a:p>
            <a:pPr marL="557213" lvl="1" indent="-214313"/>
            <a:endParaRPr dirty="0"/>
          </a:p>
        </p:txBody>
      </p:sp>
      <p:sp>
        <p:nvSpPr>
          <p:cNvPr id="1512" name="Google Shape;1512;p88"/>
          <p:cNvSpPr txBox="1">
            <a:spLocks noGrp="1"/>
          </p:cNvSpPr>
          <p:nvPr>
            <p:ph type="title"/>
          </p:nvPr>
        </p:nvSpPr>
        <p:spPr>
          <a:xfrm>
            <a:off x="1426370" y="376994"/>
            <a:ext cx="5698331" cy="691754"/>
          </a:xfrm>
          <a:prstGeom prst="rect">
            <a:avLst/>
          </a:prstGeom>
          <a:noFill/>
          <a:ln>
            <a:noFill/>
          </a:ln>
        </p:spPr>
        <p:txBody>
          <a:bodyPr spcFirstLastPara="1" wrap="square" lIns="68569" tIns="34275" rIns="68569" bIns="34275" anchor="b" anchorCtr="0">
            <a:noAutofit/>
          </a:bodyPr>
          <a:lstStyle/>
          <a:p>
            <a:r>
              <a:rPr lang="en-US" dirty="0"/>
              <a:t>Personnel Considerations </a:t>
            </a:r>
            <a:br>
              <a:rPr lang="en-US" dirty="0"/>
            </a:br>
            <a:r>
              <a:rPr lang="en-US" dirty="0"/>
              <a:t>DoD Cyber Workforce Framework</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19" name="Google Shape;1519;p89"/>
          <p:cNvSpPr txBox="1">
            <a:spLocks noGrp="1"/>
          </p:cNvSpPr>
          <p:nvPr>
            <p:ph type="body" idx="1"/>
          </p:nvPr>
        </p:nvSpPr>
        <p:spPr>
          <a:xfrm>
            <a:off x="235149" y="1152794"/>
            <a:ext cx="2971236" cy="401299"/>
          </a:xfrm>
          <a:prstGeom prst="rect">
            <a:avLst/>
          </a:prstGeom>
          <a:noFill/>
          <a:ln>
            <a:noFill/>
          </a:ln>
        </p:spPr>
        <p:txBody>
          <a:bodyPr spcFirstLastPara="1" wrap="square" lIns="68569" tIns="34275" rIns="68569" bIns="34275" anchor="b" anchorCtr="0">
            <a:noAutofit/>
          </a:bodyPr>
          <a:lstStyle/>
          <a:p>
            <a:pPr marL="0" indent="0">
              <a:spcBef>
                <a:spcPts val="0"/>
              </a:spcBef>
            </a:pPr>
            <a:r>
              <a:rPr lang="en-US" dirty="0"/>
              <a:t>DoDD 8570.01	</a:t>
            </a:r>
            <a:endParaRPr dirty="0"/>
          </a:p>
        </p:txBody>
      </p:sp>
      <p:sp>
        <p:nvSpPr>
          <p:cNvPr id="1520" name="Google Shape;1520;p89"/>
          <p:cNvSpPr txBox="1">
            <a:spLocks noGrp="1"/>
          </p:cNvSpPr>
          <p:nvPr>
            <p:ph type="body" idx="2"/>
          </p:nvPr>
        </p:nvSpPr>
        <p:spPr>
          <a:xfrm>
            <a:off x="191020" y="1592411"/>
            <a:ext cx="2971800" cy="3673178"/>
          </a:xfrm>
          <a:prstGeom prst="rect">
            <a:avLst/>
          </a:prstGeom>
          <a:noFill/>
          <a:ln>
            <a:noFill/>
          </a:ln>
        </p:spPr>
        <p:txBody>
          <a:bodyPr spcFirstLastPara="1" wrap="square" lIns="68569" tIns="34275" rIns="68569" bIns="34275" anchor="t" anchorCtr="0">
            <a:noAutofit/>
          </a:bodyPr>
          <a:lstStyle/>
          <a:p>
            <a:pPr marL="257175" indent="-257175">
              <a:spcBef>
                <a:spcPts val="0"/>
              </a:spcBef>
            </a:pPr>
            <a:r>
              <a:rPr lang="en-US" sz="2000" dirty="0"/>
              <a:t>DoD Directive 8570.01 Information Assurance Training, Certification and Workforce Management </a:t>
            </a:r>
            <a:endParaRPr sz="2000" dirty="0"/>
          </a:p>
          <a:p>
            <a:pPr marL="257175" indent="-257175"/>
            <a:r>
              <a:rPr lang="en-US" sz="2000" dirty="0"/>
              <a:t>Enterprise-wide requirements for training, qualifying, and managing DoD IA workforce</a:t>
            </a:r>
            <a:endParaRPr sz="2000" dirty="0"/>
          </a:p>
          <a:p>
            <a:pPr marL="257175" indent="-257175"/>
            <a:r>
              <a:rPr lang="en-US" sz="2000" dirty="0"/>
              <a:t>Accompanying manual DoD 8570-M provided supporting detail </a:t>
            </a:r>
            <a:endParaRPr sz="2000" dirty="0"/>
          </a:p>
          <a:p>
            <a:pPr marL="257175" indent="-194310">
              <a:buNone/>
            </a:pPr>
            <a:endParaRPr sz="2000" dirty="0"/>
          </a:p>
          <a:p>
            <a:pPr marL="257175" indent="-194310">
              <a:buNone/>
            </a:pPr>
            <a:endParaRPr dirty="0"/>
          </a:p>
        </p:txBody>
      </p:sp>
      <p:sp>
        <p:nvSpPr>
          <p:cNvPr id="1521" name="Google Shape;1521;p89"/>
          <p:cNvSpPr txBox="1">
            <a:spLocks noGrp="1"/>
          </p:cNvSpPr>
          <p:nvPr>
            <p:ph type="body" idx="3"/>
          </p:nvPr>
        </p:nvSpPr>
        <p:spPr>
          <a:xfrm>
            <a:off x="3206949" y="1114476"/>
            <a:ext cx="2958257" cy="401299"/>
          </a:xfrm>
          <a:prstGeom prst="rect">
            <a:avLst/>
          </a:prstGeom>
          <a:noFill/>
          <a:ln>
            <a:noFill/>
          </a:ln>
        </p:spPr>
        <p:txBody>
          <a:bodyPr spcFirstLastPara="1" wrap="square" lIns="68569" tIns="34275" rIns="68569" bIns="34275" anchor="b" anchorCtr="0">
            <a:noAutofit/>
          </a:bodyPr>
          <a:lstStyle/>
          <a:p>
            <a:pPr marL="0" indent="0">
              <a:spcBef>
                <a:spcPts val="0"/>
              </a:spcBef>
            </a:pPr>
            <a:r>
              <a:rPr lang="en-US" dirty="0"/>
              <a:t>DoDD 8140.01</a:t>
            </a:r>
            <a:endParaRPr dirty="0"/>
          </a:p>
        </p:txBody>
      </p:sp>
      <p:sp>
        <p:nvSpPr>
          <p:cNvPr id="1522" name="Google Shape;1522;p89"/>
          <p:cNvSpPr txBox="1">
            <a:spLocks noGrp="1"/>
          </p:cNvSpPr>
          <p:nvPr>
            <p:ph type="body" idx="4"/>
          </p:nvPr>
        </p:nvSpPr>
        <p:spPr>
          <a:xfrm>
            <a:off x="3162820" y="1554093"/>
            <a:ext cx="3967070" cy="5155626"/>
          </a:xfrm>
          <a:prstGeom prst="rect">
            <a:avLst/>
          </a:prstGeom>
          <a:noFill/>
          <a:ln>
            <a:noFill/>
          </a:ln>
        </p:spPr>
        <p:txBody>
          <a:bodyPr spcFirstLastPara="1" wrap="square" lIns="68569" tIns="34275" rIns="68569" bIns="34275" anchor="t" anchorCtr="0">
            <a:noAutofit/>
          </a:bodyPr>
          <a:lstStyle/>
          <a:p>
            <a:pPr marL="257175" indent="-257175">
              <a:spcBef>
                <a:spcPts val="0"/>
              </a:spcBef>
            </a:pPr>
            <a:r>
              <a:rPr lang="en-US" sz="2000" dirty="0"/>
              <a:t>Partially implemented August 2015 – Final publication, Cyberspace Workforce Management, October 2020</a:t>
            </a:r>
            <a:endParaRPr sz="2000" dirty="0"/>
          </a:p>
          <a:p>
            <a:pPr marL="257175" indent="-257175"/>
            <a:r>
              <a:rPr lang="en-US" sz="2000" dirty="0"/>
              <a:t>Includes NICE framework categories/tasks </a:t>
            </a:r>
            <a:endParaRPr sz="2000" dirty="0"/>
          </a:p>
          <a:p>
            <a:pPr marL="0" indent="0">
              <a:spcBef>
                <a:spcPts val="300"/>
              </a:spcBef>
              <a:buSzPts val="1200"/>
              <a:buNone/>
            </a:pPr>
            <a:endParaRPr lang="en-US" sz="1500" b="1" dirty="0"/>
          </a:p>
          <a:p>
            <a:pPr marL="0" indent="0">
              <a:spcBef>
                <a:spcPts val="300"/>
              </a:spcBef>
              <a:buSzPts val="1200"/>
              <a:buNone/>
            </a:pPr>
            <a:r>
              <a:rPr lang="en-US" sz="1500" b="1" dirty="0"/>
              <a:t> </a:t>
            </a:r>
            <a:r>
              <a:rPr lang="en-US" sz="2000" b="1" dirty="0"/>
              <a:t>DoDI 8140.02</a:t>
            </a:r>
          </a:p>
          <a:p>
            <a:pPr marL="342900" indent="-342900">
              <a:spcBef>
                <a:spcPts val="300"/>
              </a:spcBef>
              <a:buSzPct val="100000"/>
              <a:buFont typeface="Wingdings" panose="05000000000000000000" pitchFamily="2" charset="2"/>
              <a:buChar char="§"/>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Identification, Tracking,</a:t>
            </a:r>
          </a:p>
          <a:p>
            <a:pPr marL="0" indent="0">
              <a:spcBef>
                <a:spcPts val="300"/>
              </a:spcBef>
              <a:buSzPct val="100000"/>
              <a:buNone/>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    and Reporting of </a:t>
            </a:r>
          </a:p>
          <a:p>
            <a:pPr marL="0" indent="0">
              <a:spcBef>
                <a:spcPts val="300"/>
              </a:spcBef>
              <a:buSzPct val="100000"/>
              <a:buNone/>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    Cyberspace Workforce </a:t>
            </a:r>
          </a:p>
          <a:p>
            <a:pPr marL="0" indent="0">
              <a:spcBef>
                <a:spcPts val="300"/>
              </a:spcBef>
              <a:buSzPct val="100000"/>
              <a:buNone/>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    Requirements</a:t>
            </a:r>
          </a:p>
          <a:p>
            <a:pPr marL="342900" indent="-342900">
              <a:spcBef>
                <a:spcPts val="300"/>
              </a:spcBef>
              <a:buSzPct val="100000"/>
              <a:buFont typeface="Wingdings" panose="05000000000000000000" pitchFamily="2" charset="2"/>
              <a:buChar char="§"/>
            </a:pPr>
            <a:r>
              <a:rPr lang="en-US" sz="2000" dirty="0"/>
              <a:t>Published December 2021</a:t>
            </a:r>
          </a:p>
          <a:p>
            <a:pPr marL="0" indent="0">
              <a:spcBef>
                <a:spcPts val="300"/>
              </a:spcBef>
              <a:buSzPct val="100000"/>
              <a:buNone/>
            </a:pPr>
            <a:endParaRPr lang="en-US" sz="2000" dirty="0">
              <a:solidFill>
                <a:srgbClr val="000000"/>
              </a:solidFill>
            </a:endParaRPr>
          </a:p>
          <a:p>
            <a:pPr marL="108585" indent="0">
              <a:buSzPct val="100000"/>
              <a:buNone/>
            </a:pPr>
            <a:endParaRPr lang="en-US" sz="1500" dirty="0"/>
          </a:p>
          <a:p>
            <a:pPr marL="108585" indent="0">
              <a:buNone/>
            </a:pPr>
            <a:r>
              <a:rPr lang="en-US" sz="1350" dirty="0">
                <a:solidFill>
                  <a:srgbClr val="000000"/>
                </a:solidFill>
                <a:latin typeface="Times New Roman" panose="02020603050405020304" pitchFamily="18" charset="0"/>
              </a:rPr>
              <a:t> </a:t>
            </a:r>
            <a:endParaRPr dirty="0"/>
          </a:p>
        </p:txBody>
      </p:sp>
      <p:sp>
        <p:nvSpPr>
          <p:cNvPr id="1523" name="Google Shape;1523;p89"/>
          <p:cNvSpPr txBox="1">
            <a:spLocks noGrp="1"/>
          </p:cNvSpPr>
          <p:nvPr>
            <p:ph type="title"/>
          </p:nvPr>
        </p:nvSpPr>
        <p:spPr>
          <a:xfrm>
            <a:off x="1182814" y="260391"/>
            <a:ext cx="7927081" cy="691754"/>
          </a:xfrm>
          <a:prstGeom prst="rect">
            <a:avLst/>
          </a:prstGeom>
          <a:noFill/>
          <a:ln>
            <a:noFill/>
          </a:ln>
        </p:spPr>
        <p:txBody>
          <a:bodyPr spcFirstLastPara="1" wrap="square" lIns="68569" tIns="34275" rIns="68569" bIns="34275" anchor="b" anchorCtr="0">
            <a:noAutofit/>
          </a:bodyPr>
          <a:lstStyle/>
          <a:p>
            <a:r>
              <a:rPr lang="en-US" dirty="0"/>
              <a:t>Former DoDD 8570.01 Versus DoDD 8140 series</a:t>
            </a:r>
            <a:endParaRPr dirty="0"/>
          </a:p>
        </p:txBody>
      </p:sp>
      <p:sp>
        <p:nvSpPr>
          <p:cNvPr id="3" name="TextBox 2">
            <a:extLst>
              <a:ext uri="{FF2B5EF4-FFF2-40B4-BE49-F238E27FC236}">
                <a16:creationId xmlns:a16="http://schemas.microsoft.com/office/drawing/2014/main" id="{329C1A09-418C-4617-40FA-542110B17B9C}"/>
              </a:ext>
            </a:extLst>
          </p:cNvPr>
          <p:cNvSpPr txBox="1"/>
          <p:nvPr/>
        </p:nvSpPr>
        <p:spPr>
          <a:xfrm>
            <a:off x="6154012" y="3429000"/>
            <a:ext cx="2989988" cy="1631216"/>
          </a:xfrm>
          <a:prstGeom prst="rect">
            <a:avLst/>
          </a:prstGeom>
          <a:noFill/>
        </p:spPr>
        <p:txBody>
          <a:bodyPr wrap="square">
            <a:spAutoFit/>
          </a:bodyPr>
          <a:lstStyle/>
          <a:p>
            <a:pPr marL="257175" indent="-257175">
              <a:buClr>
                <a:srgbClr val="C00000"/>
              </a:buClr>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Cyberspace Workforce Qualification and Management Program</a:t>
            </a:r>
          </a:p>
          <a:p>
            <a:pPr marL="257175" indent="-257175">
              <a:buClr>
                <a:srgbClr val="C00000"/>
              </a:buClr>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Published February 2023</a:t>
            </a:r>
          </a:p>
        </p:txBody>
      </p:sp>
      <p:sp>
        <p:nvSpPr>
          <p:cNvPr id="4" name="TextBox 3">
            <a:extLst>
              <a:ext uri="{FF2B5EF4-FFF2-40B4-BE49-F238E27FC236}">
                <a16:creationId xmlns:a16="http://schemas.microsoft.com/office/drawing/2014/main" id="{6A541EA5-097C-4722-1824-388BF10EAC1D}"/>
              </a:ext>
            </a:extLst>
          </p:cNvPr>
          <p:cNvSpPr txBox="1"/>
          <p:nvPr/>
        </p:nvSpPr>
        <p:spPr>
          <a:xfrm>
            <a:off x="6264060" y="3028890"/>
            <a:ext cx="2097049" cy="400110"/>
          </a:xfrm>
          <a:prstGeom prst="rect">
            <a:avLst/>
          </a:prstGeom>
          <a:noFill/>
        </p:spPr>
        <p:txBody>
          <a:bodyPr wrap="none" rtlCol="0">
            <a:spAutoFit/>
          </a:bodyPr>
          <a:lstStyle/>
          <a:p>
            <a:r>
              <a:rPr lang="en-US" sz="2000" b="1" dirty="0">
                <a:latin typeface="Tahoma" panose="020B0604030504040204" pitchFamily="34" charset="0"/>
                <a:ea typeface="Tahoma" panose="020B0604030504040204" pitchFamily="34" charset="0"/>
                <a:cs typeface="Tahoma" panose="020B0604030504040204" pitchFamily="34" charset="0"/>
              </a:rPr>
              <a:t>DoDM 8140.03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28"/>
        <p:cNvGrpSpPr/>
        <p:nvPr/>
      </p:nvGrpSpPr>
      <p:grpSpPr>
        <a:xfrm>
          <a:off x="0" y="0"/>
          <a:ext cx="0" cy="0"/>
          <a:chOff x="0" y="0"/>
          <a:chExt cx="0" cy="0"/>
        </a:xfrm>
      </p:grpSpPr>
      <p:pic>
        <p:nvPicPr>
          <p:cNvPr id="1529" name="Google Shape;1529;p90" descr="Graphical user interface&#10;&#10;Description automatically generated"/>
          <p:cNvPicPr preferRelativeResize="0">
            <a:picLocks noGrp="1"/>
          </p:cNvPicPr>
          <p:nvPr>
            <p:ph type="body" idx="1"/>
          </p:nvPr>
        </p:nvPicPr>
        <p:blipFill rotWithShape="1">
          <a:blip r:embed="rId3">
            <a:alphaModFix/>
          </a:blip>
          <a:srcRect/>
          <a:stretch/>
        </p:blipFill>
        <p:spPr>
          <a:xfrm>
            <a:off x="792562" y="1706823"/>
            <a:ext cx="3677079" cy="2499173"/>
          </a:xfrm>
          <a:prstGeom prst="rect">
            <a:avLst/>
          </a:prstGeom>
          <a:noFill/>
          <a:ln w="19050" cap="flat" cmpd="sng">
            <a:solidFill>
              <a:schemeClr val="dk1"/>
            </a:solidFill>
            <a:prstDash val="solid"/>
            <a:round/>
            <a:headEnd type="none" w="sm" len="sm"/>
            <a:tailEnd type="none" w="sm" len="sm"/>
          </a:ln>
        </p:spPr>
      </p:pic>
      <p:sp>
        <p:nvSpPr>
          <p:cNvPr id="1530" name="Google Shape;1530;p90"/>
          <p:cNvSpPr txBox="1">
            <a:spLocks noGrp="1"/>
          </p:cNvSpPr>
          <p:nvPr>
            <p:ph type="title"/>
          </p:nvPr>
        </p:nvSpPr>
        <p:spPr>
          <a:xfrm>
            <a:off x="1143000" y="339997"/>
            <a:ext cx="7506730" cy="691754"/>
          </a:xfrm>
          <a:prstGeom prst="rect">
            <a:avLst/>
          </a:prstGeom>
          <a:noFill/>
          <a:ln>
            <a:noFill/>
          </a:ln>
        </p:spPr>
        <p:txBody>
          <a:bodyPr spcFirstLastPara="1" wrap="square" lIns="68569" tIns="34275" rIns="68569" bIns="34275" anchor="b" anchorCtr="0">
            <a:noAutofit/>
          </a:bodyPr>
          <a:lstStyle/>
          <a:p>
            <a:r>
              <a:rPr lang="en-US" dirty="0"/>
              <a:t>National Initiative for Cybersecurity Education (NICE) Framework</a:t>
            </a:r>
            <a:endParaRPr dirty="0"/>
          </a:p>
        </p:txBody>
      </p:sp>
      <p:pic>
        <p:nvPicPr>
          <p:cNvPr id="5" name="Picture 4" descr="Graphical user interface, text&#10;&#10;Description automatically generated">
            <a:extLst>
              <a:ext uri="{FF2B5EF4-FFF2-40B4-BE49-F238E27FC236}">
                <a16:creationId xmlns:a16="http://schemas.microsoft.com/office/drawing/2014/main" id="{D5E8D550-D094-7C21-C044-5B632401CE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6365" y="1706823"/>
            <a:ext cx="3883572" cy="2642305"/>
          </a:xfrm>
          <a:prstGeom prst="rect">
            <a:avLst/>
          </a:prstGeom>
          <a:noFill/>
          <a:ln w="15875">
            <a:solidFill>
              <a:schemeClr val="tx1"/>
            </a:solidFill>
          </a:ln>
        </p:spPr>
      </p:pic>
      <p:pic>
        <p:nvPicPr>
          <p:cNvPr id="7" name="Picture 6" descr="Graphical user interface, application&#10;&#10;Description automatically generated">
            <a:extLst>
              <a:ext uri="{FF2B5EF4-FFF2-40B4-BE49-F238E27FC236}">
                <a16:creationId xmlns:a16="http://schemas.microsoft.com/office/drawing/2014/main" id="{BAD5BA23-D58B-794A-CC7C-926BC78B5C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069" y="4018830"/>
            <a:ext cx="3313861" cy="2499173"/>
          </a:xfrm>
          <a:prstGeom prst="rect">
            <a:avLst/>
          </a:prstGeom>
          <a:ln w="15875">
            <a:solidFill>
              <a:schemeClr val="tx1"/>
            </a:solid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2" name="Google Shape;1512;p88"/>
          <p:cNvSpPr txBox="1">
            <a:spLocks noGrp="1"/>
          </p:cNvSpPr>
          <p:nvPr>
            <p:ph type="title"/>
          </p:nvPr>
        </p:nvSpPr>
        <p:spPr>
          <a:xfrm>
            <a:off x="1246099" y="357413"/>
            <a:ext cx="6651802" cy="569344"/>
          </a:xfrm>
          <a:prstGeom prst="rect">
            <a:avLst/>
          </a:prstGeom>
          <a:noFill/>
          <a:ln>
            <a:noFill/>
          </a:ln>
        </p:spPr>
        <p:txBody>
          <a:bodyPr spcFirstLastPara="1" wrap="square" lIns="68569" tIns="34275" rIns="68569" bIns="34275" anchor="b" anchorCtr="0">
            <a:noAutofit/>
          </a:bodyPr>
          <a:lstStyle/>
          <a:p>
            <a:r>
              <a:rPr lang="en-US" dirty="0"/>
              <a:t>NICE: 7 Categories – 32 Specialty Areas</a:t>
            </a:r>
            <a:endParaRPr dirty="0"/>
          </a:p>
        </p:txBody>
      </p:sp>
      <p:sp>
        <p:nvSpPr>
          <p:cNvPr id="1513" name="Google Shape;1513;p88"/>
          <p:cNvSpPr txBox="1"/>
          <p:nvPr/>
        </p:nvSpPr>
        <p:spPr>
          <a:xfrm rot="-5400000">
            <a:off x="993578" y="4499768"/>
            <a:ext cx="865585" cy="438551"/>
          </a:xfrm>
          <a:prstGeom prst="rect">
            <a:avLst/>
          </a:prstGeom>
          <a:noFill/>
          <a:ln>
            <a:noFill/>
          </a:ln>
        </p:spPr>
        <p:txBody>
          <a:bodyPr spcFirstLastPara="1" wrap="square" lIns="68569" tIns="34275" rIns="68569" bIns="34275" anchor="t" anchorCtr="0">
            <a:spAutoFit/>
          </a:bodyPr>
          <a:lstStyle/>
          <a:p>
            <a:pPr>
              <a:buClr>
                <a:srgbClr val="000000"/>
              </a:buClr>
            </a:pPr>
            <a:r>
              <a:rPr lang="en-US" sz="1200" cap="small">
                <a:solidFill>
                  <a:srgbClr val="FFFFFF"/>
                </a:solidFill>
                <a:latin typeface="Tahoma"/>
                <a:ea typeface="Tahoma"/>
                <a:cs typeface="Tahoma"/>
                <a:sym typeface="Tahoma"/>
              </a:rPr>
              <a:t>Categorize</a:t>
            </a:r>
            <a:endParaRPr sz="1050"/>
          </a:p>
        </p:txBody>
      </p:sp>
      <p:pic>
        <p:nvPicPr>
          <p:cNvPr id="2" name="Picture 1">
            <a:extLst>
              <a:ext uri="{FF2B5EF4-FFF2-40B4-BE49-F238E27FC236}">
                <a16:creationId xmlns:a16="http://schemas.microsoft.com/office/drawing/2014/main" id="{71EC2812-3DEE-78E4-CD5E-0D135CB7FBDF}"/>
              </a:ext>
            </a:extLst>
          </p:cNvPr>
          <p:cNvPicPr>
            <a:picLocks noChangeAspect="1"/>
          </p:cNvPicPr>
          <p:nvPr/>
        </p:nvPicPr>
        <p:blipFill rotWithShape="1">
          <a:blip r:embed="rId3"/>
          <a:srcRect l="123" t="13829" r="123" b="4449"/>
          <a:stretch/>
        </p:blipFill>
        <p:spPr>
          <a:xfrm>
            <a:off x="364513" y="1322172"/>
            <a:ext cx="8388627" cy="4794423"/>
          </a:xfrm>
          <a:prstGeom prst="rect">
            <a:avLst/>
          </a:prstGeom>
        </p:spPr>
      </p:pic>
    </p:spTree>
    <p:extLst>
      <p:ext uri="{BB962C8B-B14F-4D97-AF65-F5344CB8AC3E}">
        <p14:creationId xmlns:p14="http://schemas.microsoft.com/office/powerpoint/2010/main" val="2246846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52"/>
        <p:cNvGrpSpPr/>
        <p:nvPr/>
      </p:nvGrpSpPr>
      <p:grpSpPr>
        <a:xfrm>
          <a:off x="0" y="0"/>
          <a:ext cx="0" cy="0"/>
          <a:chOff x="0" y="0"/>
          <a:chExt cx="0" cy="0"/>
        </a:xfrm>
      </p:grpSpPr>
      <p:sp>
        <p:nvSpPr>
          <p:cNvPr id="1554" name="Google Shape;1554;p92"/>
          <p:cNvSpPr txBox="1">
            <a:spLocks noGrp="1"/>
          </p:cNvSpPr>
          <p:nvPr>
            <p:ph type="title"/>
          </p:nvPr>
        </p:nvSpPr>
        <p:spPr>
          <a:xfrm>
            <a:off x="1328352" y="246658"/>
            <a:ext cx="6975388" cy="691754"/>
          </a:xfrm>
          <a:prstGeom prst="rect">
            <a:avLst/>
          </a:prstGeom>
          <a:noFill/>
          <a:ln>
            <a:noFill/>
          </a:ln>
        </p:spPr>
        <p:txBody>
          <a:bodyPr spcFirstLastPara="1" wrap="square" lIns="68569" tIns="34275" rIns="68569" bIns="34275" anchor="b" anchorCtr="0">
            <a:noAutofit/>
          </a:bodyPr>
          <a:lstStyle/>
          <a:p>
            <a:r>
              <a:rPr lang="en-US" dirty="0"/>
              <a:t>DoD Cyber Workforce Framework (DCWF)</a:t>
            </a:r>
            <a:endParaRPr dirty="0"/>
          </a:p>
        </p:txBody>
      </p:sp>
      <p:pic>
        <p:nvPicPr>
          <p:cNvPr id="5" name="Picture 4" descr="A screenshot of a computer&#10;&#10;Description automatically generated">
            <a:extLst>
              <a:ext uri="{FF2B5EF4-FFF2-40B4-BE49-F238E27FC236}">
                <a16:creationId xmlns:a16="http://schemas.microsoft.com/office/drawing/2014/main" id="{BFE50C8E-7F4E-683D-33CA-50646406CB40}"/>
              </a:ext>
            </a:extLst>
          </p:cNvPr>
          <p:cNvPicPr>
            <a:picLocks noChangeAspect="1"/>
          </p:cNvPicPr>
          <p:nvPr/>
        </p:nvPicPr>
        <p:blipFill rotWithShape="1">
          <a:blip r:embed="rId3"/>
          <a:srcRect t="-1708" b="1708"/>
          <a:stretch/>
        </p:blipFill>
        <p:spPr>
          <a:xfrm>
            <a:off x="614748" y="938412"/>
            <a:ext cx="7429501" cy="5355175"/>
          </a:xfrm>
          <a:prstGeom prst="rect">
            <a:avLst/>
          </a:prstGeom>
        </p:spPr>
      </p:pic>
      <p:sp>
        <p:nvSpPr>
          <p:cNvPr id="9" name="TextBox 8">
            <a:extLst>
              <a:ext uri="{FF2B5EF4-FFF2-40B4-BE49-F238E27FC236}">
                <a16:creationId xmlns:a16="http://schemas.microsoft.com/office/drawing/2014/main" id="{A30CDD17-19DA-E1A8-D13F-1EAACB001056}"/>
              </a:ext>
            </a:extLst>
          </p:cNvPr>
          <p:cNvSpPr txBox="1"/>
          <p:nvPr/>
        </p:nvSpPr>
        <p:spPr>
          <a:xfrm>
            <a:off x="1536871" y="6457453"/>
            <a:ext cx="5585254" cy="307777"/>
          </a:xfrm>
          <a:prstGeom prst="rect">
            <a:avLst/>
          </a:prstGeom>
          <a:noFill/>
        </p:spPr>
        <p:txBody>
          <a:bodyPr wrap="square">
            <a:spAutoFit/>
          </a:bodyPr>
          <a:lstStyle/>
          <a:p>
            <a:r>
              <a:rPr lang="en-US" dirty="0"/>
              <a:t>https://dodcio.defense.gov/Cyber-Workforce/DCWF.aspx</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2" name="Google Shape;1512;p88"/>
          <p:cNvSpPr txBox="1">
            <a:spLocks noGrp="1"/>
          </p:cNvSpPr>
          <p:nvPr>
            <p:ph type="title"/>
          </p:nvPr>
        </p:nvSpPr>
        <p:spPr>
          <a:xfrm>
            <a:off x="1207095" y="276482"/>
            <a:ext cx="6800083" cy="691754"/>
          </a:xfrm>
          <a:prstGeom prst="rect">
            <a:avLst/>
          </a:prstGeom>
          <a:noFill/>
          <a:ln>
            <a:noFill/>
          </a:ln>
        </p:spPr>
        <p:txBody>
          <a:bodyPr spcFirstLastPara="1" wrap="square" lIns="68569" tIns="34275" rIns="68569" bIns="34275" anchor="b" anchorCtr="0">
            <a:noAutofit/>
          </a:bodyPr>
          <a:lstStyle/>
          <a:p>
            <a:r>
              <a:rPr lang="en-US" dirty="0"/>
              <a:t>Sample Work Role Qualification Matrix</a:t>
            </a:r>
            <a:endParaRPr dirty="0"/>
          </a:p>
        </p:txBody>
      </p:sp>
      <p:sp>
        <p:nvSpPr>
          <p:cNvPr id="1513" name="Google Shape;1513;p88"/>
          <p:cNvSpPr txBox="1"/>
          <p:nvPr/>
        </p:nvSpPr>
        <p:spPr>
          <a:xfrm rot="-5400000">
            <a:off x="993578" y="4499768"/>
            <a:ext cx="865585" cy="438551"/>
          </a:xfrm>
          <a:prstGeom prst="rect">
            <a:avLst/>
          </a:prstGeom>
          <a:noFill/>
          <a:ln>
            <a:noFill/>
          </a:ln>
        </p:spPr>
        <p:txBody>
          <a:bodyPr spcFirstLastPara="1" wrap="square" lIns="68569" tIns="34275" rIns="68569" bIns="34275" anchor="t" anchorCtr="0">
            <a:spAutoFit/>
          </a:bodyPr>
          <a:lstStyle/>
          <a:p>
            <a:pPr>
              <a:buClr>
                <a:srgbClr val="000000"/>
              </a:buClr>
            </a:pPr>
            <a:r>
              <a:rPr lang="en-US" sz="1200" cap="small">
                <a:solidFill>
                  <a:srgbClr val="FFFFFF"/>
                </a:solidFill>
                <a:latin typeface="Tahoma"/>
                <a:ea typeface="Tahoma"/>
                <a:cs typeface="Tahoma"/>
                <a:sym typeface="Tahoma"/>
              </a:rPr>
              <a:t>Categorize</a:t>
            </a:r>
            <a:endParaRPr sz="1050"/>
          </a:p>
        </p:txBody>
      </p:sp>
      <p:pic>
        <p:nvPicPr>
          <p:cNvPr id="3" name="Picture 2" descr="Diagram, table&#10;&#10;Description automatically generated">
            <a:extLst>
              <a:ext uri="{FF2B5EF4-FFF2-40B4-BE49-F238E27FC236}">
                <a16:creationId xmlns:a16="http://schemas.microsoft.com/office/drawing/2014/main" id="{31376A4E-98BD-45C9-3B07-EA849816A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024" y="1112108"/>
            <a:ext cx="7173446" cy="5006073"/>
          </a:xfrm>
          <a:prstGeom prst="rect">
            <a:avLst/>
          </a:prstGeom>
        </p:spPr>
      </p:pic>
    </p:spTree>
    <p:extLst>
      <p:ext uri="{BB962C8B-B14F-4D97-AF65-F5344CB8AC3E}">
        <p14:creationId xmlns:p14="http://schemas.microsoft.com/office/powerpoint/2010/main" val="2087692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2" name="Google Shape;1512;p88"/>
          <p:cNvSpPr txBox="1">
            <a:spLocks noGrp="1"/>
          </p:cNvSpPr>
          <p:nvPr>
            <p:ph type="title"/>
          </p:nvPr>
        </p:nvSpPr>
        <p:spPr>
          <a:xfrm>
            <a:off x="1249680" y="366475"/>
            <a:ext cx="6644640" cy="742235"/>
          </a:xfrm>
          <a:prstGeom prst="rect">
            <a:avLst/>
          </a:prstGeom>
          <a:noFill/>
          <a:ln>
            <a:noFill/>
          </a:ln>
        </p:spPr>
        <p:txBody>
          <a:bodyPr spcFirstLastPara="1" wrap="square" lIns="68569" tIns="34275" rIns="68569" bIns="34275" anchor="b" anchorCtr="0">
            <a:noAutofit/>
          </a:bodyPr>
          <a:lstStyle/>
          <a:p>
            <a:r>
              <a:rPr lang="en-US" dirty="0"/>
              <a:t>ISSM Matrix – DoD 8140 Certifications and Education (https://cyber.mil)</a:t>
            </a:r>
            <a:endParaRPr dirty="0"/>
          </a:p>
        </p:txBody>
      </p:sp>
      <p:sp>
        <p:nvSpPr>
          <p:cNvPr id="1513" name="Google Shape;1513;p88"/>
          <p:cNvSpPr txBox="1"/>
          <p:nvPr/>
        </p:nvSpPr>
        <p:spPr>
          <a:xfrm rot="-5400000">
            <a:off x="993578" y="4499768"/>
            <a:ext cx="865585" cy="438551"/>
          </a:xfrm>
          <a:prstGeom prst="rect">
            <a:avLst/>
          </a:prstGeom>
          <a:noFill/>
          <a:ln>
            <a:noFill/>
          </a:ln>
        </p:spPr>
        <p:txBody>
          <a:bodyPr spcFirstLastPara="1" wrap="square" lIns="68569" tIns="34275" rIns="68569" bIns="34275" anchor="t" anchorCtr="0">
            <a:spAutoFit/>
          </a:bodyPr>
          <a:lstStyle/>
          <a:p>
            <a:pPr>
              <a:buClr>
                <a:srgbClr val="000000"/>
              </a:buClr>
            </a:pPr>
            <a:r>
              <a:rPr lang="en-US" sz="1200" cap="small">
                <a:solidFill>
                  <a:srgbClr val="FFFFFF"/>
                </a:solidFill>
                <a:latin typeface="Tahoma"/>
                <a:ea typeface="Tahoma"/>
                <a:cs typeface="Tahoma"/>
                <a:sym typeface="Tahoma"/>
              </a:rPr>
              <a:t>Categorize</a:t>
            </a:r>
            <a:endParaRPr sz="1050"/>
          </a:p>
        </p:txBody>
      </p:sp>
      <p:pic>
        <p:nvPicPr>
          <p:cNvPr id="5" name="Picture 4" descr="Table&#10;&#10;Description automatically generated">
            <a:extLst>
              <a:ext uri="{FF2B5EF4-FFF2-40B4-BE49-F238E27FC236}">
                <a16:creationId xmlns:a16="http://schemas.microsoft.com/office/drawing/2014/main" id="{A5C18222-115D-9FE0-28F9-D4A2583980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581" y="1208907"/>
            <a:ext cx="8383873" cy="5018897"/>
          </a:xfrm>
          <a:prstGeom prst="rect">
            <a:avLst/>
          </a:prstGeom>
        </p:spPr>
      </p:pic>
      <p:sp>
        <p:nvSpPr>
          <p:cNvPr id="3" name="TextBox 2">
            <a:extLst>
              <a:ext uri="{FF2B5EF4-FFF2-40B4-BE49-F238E27FC236}">
                <a16:creationId xmlns:a16="http://schemas.microsoft.com/office/drawing/2014/main" id="{78E61CCD-8735-A54B-FD59-8E978BD43786}"/>
              </a:ext>
            </a:extLst>
          </p:cNvPr>
          <p:cNvSpPr txBox="1"/>
          <p:nvPr/>
        </p:nvSpPr>
        <p:spPr>
          <a:xfrm>
            <a:off x="2201150" y="6491525"/>
            <a:ext cx="4314001" cy="307777"/>
          </a:xfrm>
          <a:prstGeom prst="rect">
            <a:avLst/>
          </a:prstGeom>
          <a:noFill/>
        </p:spPr>
        <p:txBody>
          <a:bodyPr wrap="none" rtlCol="0">
            <a:spAutoFit/>
          </a:bodyPr>
          <a:lstStyle/>
          <a:p>
            <a:r>
              <a:rPr lang="en-US" dirty="0"/>
              <a:t>Source: DoD 8140 Cyberspace Training Repository </a:t>
            </a:r>
          </a:p>
        </p:txBody>
      </p:sp>
    </p:spTree>
    <p:extLst>
      <p:ext uri="{BB962C8B-B14F-4D97-AF65-F5344CB8AC3E}">
        <p14:creationId xmlns:p14="http://schemas.microsoft.com/office/powerpoint/2010/main" val="870423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20" name="Google Shape;1520;p89"/>
          <p:cNvSpPr txBox="1">
            <a:spLocks noGrp="1"/>
          </p:cNvSpPr>
          <p:nvPr>
            <p:ph type="body" idx="2"/>
          </p:nvPr>
        </p:nvSpPr>
        <p:spPr>
          <a:xfrm>
            <a:off x="473908" y="1878013"/>
            <a:ext cx="8076967" cy="4446589"/>
          </a:xfrm>
          <a:prstGeom prst="rect">
            <a:avLst/>
          </a:prstGeom>
          <a:noFill/>
          <a:ln>
            <a:noFill/>
          </a:ln>
        </p:spPr>
        <p:txBody>
          <a:bodyPr spcFirstLastPara="1" wrap="square" lIns="91425" tIns="45700" rIns="91425" bIns="45700" anchor="t" anchorCtr="0">
            <a:noAutofit/>
          </a:bodyPr>
          <a:lstStyle/>
          <a:p>
            <a:pPr marL="342900" lvl="0" indent="-259080" algn="l" rtl="0">
              <a:spcBef>
                <a:spcPts val="440"/>
              </a:spcBef>
              <a:spcAft>
                <a:spcPts val="0"/>
              </a:spcAft>
              <a:buSzPts val="1320"/>
              <a:buNone/>
            </a:pPr>
            <a:endParaRPr dirty="0"/>
          </a:p>
          <a:p>
            <a:pPr marL="342900" lvl="0" indent="-259080" algn="l" rtl="0">
              <a:spcBef>
                <a:spcPts val="440"/>
              </a:spcBef>
              <a:spcAft>
                <a:spcPts val="0"/>
              </a:spcAft>
              <a:buSzPts val="1320"/>
              <a:buNone/>
            </a:pPr>
            <a:endParaRPr dirty="0"/>
          </a:p>
        </p:txBody>
      </p:sp>
      <p:sp>
        <p:nvSpPr>
          <p:cNvPr id="1523" name="Google Shape;1523;p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Artifacts Resulting from Preparation</a:t>
            </a:r>
            <a:endParaRPr dirty="0"/>
          </a:p>
        </p:txBody>
      </p:sp>
      <p:sp>
        <p:nvSpPr>
          <p:cNvPr id="5" name="TextBox 4">
            <a:extLst>
              <a:ext uri="{FF2B5EF4-FFF2-40B4-BE49-F238E27FC236}">
                <a16:creationId xmlns:a16="http://schemas.microsoft.com/office/drawing/2014/main" id="{43FC263C-E176-6D54-AAF9-37D4C8B51859}"/>
              </a:ext>
            </a:extLst>
          </p:cNvPr>
          <p:cNvSpPr txBox="1"/>
          <p:nvPr/>
        </p:nvSpPr>
        <p:spPr>
          <a:xfrm>
            <a:off x="417077" y="1081836"/>
            <a:ext cx="8399898" cy="5570756"/>
          </a:xfrm>
          <a:prstGeom prst="rect">
            <a:avLst/>
          </a:prstGeom>
          <a:noFill/>
        </p:spPr>
        <p:txBody>
          <a:bodyPr wrap="square" rtlCol="0">
            <a:spAutoFit/>
          </a:bodyPr>
          <a:lstStyle/>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System Description/CONOPS/System Boundary drawing</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System Architecture drawing (to include cloud if applicable)</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Data Flows/Ports and Protocols (if applicable)</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Hardware/Software Inventory (if applicable)</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Interconnecting Systems/Sub-systems (chart or drawing)</a:t>
            </a:r>
          </a:p>
          <a:p>
            <a:pPr>
              <a:buClr>
                <a:srgbClr val="FF0000"/>
              </a:buClr>
              <a:buSzPct val="75000"/>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Privacy Impact Assessment (DoD form DD 2930)</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Any current ATO or ATO w/Conditions</a:t>
            </a:r>
          </a:p>
          <a:p>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746644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20" name="Google Shape;1520;p89"/>
          <p:cNvSpPr txBox="1">
            <a:spLocks noGrp="1"/>
          </p:cNvSpPr>
          <p:nvPr>
            <p:ph type="body" idx="2"/>
          </p:nvPr>
        </p:nvSpPr>
        <p:spPr>
          <a:xfrm>
            <a:off x="473908" y="1878013"/>
            <a:ext cx="8076967" cy="4446589"/>
          </a:xfrm>
          <a:prstGeom prst="rect">
            <a:avLst/>
          </a:prstGeom>
          <a:noFill/>
          <a:ln>
            <a:noFill/>
          </a:ln>
        </p:spPr>
        <p:txBody>
          <a:bodyPr spcFirstLastPara="1" wrap="square" lIns="91425" tIns="45700" rIns="91425" bIns="45700" anchor="t" anchorCtr="0">
            <a:noAutofit/>
          </a:bodyPr>
          <a:lstStyle/>
          <a:p>
            <a:pPr marL="342900" lvl="0" indent="-259080" algn="l" rtl="0">
              <a:spcBef>
                <a:spcPts val="440"/>
              </a:spcBef>
              <a:spcAft>
                <a:spcPts val="0"/>
              </a:spcAft>
              <a:buSzPts val="1320"/>
              <a:buNone/>
            </a:pPr>
            <a:endParaRPr dirty="0"/>
          </a:p>
          <a:p>
            <a:pPr marL="342900" lvl="0" indent="-259080" algn="l" rtl="0">
              <a:spcBef>
                <a:spcPts val="440"/>
              </a:spcBef>
              <a:spcAft>
                <a:spcPts val="0"/>
              </a:spcAft>
              <a:buSzPts val="1320"/>
              <a:buNone/>
            </a:pPr>
            <a:endParaRPr dirty="0"/>
          </a:p>
        </p:txBody>
      </p:sp>
      <p:sp>
        <p:nvSpPr>
          <p:cNvPr id="1523" name="Google Shape;1523;p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Artifacts Resulting from Preparation</a:t>
            </a:r>
            <a:endParaRPr dirty="0"/>
          </a:p>
        </p:txBody>
      </p:sp>
      <p:sp>
        <p:nvSpPr>
          <p:cNvPr id="5" name="TextBox 4">
            <a:extLst>
              <a:ext uri="{FF2B5EF4-FFF2-40B4-BE49-F238E27FC236}">
                <a16:creationId xmlns:a16="http://schemas.microsoft.com/office/drawing/2014/main" id="{43FC263C-E176-6D54-AAF9-37D4C8B51859}"/>
              </a:ext>
            </a:extLst>
          </p:cNvPr>
          <p:cNvSpPr txBox="1"/>
          <p:nvPr/>
        </p:nvSpPr>
        <p:spPr>
          <a:xfrm>
            <a:off x="626348" y="1131263"/>
            <a:ext cx="8190627" cy="5570756"/>
          </a:xfrm>
          <a:prstGeom prst="rect">
            <a:avLst/>
          </a:prstGeom>
          <a:noFill/>
        </p:spPr>
        <p:txBody>
          <a:bodyPr wrap="square" rtlCol="0">
            <a:spAutoFit/>
          </a:bodyPr>
          <a:lstStyle/>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Any current Plan of Action &amp; Milestones (POA&amp;M)</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Waivers or unique/approved requirements</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Common Control Provider Agreements (MOA, SLA, Contract)</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Risk Assessment Report (threats, vulnerabilities)</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Contact Information for System Stakeholders</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Contact Information for RMF Lead/Primary RMF Team</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Contact Information for Extended Team</a:t>
            </a:r>
          </a:p>
          <a:p>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986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267200" y="0"/>
            <a:ext cx="4549775" cy="922338"/>
          </a:xfrm>
        </p:spPr>
        <p:txBody>
          <a:bodyPr/>
          <a:lstStyle/>
          <a:p>
            <a:r>
              <a:rPr lang="en-US" dirty="0"/>
              <a:t>Categorize</a:t>
            </a:r>
          </a:p>
        </p:txBody>
      </p:sp>
      <p:graphicFrame>
        <p:nvGraphicFramePr>
          <p:cNvPr id="5" name="Diagram 4"/>
          <p:cNvGraphicFramePr/>
          <p:nvPr>
            <p:custDataLst>
              <p:tags r:id="rId2"/>
            </p:custDataLst>
            <p:extLst>
              <p:ext uri="{D42A27DB-BD31-4B8C-83A1-F6EECF244321}">
                <p14:modId xmlns:p14="http://schemas.microsoft.com/office/powerpoint/2010/main" val="2554272371"/>
              </p:ext>
            </p:extLst>
          </p:nvPr>
        </p:nvGraphicFramePr>
        <p:xfrm>
          <a:off x="17463" y="1295400"/>
          <a:ext cx="9126537" cy="2362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Content Placeholder 4"/>
          <p:cNvGraphicFramePr>
            <a:graphicFrameLocks/>
          </p:cNvGraphicFramePr>
          <p:nvPr>
            <p:custDataLst>
              <p:tags r:id="rId3"/>
            </p:custDataLst>
            <p:extLst>
              <p:ext uri="{D42A27DB-BD31-4B8C-83A1-F6EECF244321}">
                <p14:modId xmlns:p14="http://schemas.microsoft.com/office/powerpoint/2010/main" val="1238136670"/>
              </p:ext>
            </p:extLst>
          </p:nvPr>
        </p:nvGraphicFramePr>
        <p:xfrm>
          <a:off x="17464" y="2313992"/>
          <a:ext cx="9126536" cy="466530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35065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4"/>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This course has been designed to prepare you to be able to:</a:t>
            </a:r>
            <a:endParaRPr/>
          </a:p>
        </p:txBody>
      </p:sp>
      <p:sp>
        <p:nvSpPr>
          <p:cNvPr id="439" name="Google Shape;439;p4"/>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Learning Goals</a:t>
            </a:r>
            <a:endParaRPr/>
          </a:p>
        </p:txBody>
      </p:sp>
      <p:sp>
        <p:nvSpPr>
          <p:cNvPr id="440" name="Google Shape;440;p4"/>
          <p:cNvSpPr/>
          <p:nvPr/>
        </p:nvSpPr>
        <p:spPr>
          <a:xfrm>
            <a:off x="-990600" y="3201665"/>
            <a:ext cx="5410200" cy="2597472"/>
          </a:xfrm>
          <a:prstGeom prst="ellipse">
            <a:avLst/>
          </a:prstGeom>
          <a:gradFill>
            <a:gsLst>
              <a:gs pos="0">
                <a:srgbClr val="000000"/>
              </a:gs>
              <a:gs pos="24000">
                <a:srgbClr val="000000"/>
              </a:gs>
              <a:gs pos="100000">
                <a:srgbClr val="FFFFFF"/>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nvGrpSpPr>
          <p:cNvPr id="441" name="Google Shape;441;p4"/>
          <p:cNvGrpSpPr/>
          <p:nvPr/>
        </p:nvGrpSpPr>
        <p:grpSpPr>
          <a:xfrm>
            <a:off x="-72118" y="2070100"/>
            <a:ext cx="3551238" cy="3425825"/>
            <a:chOff x="266331" y="2165031"/>
            <a:chExt cx="3551614" cy="3425953"/>
          </a:xfrm>
        </p:grpSpPr>
        <p:grpSp>
          <p:nvGrpSpPr>
            <p:cNvPr id="442" name="Google Shape;442;p4"/>
            <p:cNvGrpSpPr/>
            <p:nvPr/>
          </p:nvGrpSpPr>
          <p:grpSpPr>
            <a:xfrm>
              <a:off x="266331" y="3311370"/>
              <a:ext cx="2121763" cy="2121764"/>
              <a:chOff x="1651247" y="2432480"/>
              <a:chExt cx="3604334" cy="3604335"/>
            </a:xfrm>
          </p:grpSpPr>
          <p:sp>
            <p:nvSpPr>
              <p:cNvPr id="443" name="Google Shape;443;p4"/>
              <p:cNvSpPr/>
              <p:nvPr/>
            </p:nvSpPr>
            <p:spPr>
              <a:xfrm>
                <a:off x="3453414" y="2432480"/>
                <a:ext cx="1802167" cy="2130640"/>
              </a:xfrm>
              <a:custGeom>
                <a:avLst/>
                <a:gdLst/>
                <a:ahLst/>
                <a:cxnLst/>
                <a:rect l="l" t="t" r="r" b="b"/>
                <a:pathLst>
                  <a:path w="1802167" h="2130640" extrusionOk="0">
                    <a:moveTo>
                      <a:pt x="0" y="0"/>
                    </a:moveTo>
                    <a:lnTo>
                      <a:pt x="1802167" y="0"/>
                    </a:lnTo>
                    <a:lnTo>
                      <a:pt x="1802167" y="1802167"/>
                    </a:lnTo>
                    <a:lnTo>
                      <a:pt x="1229557" y="1802167"/>
                    </a:lnTo>
                    <a:lnTo>
                      <a:pt x="1222884" y="1868365"/>
                    </a:lnTo>
                    <a:cubicBezTo>
                      <a:pt x="1192255" y="2018045"/>
                      <a:pt x="1059818" y="2130640"/>
                      <a:pt x="901083" y="2130640"/>
                    </a:cubicBezTo>
                    <a:cubicBezTo>
                      <a:pt x="742349" y="2130640"/>
                      <a:pt x="609912" y="2018045"/>
                      <a:pt x="579283" y="1868365"/>
                    </a:cubicBezTo>
                    <a:lnTo>
                      <a:pt x="572609" y="1802167"/>
                    </a:lnTo>
                    <a:lnTo>
                      <a:pt x="0" y="1802167"/>
                    </a:lnTo>
                    <a:lnTo>
                      <a:pt x="0" y="1229557"/>
                    </a:lnTo>
                    <a:cubicBezTo>
                      <a:pt x="181411" y="1229557"/>
                      <a:pt x="328474" y="1082494"/>
                      <a:pt x="328474" y="901083"/>
                    </a:cubicBezTo>
                    <a:cubicBezTo>
                      <a:pt x="328474" y="719672"/>
                      <a:pt x="181411" y="572609"/>
                      <a:pt x="0" y="572609"/>
                    </a:cubicBezTo>
                    <a:lnTo>
                      <a:pt x="0" y="1"/>
                    </a:lnTo>
                    <a:close/>
                  </a:path>
                </a:pathLst>
              </a:custGeom>
              <a:solidFill>
                <a:srgbClr val="4F6128"/>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44" name="Google Shape;444;p4"/>
              <p:cNvSpPr/>
              <p:nvPr/>
            </p:nvSpPr>
            <p:spPr>
              <a:xfrm>
                <a:off x="3124940" y="4234648"/>
                <a:ext cx="2130641" cy="1802167"/>
              </a:xfrm>
              <a:custGeom>
                <a:avLst/>
                <a:gdLst/>
                <a:ahLst/>
                <a:cxnLst/>
                <a:rect l="l" t="t" r="r" b="b"/>
                <a:pathLst>
                  <a:path w="2130641" h="1802167" extrusionOk="0">
                    <a:moveTo>
                      <a:pt x="328474" y="0"/>
                    </a:moveTo>
                    <a:lnTo>
                      <a:pt x="901083" y="0"/>
                    </a:lnTo>
                    <a:lnTo>
                      <a:pt x="907757" y="66197"/>
                    </a:lnTo>
                    <a:cubicBezTo>
                      <a:pt x="938386" y="215877"/>
                      <a:pt x="1070823" y="328472"/>
                      <a:pt x="1229557" y="328472"/>
                    </a:cubicBezTo>
                    <a:cubicBezTo>
                      <a:pt x="1388292" y="328472"/>
                      <a:pt x="1520729" y="215877"/>
                      <a:pt x="1551358" y="66197"/>
                    </a:cubicBezTo>
                    <a:lnTo>
                      <a:pt x="1558031" y="0"/>
                    </a:lnTo>
                    <a:lnTo>
                      <a:pt x="2130641" y="0"/>
                    </a:lnTo>
                    <a:lnTo>
                      <a:pt x="2130641" y="1802167"/>
                    </a:lnTo>
                    <a:lnTo>
                      <a:pt x="328474" y="1802167"/>
                    </a:lnTo>
                    <a:lnTo>
                      <a:pt x="328474" y="1229557"/>
                    </a:lnTo>
                    <a:cubicBezTo>
                      <a:pt x="147063" y="1229557"/>
                      <a:pt x="0" y="1082494"/>
                      <a:pt x="0" y="901083"/>
                    </a:cubicBezTo>
                    <a:cubicBezTo>
                      <a:pt x="0" y="719672"/>
                      <a:pt x="147063" y="572609"/>
                      <a:pt x="328474" y="572609"/>
                    </a:cubicBezTo>
                    <a:close/>
                  </a:path>
                </a:pathLst>
              </a:custGeom>
              <a:solidFill>
                <a:srgbClr val="3F315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45" name="Google Shape;445;p4"/>
              <p:cNvSpPr/>
              <p:nvPr/>
            </p:nvSpPr>
            <p:spPr>
              <a:xfrm>
                <a:off x="1651247" y="3883977"/>
                <a:ext cx="1802167" cy="2152838"/>
              </a:xfrm>
              <a:custGeom>
                <a:avLst/>
                <a:gdLst/>
                <a:ahLst/>
                <a:cxnLst/>
                <a:rect l="l" t="t" r="r" b="b"/>
                <a:pathLst>
                  <a:path w="1802167" h="2152838" extrusionOk="0">
                    <a:moveTo>
                      <a:pt x="901083" y="0"/>
                    </a:moveTo>
                    <a:cubicBezTo>
                      <a:pt x="1082494" y="0"/>
                      <a:pt x="1229557" y="147063"/>
                      <a:pt x="1229557" y="328474"/>
                    </a:cubicBezTo>
                    <a:lnTo>
                      <a:pt x="1227319" y="350671"/>
                    </a:lnTo>
                    <a:lnTo>
                      <a:pt x="1802167" y="350671"/>
                    </a:lnTo>
                    <a:lnTo>
                      <a:pt x="1802167" y="923280"/>
                    </a:lnTo>
                    <a:cubicBezTo>
                      <a:pt x="1620756" y="923280"/>
                      <a:pt x="1473693" y="1070343"/>
                      <a:pt x="1473693" y="1251754"/>
                    </a:cubicBezTo>
                    <a:cubicBezTo>
                      <a:pt x="1473693" y="1433165"/>
                      <a:pt x="1620756" y="1580228"/>
                      <a:pt x="1802167" y="1580228"/>
                    </a:cubicBezTo>
                    <a:lnTo>
                      <a:pt x="1802167" y="2152838"/>
                    </a:lnTo>
                    <a:lnTo>
                      <a:pt x="0" y="2152838"/>
                    </a:lnTo>
                    <a:lnTo>
                      <a:pt x="0" y="350671"/>
                    </a:lnTo>
                    <a:lnTo>
                      <a:pt x="574847" y="350671"/>
                    </a:lnTo>
                    <a:lnTo>
                      <a:pt x="572609" y="328474"/>
                    </a:lnTo>
                    <a:cubicBezTo>
                      <a:pt x="572609" y="147063"/>
                      <a:pt x="719672" y="0"/>
                      <a:pt x="901083" y="0"/>
                    </a:cubicBezTo>
                    <a:close/>
                  </a:path>
                </a:pathLst>
              </a:custGeom>
              <a:solidFill>
                <a:srgbClr val="69613B"/>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grpSp>
          <p:nvGrpSpPr>
            <p:cNvPr id="446" name="Google Shape;446;p4"/>
            <p:cNvGrpSpPr/>
            <p:nvPr/>
          </p:nvGrpSpPr>
          <p:grpSpPr>
            <a:xfrm flipH="1">
              <a:off x="1696182" y="3469221"/>
              <a:ext cx="2121763" cy="2121763"/>
              <a:chOff x="1651247" y="2432482"/>
              <a:chExt cx="3604334" cy="3604333"/>
            </a:xfrm>
          </p:grpSpPr>
          <p:sp>
            <p:nvSpPr>
              <p:cNvPr id="447" name="Google Shape;447;p4"/>
              <p:cNvSpPr/>
              <p:nvPr/>
            </p:nvSpPr>
            <p:spPr>
              <a:xfrm>
                <a:off x="1651247" y="2432482"/>
                <a:ext cx="2130641" cy="1802166"/>
              </a:xfrm>
              <a:custGeom>
                <a:avLst/>
                <a:gdLst/>
                <a:ahLst/>
                <a:cxnLst/>
                <a:rect l="l" t="t" r="r" b="b"/>
                <a:pathLst>
                  <a:path w="2130641" h="1802166" extrusionOk="0">
                    <a:moveTo>
                      <a:pt x="0" y="0"/>
                    </a:moveTo>
                    <a:lnTo>
                      <a:pt x="1802167" y="0"/>
                    </a:lnTo>
                    <a:lnTo>
                      <a:pt x="1802167" y="572608"/>
                    </a:lnTo>
                    <a:cubicBezTo>
                      <a:pt x="1983578" y="572608"/>
                      <a:pt x="2130641" y="719671"/>
                      <a:pt x="2130641" y="901082"/>
                    </a:cubicBezTo>
                    <a:cubicBezTo>
                      <a:pt x="2130641" y="1082493"/>
                      <a:pt x="1983578" y="1229556"/>
                      <a:pt x="1802167" y="1229556"/>
                    </a:cubicBezTo>
                    <a:lnTo>
                      <a:pt x="1802167" y="1802166"/>
                    </a:lnTo>
                    <a:lnTo>
                      <a:pt x="1227319" y="1802166"/>
                    </a:lnTo>
                    <a:lnTo>
                      <a:pt x="1229557" y="1779969"/>
                    </a:lnTo>
                    <a:cubicBezTo>
                      <a:pt x="1229557" y="1598558"/>
                      <a:pt x="1082494" y="1451495"/>
                      <a:pt x="901083" y="1451495"/>
                    </a:cubicBezTo>
                    <a:cubicBezTo>
                      <a:pt x="719672" y="1451495"/>
                      <a:pt x="572609" y="1598558"/>
                      <a:pt x="572609" y="1779969"/>
                    </a:cubicBezTo>
                    <a:lnTo>
                      <a:pt x="574847" y="1802166"/>
                    </a:lnTo>
                    <a:lnTo>
                      <a:pt x="0" y="1802166"/>
                    </a:lnTo>
                    <a:close/>
                  </a:path>
                </a:pathLst>
              </a:custGeom>
              <a:solidFill>
                <a:srgbClr val="538CD5"/>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48" name="Google Shape;448;p4"/>
              <p:cNvSpPr/>
              <p:nvPr/>
            </p:nvSpPr>
            <p:spPr>
              <a:xfrm>
                <a:off x="3124940" y="4234648"/>
                <a:ext cx="2130641" cy="1802167"/>
              </a:xfrm>
              <a:custGeom>
                <a:avLst/>
                <a:gdLst/>
                <a:ahLst/>
                <a:cxnLst/>
                <a:rect l="l" t="t" r="r" b="b"/>
                <a:pathLst>
                  <a:path w="2130641" h="1802167" extrusionOk="0">
                    <a:moveTo>
                      <a:pt x="328474" y="0"/>
                    </a:moveTo>
                    <a:lnTo>
                      <a:pt x="901083" y="0"/>
                    </a:lnTo>
                    <a:lnTo>
                      <a:pt x="907757" y="66197"/>
                    </a:lnTo>
                    <a:cubicBezTo>
                      <a:pt x="938386" y="215877"/>
                      <a:pt x="1070823" y="328472"/>
                      <a:pt x="1229557" y="328472"/>
                    </a:cubicBezTo>
                    <a:cubicBezTo>
                      <a:pt x="1388292" y="328472"/>
                      <a:pt x="1520729" y="215877"/>
                      <a:pt x="1551358" y="66197"/>
                    </a:cubicBezTo>
                    <a:lnTo>
                      <a:pt x="1558031" y="0"/>
                    </a:lnTo>
                    <a:lnTo>
                      <a:pt x="2130641" y="0"/>
                    </a:lnTo>
                    <a:lnTo>
                      <a:pt x="2130641" y="1802167"/>
                    </a:lnTo>
                    <a:lnTo>
                      <a:pt x="328474" y="1802167"/>
                    </a:lnTo>
                    <a:lnTo>
                      <a:pt x="328474" y="1229557"/>
                    </a:lnTo>
                    <a:cubicBezTo>
                      <a:pt x="147063" y="1229557"/>
                      <a:pt x="0" y="1082494"/>
                      <a:pt x="0" y="901083"/>
                    </a:cubicBezTo>
                    <a:cubicBezTo>
                      <a:pt x="0" y="719672"/>
                      <a:pt x="147063" y="572609"/>
                      <a:pt x="328474" y="572609"/>
                    </a:cubicBezTo>
                    <a:close/>
                  </a:path>
                </a:pathLst>
              </a:custGeom>
              <a:solidFill>
                <a:srgbClr val="5F497A"/>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grpSp>
          <p:nvGrpSpPr>
            <p:cNvPr id="449" name="Google Shape;449;p4"/>
            <p:cNvGrpSpPr/>
            <p:nvPr/>
          </p:nvGrpSpPr>
          <p:grpSpPr>
            <a:xfrm rot="10800000">
              <a:off x="1229556" y="2165031"/>
              <a:ext cx="2121763" cy="2121764"/>
              <a:chOff x="1651247" y="2432480"/>
              <a:chExt cx="3604334" cy="3604335"/>
            </a:xfrm>
          </p:grpSpPr>
          <p:sp>
            <p:nvSpPr>
              <p:cNvPr id="450" name="Google Shape;450;p4"/>
              <p:cNvSpPr/>
              <p:nvPr/>
            </p:nvSpPr>
            <p:spPr>
              <a:xfrm>
                <a:off x="1651247" y="2432482"/>
                <a:ext cx="2130641" cy="1802166"/>
              </a:xfrm>
              <a:custGeom>
                <a:avLst/>
                <a:gdLst/>
                <a:ahLst/>
                <a:cxnLst/>
                <a:rect l="l" t="t" r="r" b="b"/>
                <a:pathLst>
                  <a:path w="2130641" h="1802166" extrusionOk="0">
                    <a:moveTo>
                      <a:pt x="0" y="0"/>
                    </a:moveTo>
                    <a:lnTo>
                      <a:pt x="1802167" y="0"/>
                    </a:lnTo>
                    <a:lnTo>
                      <a:pt x="1802167" y="572608"/>
                    </a:lnTo>
                    <a:cubicBezTo>
                      <a:pt x="1983578" y="572608"/>
                      <a:pt x="2130641" y="719671"/>
                      <a:pt x="2130641" y="901082"/>
                    </a:cubicBezTo>
                    <a:cubicBezTo>
                      <a:pt x="2130641" y="1082493"/>
                      <a:pt x="1983578" y="1229556"/>
                      <a:pt x="1802167" y="1229556"/>
                    </a:cubicBezTo>
                    <a:lnTo>
                      <a:pt x="1802167" y="1802166"/>
                    </a:lnTo>
                    <a:lnTo>
                      <a:pt x="1227319" y="1802166"/>
                    </a:lnTo>
                    <a:lnTo>
                      <a:pt x="1229557" y="1779969"/>
                    </a:lnTo>
                    <a:cubicBezTo>
                      <a:pt x="1229557" y="1598558"/>
                      <a:pt x="1082494" y="1451495"/>
                      <a:pt x="901083" y="1451495"/>
                    </a:cubicBezTo>
                    <a:cubicBezTo>
                      <a:pt x="719672" y="1451495"/>
                      <a:pt x="572609" y="1598558"/>
                      <a:pt x="572609" y="1779969"/>
                    </a:cubicBezTo>
                    <a:lnTo>
                      <a:pt x="574847" y="1802166"/>
                    </a:lnTo>
                    <a:lnTo>
                      <a:pt x="0" y="1802166"/>
                    </a:lnTo>
                    <a:close/>
                  </a:path>
                </a:pathLst>
              </a:custGeom>
              <a:solidFill>
                <a:srgbClr val="538CD5"/>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51" name="Google Shape;451;p4"/>
              <p:cNvSpPr/>
              <p:nvPr/>
            </p:nvSpPr>
            <p:spPr>
              <a:xfrm>
                <a:off x="3453414" y="2432480"/>
                <a:ext cx="1802167" cy="2130640"/>
              </a:xfrm>
              <a:custGeom>
                <a:avLst/>
                <a:gdLst/>
                <a:ahLst/>
                <a:cxnLst/>
                <a:rect l="l" t="t" r="r" b="b"/>
                <a:pathLst>
                  <a:path w="1802167" h="2130640" extrusionOk="0">
                    <a:moveTo>
                      <a:pt x="0" y="0"/>
                    </a:moveTo>
                    <a:lnTo>
                      <a:pt x="1802167" y="0"/>
                    </a:lnTo>
                    <a:lnTo>
                      <a:pt x="1802167" y="1802167"/>
                    </a:lnTo>
                    <a:lnTo>
                      <a:pt x="1229557" y="1802167"/>
                    </a:lnTo>
                    <a:lnTo>
                      <a:pt x="1222884" y="1868365"/>
                    </a:lnTo>
                    <a:cubicBezTo>
                      <a:pt x="1192255" y="2018045"/>
                      <a:pt x="1059818" y="2130640"/>
                      <a:pt x="901083" y="2130640"/>
                    </a:cubicBezTo>
                    <a:cubicBezTo>
                      <a:pt x="742349" y="2130640"/>
                      <a:pt x="609912" y="2018045"/>
                      <a:pt x="579283" y="1868365"/>
                    </a:cubicBezTo>
                    <a:lnTo>
                      <a:pt x="572609" y="1802167"/>
                    </a:lnTo>
                    <a:lnTo>
                      <a:pt x="0" y="1802167"/>
                    </a:lnTo>
                    <a:lnTo>
                      <a:pt x="0" y="1229557"/>
                    </a:lnTo>
                    <a:cubicBezTo>
                      <a:pt x="181411" y="1229557"/>
                      <a:pt x="328474" y="1082494"/>
                      <a:pt x="328474" y="901083"/>
                    </a:cubicBezTo>
                    <a:cubicBezTo>
                      <a:pt x="328474" y="719672"/>
                      <a:pt x="181411" y="572609"/>
                      <a:pt x="0" y="572609"/>
                    </a:cubicBezTo>
                    <a:lnTo>
                      <a:pt x="0" y="1"/>
                    </a:lnTo>
                    <a:close/>
                  </a:path>
                </a:pathLst>
              </a:custGeom>
              <a:solidFill>
                <a:srgbClr val="76923C"/>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52" name="Google Shape;452;p4"/>
              <p:cNvSpPr/>
              <p:nvPr/>
            </p:nvSpPr>
            <p:spPr>
              <a:xfrm>
                <a:off x="3124940" y="4234648"/>
                <a:ext cx="2130641" cy="1802167"/>
              </a:xfrm>
              <a:custGeom>
                <a:avLst/>
                <a:gdLst/>
                <a:ahLst/>
                <a:cxnLst/>
                <a:rect l="l" t="t" r="r" b="b"/>
                <a:pathLst>
                  <a:path w="2130641" h="1802167" extrusionOk="0">
                    <a:moveTo>
                      <a:pt x="328474" y="0"/>
                    </a:moveTo>
                    <a:lnTo>
                      <a:pt x="901083" y="0"/>
                    </a:lnTo>
                    <a:lnTo>
                      <a:pt x="907757" y="66197"/>
                    </a:lnTo>
                    <a:cubicBezTo>
                      <a:pt x="938386" y="215877"/>
                      <a:pt x="1070823" y="328472"/>
                      <a:pt x="1229557" y="328472"/>
                    </a:cubicBezTo>
                    <a:cubicBezTo>
                      <a:pt x="1388292" y="328472"/>
                      <a:pt x="1520729" y="215877"/>
                      <a:pt x="1551358" y="66197"/>
                    </a:cubicBezTo>
                    <a:lnTo>
                      <a:pt x="1558031" y="0"/>
                    </a:lnTo>
                    <a:lnTo>
                      <a:pt x="2130641" y="0"/>
                    </a:lnTo>
                    <a:lnTo>
                      <a:pt x="2130641" y="1802167"/>
                    </a:lnTo>
                    <a:lnTo>
                      <a:pt x="328474" y="1802167"/>
                    </a:lnTo>
                    <a:lnTo>
                      <a:pt x="328474" y="1229557"/>
                    </a:lnTo>
                    <a:cubicBezTo>
                      <a:pt x="147063" y="1229557"/>
                      <a:pt x="0" y="1082494"/>
                      <a:pt x="0" y="901083"/>
                    </a:cubicBezTo>
                    <a:cubicBezTo>
                      <a:pt x="0" y="719672"/>
                      <a:pt x="147063" y="572609"/>
                      <a:pt x="328474" y="572609"/>
                    </a:cubicBezTo>
                    <a:close/>
                  </a:path>
                </a:pathLst>
              </a:custGeom>
              <a:solidFill>
                <a:srgbClr val="953734"/>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53" name="Google Shape;453;p4"/>
              <p:cNvSpPr/>
              <p:nvPr/>
            </p:nvSpPr>
            <p:spPr>
              <a:xfrm>
                <a:off x="1651247" y="3883977"/>
                <a:ext cx="1802167" cy="2152838"/>
              </a:xfrm>
              <a:custGeom>
                <a:avLst/>
                <a:gdLst/>
                <a:ahLst/>
                <a:cxnLst/>
                <a:rect l="l" t="t" r="r" b="b"/>
                <a:pathLst>
                  <a:path w="1802167" h="2152838" extrusionOk="0">
                    <a:moveTo>
                      <a:pt x="901083" y="0"/>
                    </a:moveTo>
                    <a:cubicBezTo>
                      <a:pt x="1082494" y="0"/>
                      <a:pt x="1229557" y="147063"/>
                      <a:pt x="1229557" y="328474"/>
                    </a:cubicBezTo>
                    <a:lnTo>
                      <a:pt x="1227319" y="350671"/>
                    </a:lnTo>
                    <a:lnTo>
                      <a:pt x="1802167" y="350671"/>
                    </a:lnTo>
                    <a:lnTo>
                      <a:pt x="1802167" y="923280"/>
                    </a:lnTo>
                    <a:cubicBezTo>
                      <a:pt x="1620756" y="923280"/>
                      <a:pt x="1473693" y="1070343"/>
                      <a:pt x="1473693" y="1251754"/>
                    </a:cubicBezTo>
                    <a:cubicBezTo>
                      <a:pt x="1473693" y="1433165"/>
                      <a:pt x="1620756" y="1580228"/>
                      <a:pt x="1802167" y="1580228"/>
                    </a:cubicBezTo>
                    <a:lnTo>
                      <a:pt x="1802167" y="2152838"/>
                    </a:lnTo>
                    <a:lnTo>
                      <a:pt x="0" y="2152838"/>
                    </a:lnTo>
                    <a:lnTo>
                      <a:pt x="0" y="350671"/>
                    </a:lnTo>
                    <a:lnTo>
                      <a:pt x="574847" y="350671"/>
                    </a:lnTo>
                    <a:lnTo>
                      <a:pt x="572609" y="328474"/>
                    </a:lnTo>
                    <a:cubicBezTo>
                      <a:pt x="572609" y="147063"/>
                      <a:pt x="719672" y="0"/>
                      <a:pt x="901083" y="0"/>
                    </a:cubicBezTo>
                    <a:close/>
                  </a:path>
                </a:pathLst>
              </a:custGeom>
              <a:solidFill>
                <a:srgbClr val="E36C09"/>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grpSp>
      <p:grpSp>
        <p:nvGrpSpPr>
          <p:cNvPr id="454" name="Google Shape;454;p4"/>
          <p:cNvGrpSpPr/>
          <p:nvPr/>
        </p:nvGrpSpPr>
        <p:grpSpPr>
          <a:xfrm>
            <a:off x="4253821" y="2455468"/>
            <a:ext cx="3131749" cy="875500"/>
            <a:chOff x="4637133" y="2102648"/>
            <a:chExt cx="3132454" cy="875631"/>
          </a:xfrm>
        </p:grpSpPr>
        <p:sp>
          <p:nvSpPr>
            <p:cNvPr id="455" name="Google Shape;455;p4"/>
            <p:cNvSpPr/>
            <p:nvPr/>
          </p:nvSpPr>
          <p:spPr>
            <a:xfrm>
              <a:off x="4637133" y="2102648"/>
              <a:ext cx="355680" cy="355653"/>
            </a:xfrm>
            <a:prstGeom prst="diamond">
              <a:avLst/>
            </a:prstGeom>
            <a:solidFill>
              <a:srgbClr val="538C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56" name="Google Shape;456;p4"/>
            <p:cNvSpPr txBox="1"/>
            <p:nvPr/>
          </p:nvSpPr>
          <p:spPr>
            <a:xfrm>
              <a:off x="5003539" y="2578169"/>
              <a:ext cx="276604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Select and assign roles</a:t>
              </a:r>
              <a:endParaRPr/>
            </a:p>
          </p:txBody>
        </p:sp>
      </p:grpSp>
      <p:grpSp>
        <p:nvGrpSpPr>
          <p:cNvPr id="457" name="Google Shape;457;p4"/>
          <p:cNvGrpSpPr/>
          <p:nvPr/>
        </p:nvGrpSpPr>
        <p:grpSpPr>
          <a:xfrm>
            <a:off x="4253820" y="2454902"/>
            <a:ext cx="3032692" cy="878847"/>
            <a:chOff x="4637133" y="1579322"/>
            <a:chExt cx="3032682" cy="878979"/>
          </a:xfrm>
        </p:grpSpPr>
        <p:sp>
          <p:nvSpPr>
            <p:cNvPr id="458" name="Google Shape;458;p4"/>
            <p:cNvSpPr/>
            <p:nvPr/>
          </p:nvSpPr>
          <p:spPr>
            <a:xfrm>
              <a:off x="4637133" y="2102648"/>
              <a:ext cx="355599" cy="355653"/>
            </a:xfrm>
            <a:prstGeom prst="diamond">
              <a:avLst/>
            </a:prstGeom>
            <a:solidFill>
              <a:srgbClr val="5F49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59" name="Google Shape;459;p4"/>
            <p:cNvSpPr txBox="1"/>
            <p:nvPr/>
          </p:nvSpPr>
          <p:spPr>
            <a:xfrm>
              <a:off x="4977424" y="1579322"/>
              <a:ext cx="269239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Categorize the system</a:t>
              </a:r>
              <a:endParaRPr/>
            </a:p>
          </p:txBody>
        </p:sp>
      </p:grpSp>
      <p:grpSp>
        <p:nvGrpSpPr>
          <p:cNvPr id="460" name="Google Shape;460;p4"/>
          <p:cNvGrpSpPr/>
          <p:nvPr/>
        </p:nvGrpSpPr>
        <p:grpSpPr>
          <a:xfrm>
            <a:off x="4253820" y="3409950"/>
            <a:ext cx="3341687" cy="400050"/>
            <a:chOff x="4637133" y="2058191"/>
            <a:chExt cx="3341340" cy="400110"/>
          </a:xfrm>
        </p:grpSpPr>
        <p:sp>
          <p:nvSpPr>
            <p:cNvPr id="461" name="Google Shape;461;p4"/>
            <p:cNvSpPr/>
            <p:nvPr/>
          </p:nvSpPr>
          <p:spPr>
            <a:xfrm>
              <a:off x="4637133" y="2102648"/>
              <a:ext cx="355563" cy="355653"/>
            </a:xfrm>
            <a:prstGeom prst="diamond">
              <a:avLst/>
            </a:prstGeom>
            <a:solidFill>
              <a:srgbClr val="FABF8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62" name="Google Shape;462;p4"/>
            <p:cNvSpPr txBox="1"/>
            <p:nvPr/>
          </p:nvSpPr>
          <p:spPr>
            <a:xfrm>
              <a:off x="4992696" y="2058191"/>
              <a:ext cx="2985777"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Select and tailor controls</a:t>
              </a:r>
              <a:endParaRPr/>
            </a:p>
          </p:txBody>
        </p:sp>
      </p:grpSp>
      <p:grpSp>
        <p:nvGrpSpPr>
          <p:cNvPr id="463" name="Google Shape;463;p4"/>
          <p:cNvGrpSpPr/>
          <p:nvPr/>
        </p:nvGrpSpPr>
        <p:grpSpPr>
          <a:xfrm>
            <a:off x="4253820" y="3930650"/>
            <a:ext cx="4657725" cy="862013"/>
            <a:chOff x="4637133" y="2102074"/>
            <a:chExt cx="4657404" cy="862806"/>
          </a:xfrm>
        </p:grpSpPr>
        <p:sp>
          <p:nvSpPr>
            <p:cNvPr id="464" name="Google Shape;464;p4"/>
            <p:cNvSpPr/>
            <p:nvPr/>
          </p:nvSpPr>
          <p:spPr>
            <a:xfrm>
              <a:off x="4637133" y="2102074"/>
              <a:ext cx="355575" cy="355927"/>
            </a:xfrm>
            <a:prstGeom prst="diamond">
              <a:avLst/>
            </a:prstGeom>
            <a:solidFill>
              <a:srgbClr val="E36C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65" name="Google Shape;465;p4"/>
            <p:cNvSpPr txBox="1"/>
            <p:nvPr/>
          </p:nvSpPr>
          <p:spPr>
            <a:xfrm>
              <a:off x="4992708" y="2564462"/>
              <a:ext cx="4301829" cy="4004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Create a continuous monitoring plan</a:t>
              </a:r>
              <a:endParaRPr/>
            </a:p>
          </p:txBody>
        </p:sp>
      </p:grpSp>
      <p:grpSp>
        <p:nvGrpSpPr>
          <p:cNvPr id="466" name="Google Shape;466;p4"/>
          <p:cNvGrpSpPr/>
          <p:nvPr/>
        </p:nvGrpSpPr>
        <p:grpSpPr>
          <a:xfrm>
            <a:off x="4263345" y="3925888"/>
            <a:ext cx="2809875" cy="842962"/>
            <a:chOff x="4637133" y="1593951"/>
            <a:chExt cx="2819907" cy="864350"/>
          </a:xfrm>
        </p:grpSpPr>
        <p:sp>
          <p:nvSpPr>
            <p:cNvPr id="467" name="Google Shape;467;p4"/>
            <p:cNvSpPr/>
            <p:nvPr/>
          </p:nvSpPr>
          <p:spPr>
            <a:xfrm>
              <a:off x="4637133" y="2101818"/>
              <a:ext cx="356870" cy="356483"/>
            </a:xfrm>
            <a:prstGeom prst="diamond">
              <a:avLst/>
            </a:prstGeom>
            <a:solidFill>
              <a:srgbClr val="31859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68" name="Google Shape;468;p4"/>
            <p:cNvSpPr txBox="1"/>
            <p:nvPr/>
          </p:nvSpPr>
          <p:spPr>
            <a:xfrm>
              <a:off x="5044984" y="1593951"/>
              <a:ext cx="2412056" cy="41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Plan an assessment</a:t>
              </a:r>
              <a:endParaRPr/>
            </a:p>
          </p:txBody>
        </p:sp>
      </p:grpSp>
      <p:grpSp>
        <p:nvGrpSpPr>
          <p:cNvPr id="469" name="Google Shape;469;p4"/>
          <p:cNvGrpSpPr/>
          <p:nvPr/>
        </p:nvGrpSpPr>
        <p:grpSpPr>
          <a:xfrm>
            <a:off x="4253820" y="5264150"/>
            <a:ext cx="3319462" cy="400050"/>
            <a:chOff x="4637133" y="2058191"/>
            <a:chExt cx="3317534" cy="400170"/>
          </a:xfrm>
        </p:grpSpPr>
        <p:sp>
          <p:nvSpPr>
            <p:cNvPr id="470" name="Google Shape;470;p4"/>
            <p:cNvSpPr/>
            <p:nvPr/>
          </p:nvSpPr>
          <p:spPr>
            <a:xfrm>
              <a:off x="4637133" y="2102654"/>
              <a:ext cx="355393" cy="355707"/>
            </a:xfrm>
            <a:prstGeom prst="diamond">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71" name="Google Shape;471;p4"/>
            <p:cNvSpPr txBox="1"/>
            <p:nvPr/>
          </p:nvSpPr>
          <p:spPr>
            <a:xfrm>
              <a:off x="4992526" y="2058191"/>
              <a:ext cx="2962141" cy="4001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Plan a successful project</a:t>
              </a:r>
              <a:endParaRPr/>
            </a:p>
          </p:txBody>
        </p:sp>
      </p:grpSp>
      <p:grpSp>
        <p:nvGrpSpPr>
          <p:cNvPr id="472" name="Google Shape;472;p4"/>
          <p:cNvGrpSpPr/>
          <p:nvPr/>
        </p:nvGrpSpPr>
        <p:grpSpPr>
          <a:xfrm>
            <a:off x="4253820" y="5695950"/>
            <a:ext cx="3462337" cy="400050"/>
            <a:chOff x="4637133" y="2058191"/>
            <a:chExt cx="3461564" cy="400110"/>
          </a:xfrm>
        </p:grpSpPr>
        <p:sp>
          <p:nvSpPr>
            <p:cNvPr id="473" name="Google Shape;473;p4"/>
            <p:cNvSpPr/>
            <p:nvPr/>
          </p:nvSpPr>
          <p:spPr>
            <a:xfrm>
              <a:off x="4637133" y="2102648"/>
              <a:ext cx="355521" cy="355653"/>
            </a:xfrm>
            <a:prstGeom prst="diamond">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74" name="Google Shape;474;p4"/>
            <p:cNvSpPr txBox="1"/>
            <p:nvPr/>
          </p:nvSpPr>
          <p:spPr>
            <a:xfrm>
              <a:off x="4992654" y="2058191"/>
              <a:ext cx="310604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Find supporting resources</a:t>
              </a:r>
              <a:endParaRPr/>
            </a:p>
          </p:txBody>
        </p:sp>
      </p:grpSp>
      <p:grpSp>
        <p:nvGrpSpPr>
          <p:cNvPr id="475" name="Google Shape;475;p4"/>
          <p:cNvGrpSpPr/>
          <p:nvPr/>
        </p:nvGrpSpPr>
        <p:grpSpPr>
          <a:xfrm>
            <a:off x="4253820" y="4829175"/>
            <a:ext cx="4256335" cy="400110"/>
            <a:chOff x="4253820" y="4829175"/>
            <a:chExt cx="4256335" cy="400110"/>
          </a:xfrm>
        </p:grpSpPr>
        <p:sp>
          <p:nvSpPr>
            <p:cNvPr id="476" name="Google Shape;476;p4"/>
            <p:cNvSpPr/>
            <p:nvPr/>
          </p:nvSpPr>
          <p:spPr>
            <a:xfrm>
              <a:off x="4253820" y="4849019"/>
              <a:ext cx="355600" cy="355600"/>
            </a:xfrm>
            <a:prstGeom prst="diamond">
              <a:avLst/>
            </a:prstGeom>
            <a:solidFill>
              <a:srgbClr val="D9959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477" name="Google Shape;477;p4"/>
            <p:cNvSpPr txBox="1"/>
            <p:nvPr/>
          </p:nvSpPr>
          <p:spPr>
            <a:xfrm>
              <a:off x="4648200" y="4829175"/>
              <a:ext cx="386195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000000"/>
                  </a:solidFill>
                  <a:latin typeface="Tahoma"/>
                  <a:ea typeface="Tahoma"/>
                  <a:cs typeface="Tahoma"/>
                  <a:sym typeface="Tahoma"/>
                </a:rPr>
                <a:t>Identify compliance testing tools</a:t>
              </a:r>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We Are In the RMF for DoD Process </a:t>
            </a:r>
            <a:endParaRPr/>
          </a:p>
        </p:txBody>
      </p:sp>
      <p:sp>
        <p:nvSpPr>
          <p:cNvPr id="840" name="Google Shape;840;p31"/>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40</a:t>
            </a:fld>
            <a:endParaRPr sz="1200">
              <a:solidFill>
                <a:schemeClr val="lt1"/>
              </a:solidFill>
              <a:latin typeface="Tahoma"/>
              <a:ea typeface="Tahoma"/>
              <a:cs typeface="Tahoma"/>
              <a:sym typeface="Tahoma"/>
            </a:endParaRPr>
          </a:p>
        </p:txBody>
      </p:sp>
      <p:sp>
        <p:nvSpPr>
          <p:cNvPr id="845" name="Google Shape;845;p31"/>
          <p:cNvSpPr/>
          <p:nvPr/>
        </p:nvSpPr>
        <p:spPr>
          <a:xfrm rot="939891">
            <a:off x="275602" y="1109207"/>
            <a:ext cx="2017874" cy="946693"/>
          </a:xfrm>
          <a:prstGeom prst="stripedRightArrow">
            <a:avLst>
              <a:gd name="adj1" fmla="val 50000"/>
              <a:gd name="adj2" fmla="val 50000"/>
            </a:avLst>
          </a:prstGeom>
          <a:solidFill>
            <a:srgbClr val="FF0000"/>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Tahoma"/>
              <a:buNone/>
            </a:pPr>
            <a:r>
              <a:rPr lang="en-US" sz="2400" b="0" i="0" u="none" strike="noStrike" cap="none" dirty="0">
                <a:solidFill>
                  <a:schemeClr val="lt1"/>
                </a:solidFill>
                <a:latin typeface="Tahoma"/>
                <a:ea typeface="Tahoma"/>
                <a:cs typeface="Tahoma"/>
                <a:sym typeface="Tahoma"/>
              </a:rPr>
              <a:t>Categorize</a:t>
            </a:r>
            <a:endParaRPr dirty="0"/>
          </a:p>
        </p:txBody>
      </p:sp>
      <p:pic>
        <p:nvPicPr>
          <p:cNvPr id="3" name="Picture 2" descr="A diagram of a security system&#10;&#10;Description automatically generated">
            <a:extLst>
              <a:ext uri="{FF2B5EF4-FFF2-40B4-BE49-F238E27FC236}">
                <a16:creationId xmlns:a16="http://schemas.microsoft.com/office/drawing/2014/main" id="{6D780DCE-22AE-1F73-D980-CC641BF4EC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2240195"/>
            <a:ext cx="6867939" cy="4016051"/>
          </a:xfrm>
          <a:prstGeom prst="rect">
            <a:avLst/>
          </a:prstGeom>
        </p:spPr>
      </p:pic>
      <p:sp>
        <p:nvSpPr>
          <p:cNvPr id="7" name="TextBox 6">
            <a:extLst>
              <a:ext uri="{FF2B5EF4-FFF2-40B4-BE49-F238E27FC236}">
                <a16:creationId xmlns:a16="http://schemas.microsoft.com/office/drawing/2014/main" id="{A403BAA1-5C2A-9A98-2A1B-BF1155322DA8}"/>
              </a:ext>
            </a:extLst>
          </p:cNvPr>
          <p:cNvSpPr txBox="1"/>
          <p:nvPr/>
        </p:nvSpPr>
        <p:spPr>
          <a:xfrm>
            <a:off x="1013254" y="6432264"/>
            <a:ext cx="4572000" cy="307777"/>
          </a:xfrm>
          <a:prstGeom prst="rect">
            <a:avLst/>
          </a:prstGeom>
          <a:noFill/>
        </p:spPr>
        <p:txBody>
          <a:bodyPr wrap="square">
            <a:spAutoFit/>
          </a:bodyPr>
          <a:lstStyle/>
          <a:p>
            <a:pPr algn="ctr"/>
            <a:r>
              <a:rPr lang="en-US" sz="1400" dirty="0"/>
              <a:t>Source: DoD Knowledge Service</a:t>
            </a:r>
          </a:p>
        </p:txBody>
      </p:sp>
      <p:pic>
        <p:nvPicPr>
          <p:cNvPr id="9" name="Picture 8" descr="A blue rectangular sign with white text&#10;&#10;Description automatically generated">
            <a:extLst>
              <a:ext uri="{FF2B5EF4-FFF2-40B4-BE49-F238E27FC236}">
                <a16:creationId xmlns:a16="http://schemas.microsoft.com/office/drawing/2014/main" id="{A9D182EE-A3DF-705F-8881-AFFACEBDF072}"/>
              </a:ext>
            </a:extLst>
          </p:cNvPr>
          <p:cNvPicPr>
            <a:picLocks noChangeAspect="1"/>
          </p:cNvPicPr>
          <p:nvPr/>
        </p:nvPicPr>
        <p:blipFill>
          <a:blip r:embed="rId4"/>
          <a:stretch>
            <a:fillRect/>
          </a:stretch>
        </p:blipFill>
        <p:spPr>
          <a:xfrm>
            <a:off x="2383810" y="1223319"/>
            <a:ext cx="4309399" cy="3435178"/>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3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System Categorization</a:t>
            </a:r>
            <a:br>
              <a:rPr lang="en-US" dirty="0"/>
            </a:br>
            <a:r>
              <a:rPr lang="en-US" dirty="0"/>
              <a:t>(DIACAP vs. RMF)</a:t>
            </a:r>
            <a:endParaRPr dirty="0"/>
          </a:p>
        </p:txBody>
      </p:sp>
      <p:graphicFrame>
        <p:nvGraphicFramePr>
          <p:cNvPr id="879" name="Google Shape;879;p33"/>
          <p:cNvGraphicFramePr/>
          <p:nvPr/>
        </p:nvGraphicFramePr>
        <p:xfrm>
          <a:off x="4953000" y="41275"/>
          <a:ext cx="3733800" cy="6827800"/>
        </p:xfrm>
        <a:graphic>
          <a:graphicData uri="http://schemas.openxmlformats.org/drawingml/2006/table">
            <a:tbl>
              <a:tblPr firstRow="1" bandRow="1">
                <a:noFill/>
                <a:tableStyleId>{8A3A0A6F-1123-449F-AD41-2546ACEA5A5B}</a:tableStyleId>
              </a:tblPr>
              <a:tblGrid>
                <a:gridCol w="1244600">
                  <a:extLst>
                    <a:ext uri="{9D8B030D-6E8A-4147-A177-3AD203B41FA5}">
                      <a16:colId xmlns:a16="http://schemas.microsoft.com/office/drawing/2014/main" val="20000"/>
                    </a:ext>
                  </a:extLst>
                </a:gridCol>
                <a:gridCol w="1244600">
                  <a:extLst>
                    <a:ext uri="{9D8B030D-6E8A-4147-A177-3AD203B41FA5}">
                      <a16:colId xmlns:a16="http://schemas.microsoft.com/office/drawing/2014/main" val="20001"/>
                    </a:ext>
                  </a:extLst>
                </a:gridCol>
                <a:gridCol w="1244600">
                  <a:extLst>
                    <a:ext uri="{9D8B030D-6E8A-4147-A177-3AD203B41FA5}">
                      <a16:colId xmlns:a16="http://schemas.microsoft.com/office/drawing/2014/main" val="20002"/>
                    </a:ext>
                  </a:extLst>
                </a:gridCol>
              </a:tblGrid>
              <a:tr h="243850">
                <a:tc>
                  <a:txBody>
                    <a:bodyPr/>
                    <a:lstStyle/>
                    <a:p>
                      <a:pPr marL="0" marR="0" lvl="0" indent="0" algn="ctr" rtl="0">
                        <a:spcBef>
                          <a:spcPts val="0"/>
                        </a:spcBef>
                        <a:spcAft>
                          <a:spcPts val="0"/>
                        </a:spcAft>
                        <a:buNone/>
                      </a:pPr>
                      <a:r>
                        <a:rPr lang="en-US" sz="1000" u="none" strike="noStrike" cap="none"/>
                        <a:t>Confidentiality</a:t>
                      </a:r>
                      <a:endParaRPr/>
                    </a:p>
                  </a:txBody>
                  <a:tcPr marL="91450" marR="91450" marT="45725" marB="45725"/>
                </a:tc>
                <a:tc>
                  <a:txBody>
                    <a:bodyPr/>
                    <a:lstStyle/>
                    <a:p>
                      <a:pPr marL="0" marR="0" lvl="0" indent="0" algn="ctr" rtl="0">
                        <a:spcBef>
                          <a:spcPts val="0"/>
                        </a:spcBef>
                        <a:spcAft>
                          <a:spcPts val="0"/>
                        </a:spcAft>
                        <a:buNone/>
                      </a:pPr>
                      <a:r>
                        <a:rPr lang="en-US" sz="1000" u="none" strike="noStrike" cap="none"/>
                        <a:t>Integrity</a:t>
                      </a:r>
                      <a:endParaRPr/>
                    </a:p>
                  </a:txBody>
                  <a:tcPr marL="91450" marR="91450" marT="45725" marB="45725"/>
                </a:tc>
                <a:tc>
                  <a:txBody>
                    <a:bodyPr/>
                    <a:lstStyle/>
                    <a:p>
                      <a:pPr marL="0" marR="0" lvl="0" indent="0" algn="ctr" rtl="0">
                        <a:spcBef>
                          <a:spcPts val="0"/>
                        </a:spcBef>
                        <a:spcAft>
                          <a:spcPts val="0"/>
                        </a:spcAft>
                        <a:buNone/>
                      </a:pPr>
                      <a:r>
                        <a:rPr lang="en-US" sz="1000" u="none" strike="noStrike" cap="none"/>
                        <a:t>Availability</a:t>
                      </a:r>
                      <a:endParaRPr/>
                    </a:p>
                  </a:txBody>
                  <a:tcPr marL="91450" marR="91450" marT="45725" marB="45725"/>
                </a:tc>
                <a:extLst>
                  <a:ext uri="{0D108BD9-81ED-4DB2-BD59-A6C34878D82A}">
                    <a16:rowId xmlns:a16="http://schemas.microsoft.com/office/drawing/2014/main" val="10000"/>
                  </a:ext>
                </a:extLst>
              </a:tr>
              <a:tr h="243850">
                <a:tc>
                  <a:txBody>
                    <a:bodyPr/>
                    <a:lstStyle/>
                    <a:p>
                      <a:pPr marL="0" marR="0" lvl="0" indent="0" algn="l" rtl="0">
                        <a:spcBef>
                          <a:spcPts val="0"/>
                        </a:spcBef>
                        <a:spcAft>
                          <a:spcPts val="0"/>
                        </a:spcAft>
                        <a:buNone/>
                      </a:pPr>
                      <a:r>
                        <a:rPr lang="en-US" sz="1000" u="none" strike="noStrike" cap="none"/>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01"/>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02"/>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03"/>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04"/>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05"/>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06"/>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07"/>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08"/>
                  </a:ext>
                </a:extLst>
              </a:tr>
              <a:tr h="243850">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09"/>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10"/>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11"/>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12"/>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13"/>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14"/>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15"/>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16"/>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17"/>
                  </a:ext>
                </a:extLst>
              </a:tr>
              <a:tr h="243850">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18"/>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19"/>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20"/>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21"/>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22"/>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23"/>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24"/>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High</a:t>
                      </a:r>
                      <a:endParaRPr/>
                    </a:p>
                  </a:txBody>
                  <a:tcPr marL="91450" marR="91450" marT="45725" marB="45725"/>
                </a:tc>
                <a:extLst>
                  <a:ext uri="{0D108BD9-81ED-4DB2-BD59-A6C34878D82A}">
                    <a16:rowId xmlns:a16="http://schemas.microsoft.com/office/drawing/2014/main" val="10025"/>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Moderate</a:t>
                      </a:r>
                      <a:endParaRPr/>
                    </a:p>
                  </a:txBody>
                  <a:tcPr marL="91450" marR="91450" marT="45725" marB="45725"/>
                </a:tc>
                <a:extLst>
                  <a:ext uri="{0D108BD9-81ED-4DB2-BD59-A6C34878D82A}">
                    <a16:rowId xmlns:a16="http://schemas.microsoft.com/office/drawing/2014/main" val="10026"/>
                  </a:ext>
                </a:extLst>
              </a:tr>
              <a:tr h="243850">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tc>
                  <a:txBody>
                    <a:bodyPr/>
                    <a:lstStyle/>
                    <a:p>
                      <a:pPr marL="0" marR="0" lvl="0" indent="0" algn="l" rtl="0">
                        <a:spcBef>
                          <a:spcPts val="0"/>
                        </a:spcBef>
                        <a:spcAft>
                          <a:spcPts val="0"/>
                        </a:spcAft>
                        <a:buNone/>
                      </a:pPr>
                      <a:r>
                        <a:rPr lang="en-US" sz="1000"/>
                        <a:t>Low</a:t>
                      </a:r>
                      <a:endParaRPr/>
                    </a:p>
                  </a:txBody>
                  <a:tcPr marL="91450" marR="91450" marT="45725" marB="45725"/>
                </a:tc>
                <a:extLst>
                  <a:ext uri="{0D108BD9-81ED-4DB2-BD59-A6C34878D82A}">
                    <a16:rowId xmlns:a16="http://schemas.microsoft.com/office/drawing/2014/main" val="10027"/>
                  </a:ext>
                </a:extLst>
              </a:tr>
            </a:tbl>
          </a:graphicData>
        </a:graphic>
      </p:graphicFrame>
      <p:graphicFrame>
        <p:nvGraphicFramePr>
          <p:cNvPr id="880" name="Google Shape;880;p33"/>
          <p:cNvGraphicFramePr/>
          <p:nvPr/>
        </p:nvGraphicFramePr>
        <p:xfrm>
          <a:off x="685800" y="2184400"/>
          <a:ext cx="2971800" cy="3708500"/>
        </p:xfrm>
        <a:graphic>
          <a:graphicData uri="http://schemas.openxmlformats.org/drawingml/2006/table">
            <a:tbl>
              <a:tblPr firstRow="1" bandRow="1">
                <a:noFill/>
                <a:tableStyleId>{61EC427F-9E61-446F-BE85-E6BFE32CE57B}</a:tableStyleId>
              </a:tblPr>
              <a:tblGrid>
                <a:gridCol w="1485900">
                  <a:extLst>
                    <a:ext uri="{9D8B030D-6E8A-4147-A177-3AD203B41FA5}">
                      <a16:colId xmlns:a16="http://schemas.microsoft.com/office/drawing/2014/main" val="20000"/>
                    </a:ext>
                  </a:extLst>
                </a:gridCol>
                <a:gridCol w="148590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1800"/>
                        <a:t>MAC</a:t>
                      </a:r>
                      <a:endParaRPr/>
                    </a:p>
                  </a:txBody>
                  <a:tcPr marL="91450" marR="91450" marT="45725" marB="45725"/>
                </a:tc>
                <a:tc>
                  <a:txBody>
                    <a:bodyPr/>
                    <a:lstStyle/>
                    <a:p>
                      <a:pPr marL="0" marR="0" lvl="0" indent="0" algn="ctr" rtl="0">
                        <a:spcBef>
                          <a:spcPts val="0"/>
                        </a:spcBef>
                        <a:spcAft>
                          <a:spcPts val="0"/>
                        </a:spcAft>
                        <a:buNone/>
                      </a:pPr>
                      <a:r>
                        <a:rPr lang="en-US" sz="1800"/>
                        <a:t>CL</a:t>
                      </a:r>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US" sz="1800"/>
                        <a:t>I</a:t>
                      </a:r>
                      <a:endParaRPr/>
                    </a:p>
                  </a:txBody>
                  <a:tcPr marL="91450" marR="91450" marT="45725" marB="45725"/>
                </a:tc>
                <a:tc>
                  <a:txBody>
                    <a:bodyPr/>
                    <a:lstStyle/>
                    <a:p>
                      <a:pPr marL="0" marR="0" lvl="0" indent="0" algn="l" rtl="0">
                        <a:spcBef>
                          <a:spcPts val="0"/>
                        </a:spcBef>
                        <a:spcAft>
                          <a:spcPts val="0"/>
                        </a:spcAft>
                        <a:buNone/>
                      </a:pPr>
                      <a:r>
                        <a:rPr lang="en-US" sz="1800"/>
                        <a:t>Classified</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1800"/>
                        <a:t>I</a:t>
                      </a:r>
                      <a:endParaRPr/>
                    </a:p>
                  </a:txBody>
                  <a:tcPr marL="91450" marR="91450" marT="45725" marB="45725"/>
                </a:tc>
                <a:tc>
                  <a:txBody>
                    <a:bodyPr/>
                    <a:lstStyle/>
                    <a:p>
                      <a:pPr marL="0" marR="0" lvl="0" indent="0" algn="l" rtl="0">
                        <a:spcBef>
                          <a:spcPts val="0"/>
                        </a:spcBef>
                        <a:spcAft>
                          <a:spcPts val="0"/>
                        </a:spcAft>
                        <a:buNone/>
                      </a:pPr>
                      <a:r>
                        <a:rPr lang="en-US" sz="1800"/>
                        <a:t>Sensitive</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1800"/>
                        <a:t>I</a:t>
                      </a:r>
                      <a:endParaRPr/>
                    </a:p>
                  </a:txBody>
                  <a:tcPr marL="91450" marR="91450" marT="45725" marB="45725"/>
                </a:tc>
                <a:tc>
                  <a:txBody>
                    <a:bodyPr/>
                    <a:lstStyle/>
                    <a:p>
                      <a:pPr marL="0" marR="0" lvl="0" indent="0" algn="l" rtl="0">
                        <a:spcBef>
                          <a:spcPts val="0"/>
                        </a:spcBef>
                        <a:spcAft>
                          <a:spcPts val="0"/>
                        </a:spcAft>
                        <a:buNone/>
                      </a:pPr>
                      <a:r>
                        <a:rPr lang="en-US" sz="1800"/>
                        <a:t>Public</a:t>
                      </a: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1800"/>
                        <a:t>II</a:t>
                      </a:r>
                      <a:endParaRPr/>
                    </a:p>
                  </a:txBody>
                  <a:tcPr marL="91450" marR="91450" marT="45725" marB="45725"/>
                </a:tc>
                <a:tc>
                  <a:txBody>
                    <a:bodyPr/>
                    <a:lstStyle/>
                    <a:p>
                      <a:pPr marL="0" marR="0" lvl="0" indent="0" algn="l" rtl="0">
                        <a:spcBef>
                          <a:spcPts val="0"/>
                        </a:spcBef>
                        <a:spcAft>
                          <a:spcPts val="0"/>
                        </a:spcAft>
                        <a:buNone/>
                      </a:pPr>
                      <a:r>
                        <a:rPr lang="en-US" sz="1800"/>
                        <a:t>Classified</a:t>
                      </a:r>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en-US" sz="1800"/>
                        <a:t>II</a:t>
                      </a:r>
                      <a:endParaRPr/>
                    </a:p>
                  </a:txBody>
                  <a:tcPr marL="91450" marR="91450" marT="45725" marB="45725"/>
                </a:tc>
                <a:tc>
                  <a:txBody>
                    <a:bodyPr/>
                    <a:lstStyle/>
                    <a:p>
                      <a:pPr marL="0" marR="0" lvl="0" indent="0" algn="l" rtl="0">
                        <a:spcBef>
                          <a:spcPts val="0"/>
                        </a:spcBef>
                        <a:spcAft>
                          <a:spcPts val="0"/>
                        </a:spcAft>
                        <a:buNone/>
                      </a:pPr>
                      <a:r>
                        <a:rPr lang="en-US" sz="1800"/>
                        <a:t>Sensitive</a:t>
                      </a:r>
                      <a:endParaRPr/>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en-US" sz="1800"/>
                        <a:t>II</a:t>
                      </a:r>
                      <a:endParaRPr/>
                    </a:p>
                  </a:txBody>
                  <a:tcPr marL="91450" marR="91450" marT="45725" marB="45725"/>
                </a:tc>
                <a:tc>
                  <a:txBody>
                    <a:bodyPr/>
                    <a:lstStyle/>
                    <a:p>
                      <a:pPr marL="0" marR="0" lvl="0" indent="0" algn="l" rtl="0">
                        <a:spcBef>
                          <a:spcPts val="0"/>
                        </a:spcBef>
                        <a:spcAft>
                          <a:spcPts val="0"/>
                        </a:spcAft>
                        <a:buNone/>
                      </a:pPr>
                      <a:r>
                        <a:rPr lang="en-US" sz="1800"/>
                        <a:t>Public</a:t>
                      </a:r>
                      <a:endParaRPr/>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r>
                        <a:rPr lang="en-US" sz="1800"/>
                        <a:t>III</a:t>
                      </a:r>
                      <a:endParaRPr/>
                    </a:p>
                  </a:txBody>
                  <a:tcPr marL="91450" marR="91450" marT="45725" marB="45725"/>
                </a:tc>
                <a:tc>
                  <a:txBody>
                    <a:bodyPr/>
                    <a:lstStyle/>
                    <a:p>
                      <a:pPr marL="0" marR="0" lvl="0" indent="0" algn="l" rtl="0">
                        <a:spcBef>
                          <a:spcPts val="0"/>
                        </a:spcBef>
                        <a:spcAft>
                          <a:spcPts val="0"/>
                        </a:spcAft>
                        <a:buNone/>
                      </a:pPr>
                      <a:r>
                        <a:rPr lang="en-US" sz="1800"/>
                        <a:t>Classified</a:t>
                      </a:r>
                      <a:endParaRPr/>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spcBef>
                          <a:spcPts val="0"/>
                        </a:spcBef>
                        <a:spcAft>
                          <a:spcPts val="0"/>
                        </a:spcAft>
                        <a:buNone/>
                      </a:pPr>
                      <a:r>
                        <a:rPr lang="en-US" sz="1800"/>
                        <a:t>III</a:t>
                      </a:r>
                      <a:endParaRPr/>
                    </a:p>
                  </a:txBody>
                  <a:tcPr marL="91450" marR="91450" marT="45725" marB="45725"/>
                </a:tc>
                <a:tc>
                  <a:txBody>
                    <a:bodyPr/>
                    <a:lstStyle/>
                    <a:p>
                      <a:pPr marL="0" marR="0" lvl="0" indent="0" algn="l" rtl="0">
                        <a:spcBef>
                          <a:spcPts val="0"/>
                        </a:spcBef>
                        <a:spcAft>
                          <a:spcPts val="0"/>
                        </a:spcAft>
                        <a:buNone/>
                      </a:pPr>
                      <a:r>
                        <a:rPr lang="en-US" sz="1800"/>
                        <a:t>Sensitive</a:t>
                      </a:r>
                      <a:endParaRPr/>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spcBef>
                          <a:spcPts val="0"/>
                        </a:spcBef>
                        <a:spcAft>
                          <a:spcPts val="0"/>
                        </a:spcAft>
                        <a:buNone/>
                      </a:pPr>
                      <a:r>
                        <a:rPr lang="en-US" sz="1800"/>
                        <a:t>III</a:t>
                      </a:r>
                      <a:endParaRPr/>
                    </a:p>
                  </a:txBody>
                  <a:tcPr marL="91450" marR="91450" marT="45725" marB="45725"/>
                </a:tc>
                <a:tc>
                  <a:txBody>
                    <a:bodyPr/>
                    <a:lstStyle/>
                    <a:p>
                      <a:pPr marL="0" marR="0" lvl="0" indent="0" algn="l" rtl="0">
                        <a:spcBef>
                          <a:spcPts val="0"/>
                        </a:spcBef>
                        <a:spcAft>
                          <a:spcPts val="0"/>
                        </a:spcAft>
                        <a:buNone/>
                      </a:pPr>
                      <a:r>
                        <a:rPr lang="en-US" sz="1800"/>
                        <a:t>Public</a:t>
                      </a:r>
                      <a:endParaRPr/>
                    </a:p>
                  </a:txBody>
                  <a:tcPr marL="91450" marR="91450" marT="45725" marB="45725"/>
                </a:tc>
                <a:extLst>
                  <a:ext uri="{0D108BD9-81ED-4DB2-BD59-A6C34878D82A}">
                    <a16:rowId xmlns:a16="http://schemas.microsoft.com/office/drawing/2014/main" val="10009"/>
                  </a:ext>
                </a:extLst>
              </a:tr>
            </a:tbl>
          </a:graphicData>
        </a:graphic>
      </p:graphicFrame>
      <p:sp>
        <p:nvSpPr>
          <p:cNvPr id="881" name="Google Shape;881;p33"/>
          <p:cNvSpPr txBox="1"/>
          <p:nvPr/>
        </p:nvSpPr>
        <p:spPr>
          <a:xfrm rot="-5400000">
            <a:off x="-307182" y="3579018"/>
            <a:ext cx="1371600" cy="461963"/>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400"/>
              <a:buFont typeface="Noto Sans Symbols"/>
              <a:buNone/>
            </a:pPr>
            <a:r>
              <a:rPr lang="en-US" sz="2400" dirty="0">
                <a:solidFill>
                  <a:schemeClr val="lt1"/>
                </a:solidFill>
                <a:latin typeface="Tahoma"/>
                <a:ea typeface="Tahoma"/>
                <a:cs typeface="Tahoma"/>
                <a:sym typeface="Tahoma"/>
              </a:rPr>
              <a:t>DIACAP</a:t>
            </a:r>
            <a:endParaRPr dirty="0"/>
          </a:p>
        </p:txBody>
      </p:sp>
      <p:sp>
        <p:nvSpPr>
          <p:cNvPr id="882" name="Google Shape;882;p33"/>
          <p:cNvSpPr txBox="1"/>
          <p:nvPr/>
        </p:nvSpPr>
        <p:spPr>
          <a:xfrm rot="-5400000">
            <a:off x="3964781" y="3664739"/>
            <a:ext cx="1371600" cy="461962"/>
          </a:xfrm>
          <a:prstGeom prst="rect">
            <a:avLst/>
          </a:prstGeom>
          <a:solidFill>
            <a:srgbClr val="C00000"/>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400"/>
              <a:buFont typeface="Noto Sans Symbols"/>
              <a:buNone/>
            </a:pPr>
            <a:r>
              <a:rPr lang="en-US" sz="2400">
                <a:solidFill>
                  <a:schemeClr val="lt1"/>
                </a:solidFill>
                <a:latin typeface="Tahoma"/>
                <a:ea typeface="Tahoma"/>
                <a:cs typeface="Tahoma"/>
                <a:sym typeface="Tahoma"/>
              </a:rPr>
              <a:t>RMF</a:t>
            </a:r>
            <a:endParaRPr/>
          </a:p>
        </p:txBody>
      </p:sp>
      <p:sp>
        <p:nvSpPr>
          <p:cNvPr id="883" name="Google Shape;883;p33"/>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41</a:t>
            </a:fld>
            <a:endParaRPr sz="1200">
              <a:solidFill>
                <a:schemeClr val="lt1"/>
              </a:solidFill>
              <a:latin typeface="Tahoma"/>
              <a:ea typeface="Tahoma"/>
              <a:cs typeface="Tahoma"/>
              <a:sym typeface="Tahom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88"/>
        <p:cNvGrpSpPr/>
        <p:nvPr/>
      </p:nvGrpSpPr>
      <p:grpSpPr>
        <a:xfrm>
          <a:off x="0" y="0"/>
          <a:ext cx="0" cy="0"/>
          <a:chOff x="0" y="0"/>
          <a:chExt cx="0" cy="0"/>
        </a:xfrm>
      </p:grpSpPr>
      <p:sp>
        <p:nvSpPr>
          <p:cNvPr id="889" name="Google Shape;889;p34"/>
          <p:cNvSpPr txBox="1">
            <a:spLocks noGrp="1"/>
          </p:cNvSpPr>
          <p:nvPr>
            <p:ph type="body" idx="1"/>
          </p:nvPr>
        </p:nvSpPr>
        <p:spPr>
          <a:xfrm>
            <a:off x="474661" y="1132643"/>
            <a:ext cx="3961648"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dirty="0"/>
              <a:t>Plan Contains</a:t>
            </a:r>
            <a:endParaRPr dirty="0"/>
          </a:p>
        </p:txBody>
      </p:sp>
      <p:sp>
        <p:nvSpPr>
          <p:cNvPr id="890" name="Google Shape;890;p34"/>
          <p:cNvSpPr txBox="1">
            <a:spLocks noGrp="1"/>
          </p:cNvSpPr>
          <p:nvPr>
            <p:ph type="body" idx="2"/>
          </p:nvPr>
        </p:nvSpPr>
        <p:spPr>
          <a:xfrm>
            <a:off x="473909" y="1667709"/>
            <a:ext cx="3845843" cy="4656894"/>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dirty="0"/>
              <a:t>Security categorization results</a:t>
            </a:r>
            <a:endParaRPr dirty="0"/>
          </a:p>
          <a:p>
            <a:pPr marL="342900" lvl="0" indent="-342900" algn="l" rtl="0">
              <a:spcBef>
                <a:spcPts val="440"/>
              </a:spcBef>
              <a:spcAft>
                <a:spcPts val="0"/>
              </a:spcAft>
              <a:buSzPts val="1320"/>
              <a:buChar char="■"/>
            </a:pPr>
            <a:r>
              <a:rPr lang="en-US" dirty="0"/>
              <a:t>Information system description (including system boundary) </a:t>
            </a:r>
            <a:endParaRPr dirty="0"/>
          </a:p>
          <a:p>
            <a:pPr marL="342900" lvl="0" indent="-342900" algn="l" rtl="0">
              <a:spcBef>
                <a:spcPts val="440"/>
              </a:spcBef>
              <a:spcAft>
                <a:spcPts val="0"/>
              </a:spcAft>
              <a:buSzPts val="1320"/>
              <a:buChar char="■"/>
            </a:pPr>
            <a:r>
              <a:rPr lang="en-US" dirty="0"/>
              <a:t>Requirement's overview</a:t>
            </a:r>
            <a:endParaRPr dirty="0"/>
          </a:p>
          <a:p>
            <a:pPr marL="342900" lvl="0" indent="-342900" algn="l" rtl="0">
              <a:spcBef>
                <a:spcPts val="440"/>
              </a:spcBef>
              <a:spcAft>
                <a:spcPts val="0"/>
              </a:spcAft>
              <a:buSzPts val="1320"/>
              <a:buChar char="■"/>
            </a:pPr>
            <a:r>
              <a:rPr lang="en-US" dirty="0"/>
              <a:t>Qualified personnel by:</a:t>
            </a:r>
            <a:endParaRPr dirty="0"/>
          </a:p>
          <a:p>
            <a:pPr marL="742950" lvl="1" indent="-285750" algn="l" rtl="0">
              <a:spcBef>
                <a:spcPts val="400"/>
              </a:spcBef>
              <a:spcAft>
                <a:spcPts val="0"/>
              </a:spcAft>
              <a:buSzPts val="1100"/>
              <a:buChar char="■"/>
            </a:pPr>
            <a:r>
              <a:rPr lang="en-US" dirty="0"/>
              <a:t>Role</a:t>
            </a:r>
            <a:endParaRPr dirty="0"/>
          </a:p>
          <a:p>
            <a:pPr marL="742950" lvl="1" indent="-285750" algn="l" rtl="0">
              <a:spcBef>
                <a:spcPts val="400"/>
              </a:spcBef>
              <a:spcAft>
                <a:spcPts val="0"/>
              </a:spcAft>
              <a:buSzPts val="1100"/>
              <a:buChar char="■"/>
            </a:pPr>
            <a:r>
              <a:rPr lang="en-US" dirty="0"/>
              <a:t>Name</a:t>
            </a:r>
            <a:endParaRPr dirty="0"/>
          </a:p>
          <a:p>
            <a:pPr marL="742950" lvl="1" indent="-285750" algn="l" rtl="0">
              <a:spcBef>
                <a:spcPts val="400"/>
              </a:spcBef>
              <a:spcAft>
                <a:spcPts val="0"/>
              </a:spcAft>
              <a:buSzPts val="1100"/>
              <a:buChar char="■"/>
            </a:pPr>
            <a:r>
              <a:rPr lang="en-US" dirty="0"/>
              <a:t>Contact information </a:t>
            </a:r>
            <a:endParaRPr dirty="0"/>
          </a:p>
        </p:txBody>
      </p:sp>
      <p:sp>
        <p:nvSpPr>
          <p:cNvPr id="891" name="Google Shape;891;p34"/>
          <p:cNvSpPr txBox="1">
            <a:spLocks noGrp="1"/>
          </p:cNvSpPr>
          <p:nvPr>
            <p:ph type="body" idx="3"/>
          </p:nvPr>
        </p:nvSpPr>
        <p:spPr>
          <a:xfrm>
            <a:off x="4742457" y="1062030"/>
            <a:ext cx="3944343"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dirty="0"/>
              <a:t>Guidance</a:t>
            </a:r>
            <a:endParaRPr dirty="0"/>
          </a:p>
        </p:txBody>
      </p:sp>
      <p:sp>
        <p:nvSpPr>
          <p:cNvPr id="892" name="Google Shape;892;p34"/>
          <p:cNvSpPr txBox="1">
            <a:spLocks noGrp="1"/>
          </p:cNvSpPr>
          <p:nvPr>
            <p:ph type="body" idx="4"/>
          </p:nvPr>
        </p:nvSpPr>
        <p:spPr>
          <a:xfrm>
            <a:off x="4436309" y="1597095"/>
            <a:ext cx="4534270" cy="526090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dirty="0"/>
              <a:t>DoD:</a:t>
            </a:r>
          </a:p>
          <a:p>
            <a:pPr marL="800100" lvl="1" indent="-342900">
              <a:spcBef>
                <a:spcPts val="0"/>
              </a:spcBef>
              <a:buSzPts val="1320"/>
            </a:pPr>
            <a:r>
              <a:rPr lang="en-US" dirty="0"/>
              <a:t>Knowledge Service</a:t>
            </a:r>
          </a:p>
          <a:p>
            <a:pPr marL="800100" lvl="1" indent="-342900">
              <a:spcBef>
                <a:spcPts val="0"/>
              </a:spcBef>
              <a:buSzPts val="1320"/>
            </a:pPr>
            <a:r>
              <a:rPr lang="en-US" dirty="0"/>
              <a:t>eMASS</a:t>
            </a:r>
            <a:endParaRPr dirty="0"/>
          </a:p>
          <a:p>
            <a:pPr marL="342900" lvl="0" indent="-342900" algn="l" rtl="0">
              <a:spcBef>
                <a:spcPts val="440"/>
              </a:spcBef>
              <a:spcAft>
                <a:spcPts val="0"/>
              </a:spcAft>
              <a:buSzPts val="1320"/>
              <a:buChar char="■"/>
            </a:pPr>
            <a:r>
              <a:rPr lang="en-US" dirty="0"/>
              <a:t>Federal “civil” agencies</a:t>
            </a:r>
          </a:p>
          <a:p>
            <a:pPr marL="800100" lvl="1" indent="-342900">
              <a:spcBef>
                <a:spcPts val="440"/>
              </a:spcBef>
              <a:buSzPts val="1320"/>
            </a:pPr>
            <a:r>
              <a:rPr lang="en-US" dirty="0"/>
              <a:t>NIST SP 800-18 Guide for Developing Security Plans for Federal Information Systems</a:t>
            </a:r>
            <a:endParaRPr dirty="0"/>
          </a:p>
          <a:p>
            <a:pPr marL="342900" lvl="0" indent="-259080" algn="l" rtl="0">
              <a:spcBef>
                <a:spcPts val="440"/>
              </a:spcBef>
              <a:spcAft>
                <a:spcPts val="0"/>
              </a:spcAft>
              <a:buSzPts val="1320"/>
              <a:buNone/>
            </a:pPr>
            <a:endParaRPr lang="en-US" dirty="0"/>
          </a:p>
          <a:p>
            <a:pPr marL="342900" lvl="0" indent="-259080" algn="l" rtl="0">
              <a:spcBef>
                <a:spcPts val="440"/>
              </a:spcBef>
              <a:spcAft>
                <a:spcPts val="0"/>
              </a:spcAft>
              <a:buSzPts val="1320"/>
              <a:buNone/>
            </a:pPr>
            <a:r>
              <a:rPr lang="en-US" dirty="0"/>
              <a:t>Note:  The NIST SP 800-18 contains a template that can be used by the Federal “civil” community to build their Security Plan.  It does not contain all elements required for the DoD Community.</a:t>
            </a:r>
            <a:endParaRPr dirty="0"/>
          </a:p>
        </p:txBody>
      </p:sp>
      <p:sp>
        <p:nvSpPr>
          <p:cNvPr id="893" name="Google Shape;893;p3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Initiate Security Plan </a:t>
            </a:r>
            <a:endParaRPr dirty="0"/>
          </a:p>
        </p:txBody>
      </p:sp>
      <p:sp>
        <p:nvSpPr>
          <p:cNvPr id="894" name="Google Shape;894;p34"/>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42</a:t>
            </a:fld>
            <a:endParaRPr sz="1200">
              <a:solidFill>
                <a:schemeClr val="lt1"/>
              </a:solidFill>
              <a:latin typeface="Tahoma"/>
              <a:ea typeface="Tahoma"/>
              <a:cs typeface="Tahoma"/>
              <a:sym typeface="Tahoma"/>
            </a:endParaRPr>
          </a:p>
        </p:txBody>
      </p:sp>
      <p:sp>
        <p:nvSpPr>
          <p:cNvPr id="895" name="Google Shape;895;p34"/>
          <p:cNvSpPr txBox="1"/>
          <p:nvPr/>
        </p:nvSpPr>
        <p:spPr>
          <a:xfrm>
            <a:off x="914400" y="5991226"/>
            <a:ext cx="2758384"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rgbClr val="C00000"/>
                </a:solidFill>
                <a:latin typeface="Tahoma"/>
                <a:ea typeface="Tahoma"/>
                <a:cs typeface="Tahoma"/>
                <a:sym typeface="Tahoma"/>
              </a:rPr>
              <a:t>Next: Categorize the System</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35"/>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NIST SP 800-60 </a:t>
            </a:r>
            <a:endParaRPr/>
          </a:p>
          <a:p>
            <a:pPr marL="0" lvl="0" indent="0" algn="l" rtl="0">
              <a:spcBef>
                <a:spcPts val="400"/>
              </a:spcBef>
              <a:spcAft>
                <a:spcPts val="0"/>
              </a:spcAft>
              <a:buSzPts val="1200"/>
              <a:buNone/>
            </a:pPr>
            <a:r>
              <a:rPr lang="en-US"/>
              <a:t>Volume 1 – Guidelines</a:t>
            </a:r>
            <a:endParaRPr/>
          </a:p>
        </p:txBody>
      </p:sp>
      <p:sp>
        <p:nvSpPr>
          <p:cNvPr id="902" name="Google Shape;902;p35"/>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Security categorization process overview</a:t>
            </a:r>
            <a:endParaRPr/>
          </a:p>
          <a:p>
            <a:pPr marL="342900" lvl="0" indent="-342900" algn="l" rtl="0">
              <a:spcBef>
                <a:spcPts val="440"/>
              </a:spcBef>
              <a:spcAft>
                <a:spcPts val="0"/>
              </a:spcAft>
              <a:buSzPts val="1320"/>
              <a:buChar char="■"/>
            </a:pPr>
            <a:r>
              <a:rPr lang="en-US"/>
              <a:t>Security objectives and corresponding security impact levels (per FIPS 199)</a:t>
            </a:r>
            <a:endParaRPr/>
          </a:p>
          <a:p>
            <a:pPr marL="342900" lvl="0" indent="-342900" algn="l" rtl="0">
              <a:spcBef>
                <a:spcPts val="440"/>
              </a:spcBef>
              <a:spcAft>
                <a:spcPts val="0"/>
              </a:spcAft>
              <a:buSzPts val="1320"/>
              <a:buChar char="■"/>
            </a:pPr>
            <a:r>
              <a:rPr lang="en-US"/>
              <a:t>Security categorization terms and definitions (per FIPS 199)</a:t>
            </a:r>
            <a:endParaRPr/>
          </a:p>
        </p:txBody>
      </p:sp>
      <p:sp>
        <p:nvSpPr>
          <p:cNvPr id="903" name="Google Shape;903;p35"/>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a:t>NIST SP 800-60</a:t>
            </a:r>
            <a:endParaRPr/>
          </a:p>
          <a:p>
            <a:pPr marL="0" lvl="0" indent="0" algn="l" rtl="0">
              <a:spcBef>
                <a:spcPts val="400"/>
              </a:spcBef>
              <a:spcAft>
                <a:spcPts val="0"/>
              </a:spcAft>
              <a:buSzPts val="1200"/>
              <a:buNone/>
            </a:pPr>
            <a:r>
              <a:rPr lang="en-US"/>
              <a:t>Volume 2 – Reference</a:t>
            </a:r>
            <a:endParaRPr/>
          </a:p>
        </p:txBody>
      </p:sp>
      <p:sp>
        <p:nvSpPr>
          <p:cNvPr id="904" name="Google Shape;904;p35"/>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Provisional security impact level assignments &amp; rationale by information type</a:t>
            </a:r>
            <a:endParaRPr/>
          </a:p>
          <a:p>
            <a:pPr marL="742950" lvl="1" indent="-285750" algn="l" rtl="0">
              <a:spcBef>
                <a:spcPts val="400"/>
              </a:spcBef>
              <a:spcAft>
                <a:spcPts val="0"/>
              </a:spcAft>
              <a:buSzPts val="1100"/>
              <a:buChar char="■"/>
            </a:pPr>
            <a:r>
              <a:rPr lang="en-US"/>
              <a:t>Appendix C: Management and support information </a:t>
            </a:r>
            <a:endParaRPr/>
          </a:p>
          <a:p>
            <a:pPr marL="742950" lvl="1" indent="-285750" algn="l" rtl="0">
              <a:spcBef>
                <a:spcPts val="400"/>
              </a:spcBef>
              <a:spcAft>
                <a:spcPts val="0"/>
              </a:spcAft>
              <a:buSzPts val="1100"/>
              <a:buChar char="■"/>
            </a:pPr>
            <a:r>
              <a:rPr lang="en-US"/>
              <a:t>Appendix D:  Mission-based information (mission information and services delivery mechanisms)</a:t>
            </a:r>
            <a:endParaRPr/>
          </a:p>
          <a:p>
            <a:pPr marL="342900" lvl="0" indent="-259080" algn="l" rtl="0">
              <a:spcBef>
                <a:spcPts val="440"/>
              </a:spcBef>
              <a:spcAft>
                <a:spcPts val="0"/>
              </a:spcAft>
              <a:buSzPts val="1320"/>
              <a:buNone/>
            </a:pPr>
            <a:endParaRPr/>
          </a:p>
        </p:txBody>
      </p:sp>
      <p:sp>
        <p:nvSpPr>
          <p:cNvPr id="905" name="Google Shape;905;p3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Categorize the System</a:t>
            </a:r>
            <a:endParaRPr/>
          </a:p>
        </p:txBody>
      </p:sp>
      <p:sp>
        <p:nvSpPr>
          <p:cNvPr id="906" name="Google Shape;906;p35"/>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43</a:t>
            </a:fld>
            <a:endParaRPr sz="1200">
              <a:solidFill>
                <a:schemeClr val="lt1"/>
              </a:solidFill>
              <a:latin typeface="Tahoma"/>
              <a:ea typeface="Tahoma"/>
              <a:cs typeface="Tahoma"/>
              <a:sym typeface="Tahom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sp>
        <p:nvSpPr>
          <p:cNvPr id="957" name="Google Shape;957;p38"/>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dirty="0"/>
              <a:t>E.g., Application data elements</a:t>
            </a:r>
            <a:endParaRPr dirty="0"/>
          </a:p>
        </p:txBody>
      </p:sp>
      <p:sp>
        <p:nvSpPr>
          <p:cNvPr id="958" name="Google Shape;958;p38"/>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First and last names</a:t>
            </a:r>
            <a:endParaRPr/>
          </a:p>
          <a:p>
            <a:pPr marL="342900" lvl="0" indent="-342900" algn="l" rtl="0">
              <a:spcBef>
                <a:spcPts val="440"/>
              </a:spcBef>
              <a:spcAft>
                <a:spcPts val="0"/>
              </a:spcAft>
              <a:buSzPts val="1320"/>
              <a:buChar char="■"/>
            </a:pPr>
            <a:r>
              <a:rPr lang="en-US"/>
              <a:t>Home and work addresses</a:t>
            </a:r>
            <a:endParaRPr/>
          </a:p>
          <a:p>
            <a:pPr marL="342900" lvl="0" indent="-342900" algn="l" rtl="0">
              <a:spcBef>
                <a:spcPts val="440"/>
              </a:spcBef>
              <a:spcAft>
                <a:spcPts val="0"/>
              </a:spcAft>
              <a:buSzPts val="1320"/>
              <a:buChar char="■"/>
            </a:pPr>
            <a:r>
              <a:rPr lang="en-US"/>
              <a:t>Work phone</a:t>
            </a:r>
            <a:endParaRPr/>
          </a:p>
          <a:p>
            <a:pPr marL="342900" lvl="0" indent="-342900" algn="l" rtl="0">
              <a:spcBef>
                <a:spcPts val="440"/>
              </a:spcBef>
              <a:spcAft>
                <a:spcPts val="0"/>
              </a:spcAft>
              <a:buSzPts val="1320"/>
              <a:buChar char="■"/>
            </a:pPr>
            <a:r>
              <a:rPr lang="en-US"/>
              <a:t>SSN</a:t>
            </a:r>
            <a:endParaRPr/>
          </a:p>
          <a:p>
            <a:pPr marL="342900" lvl="0" indent="-342900" algn="l" rtl="0">
              <a:spcBef>
                <a:spcPts val="440"/>
              </a:spcBef>
              <a:spcAft>
                <a:spcPts val="0"/>
              </a:spcAft>
              <a:buSzPts val="1320"/>
              <a:buChar char="■"/>
            </a:pPr>
            <a:r>
              <a:rPr lang="en-US"/>
              <a:t>Bank account number</a:t>
            </a:r>
            <a:endParaRPr/>
          </a:p>
          <a:p>
            <a:pPr marL="342900" lvl="0" indent="-342900" algn="l" rtl="0">
              <a:spcBef>
                <a:spcPts val="440"/>
              </a:spcBef>
              <a:spcAft>
                <a:spcPts val="0"/>
              </a:spcAft>
              <a:buSzPts val="1320"/>
              <a:buChar char="■"/>
            </a:pPr>
            <a:r>
              <a:rPr lang="en-US"/>
              <a:t>Federal Gov’t Building Management Procedures</a:t>
            </a:r>
            <a:endParaRPr/>
          </a:p>
          <a:p>
            <a:pPr marL="342900" lvl="0" indent="-342900" algn="l" rtl="0">
              <a:spcBef>
                <a:spcPts val="440"/>
              </a:spcBef>
              <a:spcAft>
                <a:spcPts val="0"/>
              </a:spcAft>
              <a:buSzPts val="1320"/>
              <a:buChar char="■"/>
            </a:pPr>
            <a:r>
              <a:rPr lang="en-US"/>
              <a:t>Federal Funds Payments</a:t>
            </a:r>
            <a:endParaRPr/>
          </a:p>
          <a:p>
            <a:pPr marL="342900" lvl="0" indent="-342900" algn="l" rtl="0">
              <a:spcBef>
                <a:spcPts val="440"/>
              </a:spcBef>
              <a:spcAft>
                <a:spcPts val="0"/>
              </a:spcAft>
              <a:buSzPts val="1320"/>
              <a:buChar char="■"/>
            </a:pPr>
            <a:r>
              <a:rPr lang="en-US"/>
              <a:t>In-house Software Maintenance Procedures</a:t>
            </a:r>
            <a:endParaRPr/>
          </a:p>
          <a:p>
            <a:pPr marL="342900" lvl="0" indent="-342900" algn="l" rtl="0">
              <a:spcBef>
                <a:spcPts val="440"/>
              </a:spcBef>
              <a:spcAft>
                <a:spcPts val="0"/>
              </a:spcAft>
              <a:buSzPts val="1320"/>
              <a:buChar char="■"/>
            </a:pPr>
            <a:r>
              <a:rPr lang="en-US"/>
              <a:t>Border Patrol Procedures &amp; Schedules</a:t>
            </a:r>
            <a:endParaRPr/>
          </a:p>
        </p:txBody>
      </p:sp>
      <p:sp>
        <p:nvSpPr>
          <p:cNvPr id="959" name="Google Shape;959;p38"/>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SzPts val="1200"/>
              <a:buNone/>
            </a:pPr>
            <a:r>
              <a:rPr lang="en-US" dirty="0"/>
              <a:t>E.g., IT related data elements</a:t>
            </a:r>
            <a:endParaRPr dirty="0"/>
          </a:p>
        </p:txBody>
      </p:sp>
      <p:sp>
        <p:nvSpPr>
          <p:cNvPr id="960" name="Google Shape;960;p38"/>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320"/>
              <a:buChar char="■"/>
            </a:pPr>
            <a:r>
              <a:rPr lang="en-US"/>
              <a:t>System configurations</a:t>
            </a:r>
            <a:endParaRPr/>
          </a:p>
          <a:p>
            <a:pPr marL="342900" lvl="0" indent="-342900" algn="l" rtl="0">
              <a:spcBef>
                <a:spcPts val="440"/>
              </a:spcBef>
              <a:spcAft>
                <a:spcPts val="0"/>
              </a:spcAft>
              <a:buSzPts val="1320"/>
              <a:buChar char="■"/>
            </a:pPr>
            <a:r>
              <a:rPr lang="en-US"/>
              <a:t>System and security event logs</a:t>
            </a:r>
            <a:endParaRPr/>
          </a:p>
          <a:p>
            <a:pPr marL="342900" lvl="0" indent="-342900" algn="l" rtl="0">
              <a:spcBef>
                <a:spcPts val="440"/>
              </a:spcBef>
              <a:spcAft>
                <a:spcPts val="0"/>
              </a:spcAft>
              <a:buSzPts val="1320"/>
              <a:buChar char="■"/>
            </a:pPr>
            <a:r>
              <a:rPr lang="en-US"/>
              <a:t>Password hash (Windows-based system) files</a:t>
            </a:r>
            <a:endParaRPr/>
          </a:p>
          <a:p>
            <a:pPr marL="342900" lvl="0" indent="-342900" algn="l" rtl="0">
              <a:spcBef>
                <a:spcPts val="440"/>
              </a:spcBef>
              <a:spcAft>
                <a:spcPts val="0"/>
              </a:spcAft>
              <a:buSzPts val="1320"/>
              <a:buChar char="■"/>
            </a:pPr>
            <a:r>
              <a:rPr lang="en-US"/>
              <a:t>Intrusion monitoring and auditing</a:t>
            </a:r>
            <a:endParaRPr/>
          </a:p>
          <a:p>
            <a:pPr marL="342900" lvl="0" indent="-342900" algn="l" rtl="0">
              <a:spcBef>
                <a:spcPts val="440"/>
              </a:spcBef>
              <a:spcAft>
                <a:spcPts val="0"/>
              </a:spcAft>
              <a:buSzPts val="1320"/>
              <a:buChar char="■"/>
            </a:pPr>
            <a:r>
              <a:rPr lang="en-US"/>
              <a:t>Network performance and health</a:t>
            </a:r>
            <a:endParaRPr/>
          </a:p>
          <a:p>
            <a:pPr marL="342900" lvl="0" indent="-259080" algn="l" rtl="0">
              <a:spcBef>
                <a:spcPts val="440"/>
              </a:spcBef>
              <a:spcAft>
                <a:spcPts val="0"/>
              </a:spcAft>
              <a:buSzPts val="1320"/>
              <a:buNone/>
            </a:pPr>
            <a:endParaRPr/>
          </a:p>
          <a:p>
            <a:pPr marL="342900" lvl="0" indent="-259080" algn="l" rtl="0">
              <a:spcBef>
                <a:spcPts val="440"/>
              </a:spcBef>
              <a:spcAft>
                <a:spcPts val="0"/>
              </a:spcAft>
              <a:buSzPts val="1320"/>
              <a:buNone/>
            </a:pPr>
            <a:endParaRPr/>
          </a:p>
        </p:txBody>
      </p:sp>
      <p:sp>
        <p:nvSpPr>
          <p:cNvPr id="961" name="Google Shape;961;p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Impact Values Based on Information Types: Processed, Stored, Transmitted</a:t>
            </a:r>
            <a:endParaRPr/>
          </a:p>
        </p:txBody>
      </p:sp>
      <p:grpSp>
        <p:nvGrpSpPr>
          <p:cNvPr id="962" name="Google Shape;962;p38"/>
          <p:cNvGrpSpPr/>
          <p:nvPr/>
        </p:nvGrpSpPr>
        <p:grpSpPr>
          <a:xfrm>
            <a:off x="2819400" y="6019800"/>
            <a:ext cx="5854700" cy="813932"/>
            <a:chOff x="2819400" y="6009143"/>
            <a:chExt cx="5854700" cy="813932"/>
          </a:xfrm>
        </p:grpSpPr>
        <p:sp>
          <p:nvSpPr>
            <p:cNvPr id="963" name="Google Shape;963;p38"/>
            <p:cNvSpPr txBox="1"/>
            <p:nvPr/>
          </p:nvSpPr>
          <p:spPr>
            <a:xfrm>
              <a:off x="2819400" y="6515100"/>
              <a:ext cx="5481638" cy="307975"/>
            </a:xfrm>
            <a:prstGeom prst="rect">
              <a:avLst/>
            </a:prstGeom>
            <a:solidFill>
              <a:srgbClr val="F2F2F2"/>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Course Guide: NIST SP 800-60 V2 (Information types)</a:t>
              </a:r>
              <a:endParaRPr/>
            </a:p>
          </p:txBody>
        </p:sp>
        <p:pic>
          <p:nvPicPr>
            <p:cNvPr id="964" name="Google Shape;964;p38" descr="File:Book Hexagonal Icon.svg"/>
            <p:cNvPicPr preferRelativeResize="0"/>
            <p:nvPr/>
          </p:nvPicPr>
          <p:blipFill rotWithShape="1">
            <a:blip r:embed="rId3">
              <a:alphaModFix/>
            </a:blip>
            <a:srcRect/>
            <a:stretch/>
          </p:blipFill>
          <p:spPr>
            <a:xfrm>
              <a:off x="7712075" y="6009143"/>
              <a:ext cx="962025" cy="745670"/>
            </a:xfrm>
            <a:prstGeom prst="rect">
              <a:avLst/>
            </a:prstGeom>
            <a:noFill/>
            <a:ln>
              <a:noFill/>
            </a:ln>
          </p:spPr>
        </p:pic>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Google Shape;1032;p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Determine Impact</a:t>
            </a:r>
            <a:endParaRPr dirty="0"/>
          </a:p>
        </p:txBody>
      </p:sp>
      <p:sp>
        <p:nvSpPr>
          <p:cNvPr id="1034" name="Google Shape;1034;p45"/>
          <p:cNvSpPr txBox="1"/>
          <p:nvPr/>
        </p:nvSpPr>
        <p:spPr>
          <a:xfrm rot="-5400000">
            <a:off x="-357187" y="4973638"/>
            <a:ext cx="1373187"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CATEGORIZE</a:t>
            </a:r>
            <a:endParaRPr/>
          </a:p>
        </p:txBody>
      </p:sp>
      <p:sp>
        <p:nvSpPr>
          <p:cNvPr id="3" name="TextBox 2">
            <a:extLst>
              <a:ext uri="{FF2B5EF4-FFF2-40B4-BE49-F238E27FC236}">
                <a16:creationId xmlns:a16="http://schemas.microsoft.com/office/drawing/2014/main" id="{4575A4FA-A1BF-917A-14DD-4EF6F80F6F5C}"/>
              </a:ext>
            </a:extLst>
          </p:cNvPr>
          <p:cNvSpPr txBox="1"/>
          <p:nvPr/>
        </p:nvSpPr>
        <p:spPr>
          <a:xfrm>
            <a:off x="328215" y="1078448"/>
            <a:ext cx="8487569" cy="1323439"/>
          </a:xfrm>
          <a:prstGeom prst="rect">
            <a:avLst/>
          </a:prstGeom>
          <a:noFill/>
        </p:spPr>
        <p:txBody>
          <a:bodyPr wrap="square">
            <a:spAutoFit/>
          </a:bodyPr>
          <a:lstStyle/>
          <a:p>
            <a:pPr marR="0" algn="l"/>
            <a:r>
              <a:rPr lang="en-US" sz="1600" b="1" i="0" u="none" strike="noStrike" baseline="0" dirty="0">
                <a:solidFill>
                  <a:srgbClr val="000000"/>
                </a:solidFill>
                <a:latin typeface="Gill Sans MT" panose="020B0502020104020203" pitchFamily="34" charset="0"/>
              </a:rPr>
              <a:t>C.2.3.5 Budget Execution Information Type </a:t>
            </a:r>
            <a:endParaRPr lang="en-US" sz="1600" b="0" i="0" u="none" strike="noStrike" baseline="0" dirty="0">
              <a:solidFill>
                <a:srgbClr val="000000"/>
              </a:solidFill>
              <a:latin typeface="Gill Sans MT" panose="020B0502020104020203" pitchFamily="34" charset="0"/>
            </a:endParaRPr>
          </a:p>
          <a:p>
            <a:pPr marR="0" algn="l"/>
            <a:r>
              <a:rPr lang="en-US" sz="1600" b="0" i="0" u="none" strike="noStrike" baseline="0" dirty="0">
                <a:solidFill>
                  <a:srgbClr val="000000"/>
                </a:solidFill>
                <a:latin typeface="Times New Roman" panose="02020603050405020304" pitchFamily="18" charset="0"/>
              </a:rPr>
              <a:t>Budget Execution involves day-to-day requisitions and obligations for agency expenditures, invoices, billing dispute resolution, reconciliation, service level agreements, and distributions of shared expenses. The recommended provisional security categorization for budget execution information is as follows: </a:t>
            </a:r>
            <a:endParaRPr lang="en-US" sz="1600" dirty="0"/>
          </a:p>
        </p:txBody>
      </p:sp>
      <p:sp>
        <p:nvSpPr>
          <p:cNvPr id="7" name="TextBox 6">
            <a:extLst>
              <a:ext uri="{FF2B5EF4-FFF2-40B4-BE49-F238E27FC236}">
                <a16:creationId xmlns:a16="http://schemas.microsoft.com/office/drawing/2014/main" id="{D58CAE86-78B7-44E8-886E-DBC6F9C014D3}"/>
              </a:ext>
            </a:extLst>
          </p:cNvPr>
          <p:cNvSpPr txBox="1"/>
          <p:nvPr/>
        </p:nvSpPr>
        <p:spPr>
          <a:xfrm>
            <a:off x="328215" y="2326045"/>
            <a:ext cx="8656637" cy="4278094"/>
          </a:xfrm>
          <a:prstGeom prst="rect">
            <a:avLst/>
          </a:prstGeom>
          <a:noFill/>
        </p:spPr>
        <p:txBody>
          <a:bodyPr wrap="square">
            <a:spAutoFit/>
          </a:bodyPr>
          <a:lstStyle/>
          <a:p>
            <a:pPr marR="0" algn="l"/>
            <a:r>
              <a:rPr lang="en-US" sz="1600" b="0" i="0" u="none" strike="noStrike" baseline="0" dirty="0">
                <a:solidFill>
                  <a:srgbClr val="000000"/>
                </a:solidFill>
                <a:latin typeface="Gill Sans MT" panose="020B0502020104020203" pitchFamily="34" charset="0"/>
              </a:rPr>
              <a:t>Security Category = {(confidentiality, Low), (integrity, Low), (availability, Low)} </a:t>
            </a:r>
          </a:p>
          <a:p>
            <a:pPr marR="0" algn="l"/>
            <a:endParaRPr lang="en-US" sz="1600" b="0" i="0" u="none" strike="noStrike" baseline="0" dirty="0">
              <a:solidFill>
                <a:srgbClr val="000000"/>
              </a:solidFill>
              <a:latin typeface="Gill Sans MT" panose="020B0502020104020203" pitchFamily="34" charset="0"/>
            </a:endParaRPr>
          </a:p>
          <a:p>
            <a:pPr marR="0" algn="l"/>
            <a:r>
              <a:rPr lang="en-US" sz="1600" b="0" i="0" u="none" strike="noStrike" baseline="0" dirty="0">
                <a:solidFill>
                  <a:srgbClr val="000000"/>
                </a:solidFill>
                <a:latin typeface="Gill Sans MT" panose="020B0502020104020203" pitchFamily="34" charset="0"/>
              </a:rPr>
              <a:t>Confidentiality </a:t>
            </a:r>
          </a:p>
          <a:p>
            <a:pPr marR="0" algn="l"/>
            <a:r>
              <a:rPr lang="en-US" sz="1600" b="0" i="0" u="none" strike="noStrike" baseline="0" dirty="0">
                <a:solidFill>
                  <a:srgbClr val="000000"/>
                </a:solidFill>
                <a:latin typeface="Times New Roman" panose="02020603050405020304" pitchFamily="18" charset="0"/>
              </a:rPr>
              <a:t>The confidentiality impact level is the effect of unauthorized disclosure of budget execution information on the ability of responsible agencies to manage day-to-day requisitions and obligations for agency expenditures, invoices, billing dispute resolution, reconciliation, service level agreements, and distributions of shared expenses. The effects of loss of confidentiality of most budget execution information are unlikely to pose the threat of serious harm to agency assets, personnel or operations. </a:t>
            </a:r>
          </a:p>
          <a:p>
            <a:pPr marR="0" algn="l"/>
            <a:endParaRPr lang="en-US" sz="1600" b="0" i="0" u="none" strike="noStrike" baseline="0" dirty="0">
              <a:solidFill>
                <a:srgbClr val="000000"/>
              </a:solidFill>
              <a:latin typeface="Times New Roman" panose="02020603050405020304" pitchFamily="18" charset="0"/>
            </a:endParaRPr>
          </a:p>
          <a:p>
            <a:pPr marR="0" algn="l"/>
            <a:r>
              <a:rPr lang="en-US" sz="1600" b="0" i="0" u="none" strike="noStrike" baseline="0" dirty="0">
                <a:solidFill>
                  <a:srgbClr val="000000"/>
                </a:solidFill>
                <a:latin typeface="Gill Sans MT" panose="020B0502020104020203" pitchFamily="34" charset="0"/>
              </a:rPr>
              <a:t>Special Factors Affecting Confidentiality Impact Determination: </a:t>
            </a:r>
            <a:r>
              <a:rPr lang="en-US" sz="1600" b="0" i="0" u="none" strike="noStrike" baseline="0" dirty="0">
                <a:solidFill>
                  <a:srgbClr val="000000"/>
                </a:solidFill>
                <a:latin typeface="Times New Roman" panose="02020603050405020304" pitchFamily="18" charset="0"/>
              </a:rPr>
              <a:t>The effects of loss of confidentiality of budget execution information can violate privacy regulations, reveal information proprietary to private institutions, and reveal procurement-sensitive information. In aggregate, budget execution information can reveal capabilities and methods that some agencies (e.g., law enforcement, homeland security, national defense, intelligence) consider extremely sensitive. In these cases, the potential harm that can result from unauthorized disclosure ranges from </a:t>
            </a:r>
            <a:r>
              <a:rPr lang="en-US" sz="1600" b="1" i="1" u="none" strike="noStrike" baseline="0" dirty="0">
                <a:solidFill>
                  <a:srgbClr val="000000"/>
                </a:solidFill>
                <a:latin typeface="Times New Roman" panose="02020603050405020304" pitchFamily="18" charset="0"/>
              </a:rPr>
              <a:t>moderate </a:t>
            </a:r>
            <a:r>
              <a:rPr lang="en-US" sz="1600" b="0" i="0" u="none" strike="noStrike" baseline="0" dirty="0">
                <a:solidFill>
                  <a:srgbClr val="000000"/>
                </a:solidFill>
                <a:latin typeface="Times New Roman" panose="02020603050405020304" pitchFamily="18" charset="0"/>
              </a:rPr>
              <a:t>to </a:t>
            </a:r>
            <a:r>
              <a:rPr lang="en-US" sz="1600" b="1" i="1" u="none" strike="noStrike" baseline="0" dirty="0">
                <a:solidFill>
                  <a:srgbClr val="000000"/>
                </a:solidFill>
                <a:latin typeface="Times New Roman" panose="02020603050405020304" pitchFamily="18" charset="0"/>
              </a:rPr>
              <a:t>high.  </a:t>
            </a:r>
            <a:r>
              <a:rPr lang="en-US" sz="1600" b="0" i="0" u="none" strike="noStrike" baseline="0" dirty="0">
                <a:solidFill>
                  <a:srgbClr val="000000"/>
                </a:solidFill>
                <a:latin typeface="Times New Roman" panose="02020603050405020304" pitchFamily="18" charset="0"/>
              </a:rPr>
              <a:t>Public release of sensitive budget execution information can result in unnecessary damage to public confidence in the agency. This is particularly likely where the release includes unedited internal commentary and discussion. </a:t>
            </a:r>
            <a:endParaRPr lang="en-US" sz="1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4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FIPS 199 Impact Values for DoD</a:t>
            </a:r>
            <a:endParaRPr/>
          </a:p>
        </p:txBody>
      </p:sp>
      <p:pic>
        <p:nvPicPr>
          <p:cNvPr id="1001" name="Google Shape;1001;p42"/>
          <p:cNvPicPr preferRelativeResize="0"/>
          <p:nvPr/>
        </p:nvPicPr>
        <p:blipFill rotWithShape="1">
          <a:blip r:embed="rId3">
            <a:alphaModFix/>
          </a:blip>
          <a:srcRect l="19999" r="19999" b="7642"/>
          <a:stretch/>
        </p:blipFill>
        <p:spPr>
          <a:xfrm>
            <a:off x="2819400" y="913871"/>
            <a:ext cx="6161088" cy="5334000"/>
          </a:xfrm>
          <a:prstGeom prst="rect">
            <a:avLst/>
          </a:prstGeom>
          <a:noFill/>
          <a:ln>
            <a:noFill/>
          </a:ln>
          <a:effectLst>
            <a:outerShdw blurRad="292100" dist="139700" dir="2700000" algn="tl" rotWithShape="0">
              <a:srgbClr val="333333">
                <a:alpha val="64705"/>
              </a:srgbClr>
            </a:outerShdw>
          </a:effectLst>
        </p:spPr>
      </p:pic>
      <p:sp>
        <p:nvSpPr>
          <p:cNvPr id="1002" name="Google Shape;1002;p42"/>
          <p:cNvSpPr txBox="1"/>
          <p:nvPr/>
        </p:nvSpPr>
        <p:spPr>
          <a:xfrm>
            <a:off x="381000" y="1905000"/>
            <a:ext cx="2209800" cy="2308225"/>
          </a:xfrm>
          <a:prstGeom prst="rect">
            <a:avLst/>
          </a:prstGeom>
          <a:solidFill>
            <a:schemeClr val="dk2"/>
          </a:solid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600"/>
              <a:buFont typeface="Noto Sans Symbols"/>
              <a:buNone/>
            </a:pPr>
            <a:r>
              <a:rPr lang="en-US" sz="1600" b="1">
                <a:solidFill>
                  <a:schemeClr val="lt1"/>
                </a:solidFill>
                <a:latin typeface="Tahoma"/>
                <a:ea typeface="Tahoma"/>
                <a:cs typeface="Tahoma"/>
                <a:sym typeface="Tahoma"/>
              </a:rPr>
              <a:t>Per CNSSI 1253, Section 3.1:</a:t>
            </a:r>
            <a:endParaRPr/>
          </a:p>
          <a:p>
            <a:pPr marL="0" marR="0" lvl="0" indent="0" algn="l" rtl="0">
              <a:spcBef>
                <a:spcPts val="0"/>
              </a:spcBef>
              <a:spcAft>
                <a:spcPts val="0"/>
              </a:spcAft>
              <a:buClr>
                <a:schemeClr val="dk1"/>
              </a:buClr>
              <a:buSzPts val="1600"/>
              <a:buFont typeface="Noto Sans Symbols"/>
              <a:buNone/>
            </a:pPr>
            <a:endParaRPr sz="1600" b="1">
              <a:solidFill>
                <a:schemeClr val="lt1"/>
              </a:solidFill>
              <a:latin typeface="Tahoma"/>
              <a:ea typeface="Tahoma"/>
              <a:cs typeface="Tahoma"/>
              <a:sym typeface="Tahoma"/>
            </a:endParaRPr>
          </a:p>
          <a:p>
            <a:pPr marL="0" marR="0" lvl="0" indent="0" algn="l" rtl="0">
              <a:spcBef>
                <a:spcPts val="0"/>
              </a:spcBef>
              <a:spcAft>
                <a:spcPts val="0"/>
              </a:spcAft>
              <a:buClr>
                <a:schemeClr val="lt1"/>
              </a:buClr>
              <a:buSzPts val="1600"/>
              <a:buFont typeface="Noto Sans Symbols"/>
              <a:buNone/>
            </a:pPr>
            <a:r>
              <a:rPr lang="en-US" sz="1600">
                <a:solidFill>
                  <a:schemeClr val="lt1"/>
                </a:solidFill>
                <a:latin typeface="Tahoma"/>
                <a:ea typeface="Tahoma"/>
                <a:cs typeface="Tahoma"/>
                <a:sym typeface="Tahoma"/>
              </a:rPr>
              <a:t>For Moderate and High potential impact, append “…</a:t>
            </a:r>
            <a:r>
              <a:rPr lang="en-US" sz="1600" b="1">
                <a:solidFill>
                  <a:schemeClr val="lt1"/>
                </a:solidFill>
                <a:latin typeface="Tahoma"/>
                <a:ea typeface="Tahoma"/>
                <a:cs typeface="Tahoma"/>
                <a:sym typeface="Tahoma"/>
              </a:rPr>
              <a:t>exceeding mission expectations</a:t>
            </a:r>
            <a:r>
              <a:rPr lang="en-US" sz="1600">
                <a:solidFill>
                  <a:schemeClr val="lt1"/>
                </a:solidFill>
                <a:latin typeface="Tahoma"/>
                <a:ea typeface="Tahoma"/>
                <a:cs typeface="Tahoma"/>
                <a:sym typeface="Tahoma"/>
              </a:rPr>
              <a:t>” to the sentence in FIPS 199.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1" name="Google Shape;1021;p44"/>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Example: Human Resource Management</a:t>
            </a:r>
            <a:endParaRPr dirty="0"/>
          </a:p>
          <a:p>
            <a:pPr marL="342900" lvl="0" indent="-342900" algn="l" rtl="0">
              <a:spcBef>
                <a:spcPts val="400"/>
              </a:spcBef>
              <a:spcAft>
                <a:spcPts val="0"/>
              </a:spcAft>
              <a:buSzPts val="1200"/>
              <a:buChar char="■"/>
            </a:pPr>
            <a:r>
              <a:rPr lang="en-US" dirty="0"/>
              <a:t>See Course Guide</a:t>
            </a:r>
            <a:endParaRPr dirty="0"/>
          </a:p>
        </p:txBody>
      </p:sp>
      <p:sp>
        <p:nvSpPr>
          <p:cNvPr id="1022" name="Google Shape;1022;p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Information Types</a:t>
            </a:r>
            <a:endParaRPr dirty="0"/>
          </a:p>
        </p:txBody>
      </p:sp>
      <p:pic>
        <p:nvPicPr>
          <p:cNvPr id="1023" name="Google Shape;1023;p44"/>
          <p:cNvPicPr preferRelativeResize="0"/>
          <p:nvPr/>
        </p:nvPicPr>
        <p:blipFill rotWithShape="1">
          <a:blip r:embed="rId3">
            <a:alphaModFix/>
          </a:blip>
          <a:srcRect l="13750" r="13333" b="51918"/>
          <a:stretch/>
        </p:blipFill>
        <p:spPr>
          <a:xfrm>
            <a:off x="738188" y="2362200"/>
            <a:ext cx="8216900" cy="3048000"/>
          </a:xfrm>
          <a:prstGeom prst="rect">
            <a:avLst/>
          </a:prstGeom>
          <a:noFill/>
          <a:ln>
            <a:noFill/>
          </a:ln>
          <a:effectLst>
            <a:outerShdw blurRad="292100" dist="139700" dir="2700000" algn="tl" rotWithShape="0">
              <a:srgbClr val="333333">
                <a:alpha val="64705"/>
              </a:srgbClr>
            </a:outerShdw>
          </a:effectLst>
        </p:spPr>
      </p:pic>
      <p:grpSp>
        <p:nvGrpSpPr>
          <p:cNvPr id="1024" name="Google Shape;1024;p44"/>
          <p:cNvGrpSpPr/>
          <p:nvPr/>
        </p:nvGrpSpPr>
        <p:grpSpPr>
          <a:xfrm>
            <a:off x="4127157" y="5850059"/>
            <a:ext cx="4758081" cy="802748"/>
            <a:chOff x="4127157" y="5850059"/>
            <a:chExt cx="4758081" cy="802748"/>
          </a:xfrm>
        </p:grpSpPr>
        <p:sp>
          <p:nvSpPr>
            <p:cNvPr id="1025" name="Google Shape;1025;p44"/>
            <p:cNvSpPr txBox="1"/>
            <p:nvPr/>
          </p:nvSpPr>
          <p:spPr>
            <a:xfrm>
              <a:off x="4127157" y="6345071"/>
              <a:ext cx="3661916" cy="307736"/>
            </a:xfrm>
            <a:prstGeom prst="rect">
              <a:avLst/>
            </a:prstGeom>
            <a:solidFill>
              <a:srgbClr val="F2F2F2"/>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en-US" sz="1400" dirty="0">
                  <a:solidFill>
                    <a:schemeClr val="dk1"/>
                  </a:solidFill>
                  <a:latin typeface="Tahoma"/>
                  <a:ea typeface="Tahoma"/>
                  <a:cs typeface="Tahoma"/>
                  <a:sym typeface="Tahoma"/>
                </a:rPr>
                <a:t>Source:  NIST SP 800-60 V2, Appendix C</a:t>
              </a:r>
              <a:endParaRPr dirty="0"/>
            </a:p>
          </p:txBody>
        </p:sp>
        <p:pic>
          <p:nvPicPr>
            <p:cNvPr id="1026" name="Google Shape;1026;p44" descr="File:Book Hexagonal Icon.svg"/>
            <p:cNvPicPr preferRelativeResize="0"/>
            <p:nvPr/>
          </p:nvPicPr>
          <p:blipFill rotWithShape="1">
            <a:blip r:embed="rId4">
              <a:alphaModFix/>
            </a:blip>
            <a:srcRect/>
            <a:stretch/>
          </p:blipFill>
          <p:spPr>
            <a:xfrm>
              <a:off x="7923213" y="5850059"/>
              <a:ext cx="962025" cy="745670"/>
            </a:xfrm>
            <a:prstGeom prst="rect">
              <a:avLst/>
            </a:prstGeom>
            <a:noFill/>
            <a:ln>
              <a:noFill/>
            </a:ln>
          </p:spPr>
        </p:pic>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91"/>
        <p:cNvGrpSpPr/>
        <p:nvPr/>
      </p:nvGrpSpPr>
      <p:grpSpPr>
        <a:xfrm>
          <a:off x="0" y="0"/>
          <a:ext cx="0" cy="0"/>
          <a:chOff x="0" y="0"/>
          <a:chExt cx="0" cy="0"/>
        </a:xfrm>
      </p:grpSpPr>
      <p:sp>
        <p:nvSpPr>
          <p:cNvPr id="992" name="Google Shape;992;p41"/>
          <p:cNvSpPr txBox="1">
            <a:spLocks noGrp="1"/>
          </p:cNvSpPr>
          <p:nvPr>
            <p:ph type="body" idx="1"/>
          </p:nvPr>
        </p:nvSpPr>
        <p:spPr>
          <a:xfrm>
            <a:off x="486570" y="13716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Mission information types</a:t>
            </a:r>
            <a:endParaRPr/>
          </a:p>
          <a:p>
            <a:pPr marL="342900" lvl="0" indent="-342900" algn="l" rtl="0">
              <a:spcBef>
                <a:spcPts val="400"/>
              </a:spcBef>
              <a:spcAft>
                <a:spcPts val="0"/>
              </a:spcAft>
              <a:buSzPts val="1200"/>
              <a:buChar char="■"/>
            </a:pPr>
            <a:r>
              <a:rPr lang="en-US"/>
              <a:t>NIST SP 800-60, V2 APPENDIX D, Table D2</a:t>
            </a:r>
            <a:endParaRPr/>
          </a:p>
          <a:p>
            <a:pPr marL="342900" lvl="0" indent="-342900" algn="l" rtl="0">
              <a:spcBef>
                <a:spcPts val="400"/>
              </a:spcBef>
              <a:spcAft>
                <a:spcPts val="0"/>
              </a:spcAft>
              <a:buSzPts val="1200"/>
              <a:buChar char="■"/>
            </a:pPr>
            <a:r>
              <a:rPr lang="en-US"/>
              <a:t>See Course Guide</a:t>
            </a:r>
            <a:endParaRPr/>
          </a:p>
        </p:txBody>
      </p:sp>
      <p:sp>
        <p:nvSpPr>
          <p:cNvPr id="993" name="Google Shape;993;p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Select Provisional Impact Levels (2 of 2) </a:t>
            </a:r>
            <a:endParaRPr/>
          </a:p>
        </p:txBody>
      </p:sp>
      <p:pic>
        <p:nvPicPr>
          <p:cNvPr id="994" name="Google Shape;994;p41"/>
          <p:cNvPicPr preferRelativeResize="0"/>
          <p:nvPr/>
        </p:nvPicPr>
        <p:blipFill rotWithShape="1">
          <a:blip r:embed="rId3">
            <a:alphaModFix/>
          </a:blip>
          <a:srcRect l="29167" t="1474" r="22916" b="58147"/>
          <a:stretch/>
        </p:blipFill>
        <p:spPr>
          <a:xfrm>
            <a:off x="522664" y="2711115"/>
            <a:ext cx="7771103" cy="3684343"/>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11"/>
        <p:cNvGrpSpPr/>
        <p:nvPr/>
      </p:nvGrpSpPr>
      <p:grpSpPr>
        <a:xfrm>
          <a:off x="0" y="0"/>
          <a:ext cx="0" cy="0"/>
          <a:chOff x="0" y="0"/>
          <a:chExt cx="0" cy="0"/>
        </a:xfrm>
      </p:grpSpPr>
      <p:sp>
        <p:nvSpPr>
          <p:cNvPr id="912" name="Google Shape;912;p36"/>
          <p:cNvSpPr txBox="1">
            <a:spLocks noGrp="1"/>
          </p:cNvSpPr>
          <p:nvPr>
            <p:ph type="body" idx="1"/>
          </p:nvPr>
        </p:nvSpPr>
        <p:spPr>
          <a:xfrm>
            <a:off x="533400" y="1371602"/>
            <a:ext cx="3581400" cy="512576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Red arrows point to the major steps:</a:t>
            </a:r>
            <a:endParaRPr dirty="0"/>
          </a:p>
          <a:p>
            <a:pPr marL="742950" lvl="1" indent="-285750" algn="l" rtl="0">
              <a:spcBef>
                <a:spcPts val="360"/>
              </a:spcBef>
              <a:spcAft>
                <a:spcPts val="0"/>
              </a:spcAft>
              <a:buSzPts val="990"/>
              <a:buChar char="■"/>
            </a:pPr>
            <a:r>
              <a:rPr lang="en-US" dirty="0"/>
              <a:t>Determine impact values</a:t>
            </a:r>
            <a:endParaRPr dirty="0"/>
          </a:p>
          <a:p>
            <a:pPr marL="742950" lvl="1" indent="-285750" algn="l" rtl="0">
              <a:spcBef>
                <a:spcPts val="360"/>
              </a:spcBef>
              <a:spcAft>
                <a:spcPts val="0"/>
              </a:spcAft>
              <a:buSzPts val="990"/>
              <a:buChar char="■"/>
            </a:pPr>
            <a:r>
              <a:rPr lang="en-US" dirty="0"/>
              <a:t>Identify overlays</a:t>
            </a:r>
            <a:endParaRPr dirty="0"/>
          </a:p>
          <a:p>
            <a:pPr marL="742950" lvl="1" indent="-285750" algn="l" rtl="0">
              <a:spcBef>
                <a:spcPts val="360"/>
              </a:spcBef>
              <a:spcAft>
                <a:spcPts val="0"/>
              </a:spcAft>
              <a:buSzPts val="990"/>
              <a:buChar char="■"/>
            </a:pPr>
            <a:r>
              <a:rPr lang="en-US" dirty="0"/>
              <a:t>Document the process</a:t>
            </a:r>
          </a:p>
          <a:p>
            <a:pPr marL="457200" lvl="1" indent="0" algn="l" rtl="0">
              <a:spcBef>
                <a:spcPts val="360"/>
              </a:spcBef>
              <a:spcAft>
                <a:spcPts val="0"/>
              </a:spcAft>
              <a:buSzPts val="990"/>
              <a:buNone/>
            </a:pPr>
            <a:endParaRPr lang="en-US" dirty="0"/>
          </a:p>
          <a:p>
            <a:pPr marL="285750" indent="-285750">
              <a:spcBef>
                <a:spcPts val="360"/>
              </a:spcBef>
              <a:buSzPts val="990"/>
            </a:pPr>
            <a:r>
              <a:rPr lang="en-US" dirty="0"/>
              <a:t>Overlays promote reciprocity of systems and security controls</a:t>
            </a:r>
          </a:p>
          <a:p>
            <a:pPr marL="0" indent="0">
              <a:spcBef>
                <a:spcPts val="360"/>
              </a:spcBef>
              <a:buSzPts val="990"/>
              <a:buNone/>
            </a:pPr>
            <a:endParaRPr lang="en-US" dirty="0"/>
          </a:p>
          <a:p>
            <a:pPr marL="342900" lvl="0" indent="-342900" algn="l" rtl="0">
              <a:spcBef>
                <a:spcPts val="400"/>
              </a:spcBef>
              <a:spcAft>
                <a:spcPts val="0"/>
              </a:spcAft>
              <a:buSzPts val="1200"/>
              <a:buChar char="■"/>
            </a:pPr>
            <a:r>
              <a:rPr lang="en-US" dirty="0"/>
              <a:t>CNSSI 1253 process identifies overlays in Categorize – and applies them during Step 2 - Select.</a:t>
            </a:r>
          </a:p>
          <a:p>
            <a:pPr marL="342900" lvl="0" indent="-266700" algn="l" rtl="0">
              <a:spcBef>
                <a:spcPts val="400"/>
              </a:spcBef>
              <a:spcAft>
                <a:spcPts val="0"/>
              </a:spcAft>
              <a:buSzPts val="1200"/>
              <a:buNone/>
            </a:pPr>
            <a:endParaRPr dirty="0"/>
          </a:p>
          <a:p>
            <a:pPr marL="342900" lvl="0" indent="-266700" algn="l" rtl="0">
              <a:spcBef>
                <a:spcPts val="400"/>
              </a:spcBef>
              <a:spcAft>
                <a:spcPts val="0"/>
              </a:spcAft>
              <a:buSzPts val="1200"/>
              <a:buNone/>
            </a:pPr>
            <a:endParaRPr dirty="0"/>
          </a:p>
        </p:txBody>
      </p:sp>
      <p:sp>
        <p:nvSpPr>
          <p:cNvPr id="913" name="Google Shape;913;p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Categorize Process Overview</a:t>
            </a:r>
            <a:endParaRPr/>
          </a:p>
        </p:txBody>
      </p:sp>
      <p:grpSp>
        <p:nvGrpSpPr>
          <p:cNvPr id="914" name="Google Shape;914;p36"/>
          <p:cNvGrpSpPr/>
          <p:nvPr/>
        </p:nvGrpSpPr>
        <p:grpSpPr>
          <a:xfrm>
            <a:off x="4302125" y="1028718"/>
            <a:ext cx="4648505" cy="5486363"/>
            <a:chOff x="4343739" y="1219218"/>
            <a:chExt cx="4647861" cy="5486363"/>
          </a:xfrm>
        </p:grpSpPr>
        <p:grpSp>
          <p:nvGrpSpPr>
            <p:cNvPr id="915" name="Google Shape;915;p36"/>
            <p:cNvGrpSpPr/>
            <p:nvPr/>
          </p:nvGrpSpPr>
          <p:grpSpPr>
            <a:xfrm>
              <a:off x="4496118" y="1219218"/>
              <a:ext cx="2469509" cy="5486363"/>
              <a:chOff x="2177748" y="18"/>
              <a:chExt cx="2469509" cy="5486363"/>
            </a:xfrm>
          </p:grpSpPr>
          <p:sp>
            <p:nvSpPr>
              <p:cNvPr id="916" name="Google Shape;916;p36"/>
              <p:cNvSpPr/>
              <p:nvPr/>
            </p:nvSpPr>
            <p:spPr>
              <a:xfrm>
                <a:off x="2228205" y="18"/>
                <a:ext cx="2419052" cy="604763"/>
              </a:xfrm>
              <a:prstGeom prst="roundRect">
                <a:avLst>
                  <a:gd name="adj" fmla="val 10000"/>
                </a:avLst>
              </a:prstGeom>
              <a:solidFill>
                <a:srgbClr val="599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36"/>
              <p:cNvSpPr txBox="1"/>
              <p:nvPr/>
            </p:nvSpPr>
            <p:spPr>
              <a:xfrm>
                <a:off x="2245918" y="17731"/>
                <a:ext cx="2383626" cy="56933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Determine impact values</a:t>
                </a:r>
                <a:endParaRPr/>
              </a:p>
            </p:txBody>
          </p:sp>
          <p:sp>
            <p:nvSpPr>
              <p:cNvPr id="918" name="Google Shape;918;p36"/>
              <p:cNvSpPr/>
              <p:nvPr/>
            </p:nvSpPr>
            <p:spPr>
              <a:xfrm rot="5400000">
                <a:off x="3324019" y="654077"/>
                <a:ext cx="170558" cy="162700"/>
              </a:xfrm>
              <a:prstGeom prst="rightArrow">
                <a:avLst>
                  <a:gd name="adj1" fmla="val 667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36"/>
              <p:cNvSpPr/>
              <p:nvPr/>
            </p:nvSpPr>
            <p:spPr>
              <a:xfrm>
                <a:off x="2228205" y="816448"/>
                <a:ext cx="2419052" cy="587781"/>
              </a:xfrm>
              <a:prstGeom prst="roundRect">
                <a:avLst>
                  <a:gd name="adj" fmla="val 10000"/>
                </a:avLst>
              </a:prstGeom>
              <a:solidFill>
                <a:srgbClr val="CFDEEF">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36"/>
              <p:cNvSpPr txBox="1"/>
              <p:nvPr/>
            </p:nvSpPr>
            <p:spPr>
              <a:xfrm>
                <a:off x="2177748" y="759778"/>
                <a:ext cx="2452292" cy="697368"/>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Calibri"/>
                  <a:buNone/>
                </a:pPr>
                <a:r>
                  <a:rPr lang="en-US" sz="1400" b="0" i="0" u="none" dirty="0">
                    <a:solidFill>
                      <a:srgbClr val="000000"/>
                    </a:solidFill>
                    <a:latin typeface="Calibri"/>
                    <a:ea typeface="Calibri"/>
                    <a:cs typeface="Calibri"/>
                    <a:sym typeface="Calibri"/>
                  </a:rPr>
                  <a:t>Determine provisional impact values (Identify information types and review special factors)</a:t>
                </a:r>
                <a:endParaRPr dirty="0"/>
              </a:p>
            </p:txBody>
          </p:sp>
          <p:sp>
            <p:nvSpPr>
              <p:cNvPr id="921" name="Google Shape;921;p36"/>
              <p:cNvSpPr/>
              <p:nvPr/>
            </p:nvSpPr>
            <p:spPr>
              <a:xfrm rot="5400000">
                <a:off x="3384814" y="1457147"/>
                <a:ext cx="105833" cy="105833"/>
              </a:xfrm>
              <a:prstGeom prst="rightArrow">
                <a:avLst>
                  <a:gd name="adj1" fmla="val 66700"/>
                  <a:gd name="adj2"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36"/>
              <p:cNvSpPr/>
              <p:nvPr/>
            </p:nvSpPr>
            <p:spPr>
              <a:xfrm>
                <a:off x="2228205" y="1615897"/>
                <a:ext cx="2419052" cy="604763"/>
              </a:xfrm>
              <a:prstGeom prst="roundRect">
                <a:avLst>
                  <a:gd name="adj" fmla="val 10000"/>
                </a:avLst>
              </a:prstGeom>
              <a:solidFill>
                <a:srgbClr val="CFDEEF">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36"/>
              <p:cNvSpPr txBox="1"/>
              <p:nvPr/>
            </p:nvSpPr>
            <p:spPr>
              <a:xfrm>
                <a:off x="2245918" y="1633610"/>
                <a:ext cx="2383626" cy="569337"/>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Calibri"/>
                  <a:buNone/>
                </a:pPr>
                <a:r>
                  <a:rPr lang="en-US" sz="1400" b="0" i="0" u="none">
                    <a:solidFill>
                      <a:srgbClr val="000000"/>
                    </a:solidFill>
                    <a:latin typeface="Calibri"/>
                    <a:ea typeface="Calibri"/>
                    <a:cs typeface="Calibri"/>
                    <a:sym typeface="Calibri"/>
                  </a:rPr>
                  <a:t>Finalize impact values</a:t>
                </a:r>
                <a:endParaRPr/>
              </a:p>
            </p:txBody>
          </p:sp>
          <p:sp>
            <p:nvSpPr>
              <p:cNvPr id="924" name="Google Shape;924;p36"/>
              <p:cNvSpPr/>
              <p:nvPr/>
            </p:nvSpPr>
            <p:spPr>
              <a:xfrm rot="5400000">
                <a:off x="3324019" y="2269955"/>
                <a:ext cx="170558" cy="162700"/>
              </a:xfrm>
              <a:prstGeom prst="rightArrow">
                <a:avLst>
                  <a:gd name="adj1" fmla="val 667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36"/>
              <p:cNvSpPr/>
              <p:nvPr/>
            </p:nvSpPr>
            <p:spPr>
              <a:xfrm>
                <a:off x="2228205" y="2432327"/>
                <a:ext cx="2419052" cy="604763"/>
              </a:xfrm>
              <a:prstGeom prst="roundRect">
                <a:avLst>
                  <a:gd name="adj" fmla="val 10000"/>
                </a:avLst>
              </a:prstGeom>
              <a:solidFill>
                <a:srgbClr val="CFDEEF">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36"/>
              <p:cNvSpPr txBox="1"/>
              <p:nvPr/>
            </p:nvSpPr>
            <p:spPr>
              <a:xfrm>
                <a:off x="2245918" y="2450040"/>
                <a:ext cx="2383626" cy="569337"/>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Calibri"/>
                  <a:buNone/>
                </a:pPr>
                <a:r>
                  <a:rPr lang="en-US" sz="1400" b="0" i="0" u="none">
                    <a:solidFill>
                      <a:srgbClr val="000000"/>
                    </a:solidFill>
                    <a:latin typeface="Calibri"/>
                    <a:ea typeface="Calibri"/>
                    <a:cs typeface="Calibri"/>
                    <a:sym typeface="Calibri"/>
                  </a:rPr>
                  <a:t>Determine overall system categorization</a:t>
                </a:r>
                <a:endParaRPr/>
              </a:p>
            </p:txBody>
          </p:sp>
          <p:sp>
            <p:nvSpPr>
              <p:cNvPr id="927" name="Google Shape;927;p36"/>
              <p:cNvSpPr/>
              <p:nvPr/>
            </p:nvSpPr>
            <p:spPr>
              <a:xfrm rot="5400000">
                <a:off x="3324019" y="3086385"/>
                <a:ext cx="170558" cy="162700"/>
              </a:xfrm>
              <a:prstGeom prst="rightArrow">
                <a:avLst>
                  <a:gd name="adj1" fmla="val 667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36"/>
              <p:cNvSpPr/>
              <p:nvPr/>
            </p:nvSpPr>
            <p:spPr>
              <a:xfrm>
                <a:off x="2228205" y="3248757"/>
                <a:ext cx="2419052" cy="604763"/>
              </a:xfrm>
              <a:prstGeom prst="roundRect">
                <a:avLst>
                  <a:gd name="adj" fmla="val 10000"/>
                </a:avLst>
              </a:prstGeom>
              <a:solidFill>
                <a:srgbClr val="CFDEEF">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36"/>
              <p:cNvSpPr txBox="1"/>
              <p:nvPr/>
            </p:nvSpPr>
            <p:spPr>
              <a:xfrm>
                <a:off x="2245918" y="3266470"/>
                <a:ext cx="2383626" cy="569337"/>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Calibri"/>
                  <a:buNone/>
                </a:pPr>
                <a:r>
                  <a:rPr lang="en-US" sz="1400" b="0" i="0" u="none">
                    <a:solidFill>
                      <a:srgbClr val="000000"/>
                    </a:solidFill>
                    <a:latin typeface="Calibri"/>
                    <a:ea typeface="Calibri"/>
                    <a:cs typeface="Calibri"/>
                    <a:sym typeface="Calibri"/>
                  </a:rPr>
                  <a:t>Gain agreement</a:t>
                </a:r>
                <a:endParaRPr/>
              </a:p>
            </p:txBody>
          </p:sp>
          <p:sp>
            <p:nvSpPr>
              <p:cNvPr id="930" name="Google Shape;930;p36"/>
              <p:cNvSpPr/>
              <p:nvPr/>
            </p:nvSpPr>
            <p:spPr>
              <a:xfrm rot="5400000">
                <a:off x="3327210" y="3900362"/>
                <a:ext cx="162649" cy="162700"/>
              </a:xfrm>
              <a:prstGeom prst="rightArrow">
                <a:avLst>
                  <a:gd name="adj1" fmla="val 667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36"/>
              <p:cNvSpPr/>
              <p:nvPr/>
            </p:nvSpPr>
            <p:spPr>
              <a:xfrm>
                <a:off x="2228205" y="4060280"/>
                <a:ext cx="2419052" cy="604763"/>
              </a:xfrm>
              <a:prstGeom prst="roundRect">
                <a:avLst>
                  <a:gd name="adj" fmla="val 10000"/>
                </a:avLst>
              </a:prstGeom>
              <a:solidFill>
                <a:srgbClr val="5B9BD5">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36"/>
              <p:cNvSpPr txBox="1"/>
              <p:nvPr/>
            </p:nvSpPr>
            <p:spPr>
              <a:xfrm>
                <a:off x="2245918" y="4077993"/>
                <a:ext cx="2383626" cy="56933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Identify overlays</a:t>
                </a:r>
                <a:endParaRPr/>
              </a:p>
            </p:txBody>
          </p:sp>
          <p:sp>
            <p:nvSpPr>
              <p:cNvPr id="933" name="Google Shape;933;p36"/>
              <p:cNvSpPr/>
              <p:nvPr/>
            </p:nvSpPr>
            <p:spPr>
              <a:xfrm rot="5400000">
                <a:off x="3348497" y="4716792"/>
                <a:ext cx="178467" cy="162700"/>
              </a:xfrm>
              <a:prstGeom prst="rightArrow">
                <a:avLst>
                  <a:gd name="adj1" fmla="val 667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36"/>
              <p:cNvSpPr/>
              <p:nvPr/>
            </p:nvSpPr>
            <p:spPr>
              <a:xfrm>
                <a:off x="2228205" y="4881618"/>
                <a:ext cx="2419052" cy="604763"/>
              </a:xfrm>
              <a:prstGeom prst="roundRect">
                <a:avLst>
                  <a:gd name="adj" fmla="val 10000"/>
                </a:avLst>
              </a:prstGeom>
              <a:solidFill>
                <a:srgbClr val="5B9BD5">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36"/>
              <p:cNvSpPr txBox="1"/>
              <p:nvPr/>
            </p:nvSpPr>
            <p:spPr>
              <a:xfrm>
                <a:off x="2245918" y="4899331"/>
                <a:ext cx="2383626" cy="56933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US" sz="1800" b="0" i="0" u="none">
                    <a:solidFill>
                      <a:schemeClr val="lt1"/>
                    </a:solidFill>
                    <a:latin typeface="Calibri"/>
                    <a:ea typeface="Calibri"/>
                    <a:cs typeface="Calibri"/>
                    <a:sym typeface="Calibri"/>
                  </a:rPr>
                  <a:t>Document</a:t>
                </a:r>
                <a:endParaRPr/>
              </a:p>
            </p:txBody>
          </p:sp>
        </p:grpSp>
        <p:sp>
          <p:nvSpPr>
            <p:cNvPr id="936" name="Google Shape;936;p36"/>
            <p:cNvSpPr/>
            <p:nvPr/>
          </p:nvSpPr>
          <p:spPr>
            <a:xfrm>
              <a:off x="6975475" y="2209800"/>
              <a:ext cx="152400" cy="152400"/>
            </a:xfrm>
            <a:prstGeom prst="rightArrow">
              <a:avLst>
                <a:gd name="adj1" fmla="val 50000"/>
                <a:gd name="adj2" fmla="val 50000"/>
              </a:avLst>
            </a:prstGeom>
            <a:solidFill>
              <a:schemeClr val="dk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937" name="Google Shape;937;p36"/>
            <p:cNvSpPr/>
            <p:nvPr/>
          </p:nvSpPr>
          <p:spPr>
            <a:xfrm flipH="1">
              <a:off x="6975475" y="2971800"/>
              <a:ext cx="152400" cy="152400"/>
            </a:xfrm>
            <a:prstGeom prst="rightArrow">
              <a:avLst>
                <a:gd name="adj1" fmla="val 50000"/>
                <a:gd name="adj2" fmla="val 50000"/>
              </a:avLst>
            </a:prstGeom>
            <a:solidFill>
              <a:schemeClr val="dk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938" name="Google Shape;938;p36"/>
            <p:cNvSpPr/>
            <p:nvPr/>
          </p:nvSpPr>
          <p:spPr>
            <a:xfrm rot="-5400000" flipH="1">
              <a:off x="8042275" y="2667000"/>
              <a:ext cx="152400" cy="152400"/>
            </a:xfrm>
            <a:prstGeom prst="rightArrow">
              <a:avLst>
                <a:gd name="adj1" fmla="val 50000"/>
                <a:gd name="adj2" fmla="val 50000"/>
              </a:avLst>
            </a:prstGeom>
            <a:solidFill>
              <a:schemeClr val="dk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ahoma"/>
                <a:ea typeface="Tahoma"/>
                <a:cs typeface="Tahoma"/>
                <a:sym typeface="Tahoma"/>
              </a:endParaRPr>
            </a:p>
          </p:txBody>
        </p:sp>
        <p:sp>
          <p:nvSpPr>
            <p:cNvPr id="939" name="Google Shape;939;p36"/>
            <p:cNvSpPr/>
            <p:nvPr/>
          </p:nvSpPr>
          <p:spPr>
            <a:xfrm>
              <a:off x="4343739" y="1295400"/>
              <a:ext cx="152379" cy="4572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940" name="Google Shape;940;p36"/>
            <p:cNvSpPr/>
            <p:nvPr/>
          </p:nvSpPr>
          <p:spPr>
            <a:xfrm>
              <a:off x="4343739" y="5334000"/>
              <a:ext cx="152379" cy="4572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941" name="Google Shape;941;p36"/>
            <p:cNvSpPr/>
            <p:nvPr/>
          </p:nvSpPr>
          <p:spPr>
            <a:xfrm>
              <a:off x="4343739" y="6145213"/>
              <a:ext cx="152379" cy="457200"/>
            </a:xfrm>
            <a:prstGeom prst="rightArrow">
              <a:avLst>
                <a:gd name="adj1" fmla="val 50000"/>
                <a:gd name="adj2" fmla="val 50000"/>
              </a:avLst>
            </a:prstGeom>
            <a:solidFill>
              <a:srgbClr val="FF0000"/>
            </a:solidFill>
            <a:ln w="9525" cap="flat" cmpd="sng">
              <a:solidFill>
                <a:srgbClr val="FF0000"/>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942" name="Google Shape;942;p36"/>
            <p:cNvSpPr/>
            <p:nvPr/>
          </p:nvSpPr>
          <p:spPr>
            <a:xfrm>
              <a:off x="7391400" y="2060575"/>
              <a:ext cx="1600200" cy="533400"/>
            </a:xfrm>
            <a:prstGeom prst="roundRect">
              <a:avLst>
                <a:gd name="adj" fmla="val 16667"/>
              </a:avLst>
            </a:prstGeom>
            <a:solidFill>
              <a:schemeClr val="l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200"/>
                <a:buFont typeface="Noto Sans Symbols"/>
                <a:buNone/>
              </a:pPr>
              <a:r>
                <a:rPr lang="en-US" sz="1200">
                  <a:solidFill>
                    <a:schemeClr val="dk1"/>
                  </a:solidFill>
                  <a:latin typeface="Tahoma"/>
                  <a:ea typeface="Tahoma"/>
                  <a:cs typeface="Tahoma"/>
                  <a:sym typeface="Tahoma"/>
                </a:rPr>
                <a:t>For information</a:t>
              </a:r>
              <a:endParaRPr/>
            </a:p>
            <a:p>
              <a:pPr marL="0" marR="0" lvl="0" indent="0" algn="ctr" rtl="0">
                <a:spcBef>
                  <a:spcPts val="0"/>
                </a:spcBef>
                <a:spcAft>
                  <a:spcPts val="0"/>
                </a:spcAft>
                <a:buClr>
                  <a:schemeClr val="dk1"/>
                </a:buClr>
                <a:buSzPts val="1200"/>
                <a:buFont typeface="Noto Sans Symbols"/>
                <a:buNone/>
              </a:pPr>
              <a:r>
                <a:rPr lang="en-US" sz="1200">
                  <a:solidFill>
                    <a:schemeClr val="dk1"/>
                  </a:solidFill>
                  <a:latin typeface="Tahoma"/>
                  <a:ea typeface="Tahoma"/>
                  <a:cs typeface="Tahoma"/>
                  <a:sym typeface="Tahoma"/>
                </a:rPr>
                <a:t>types</a:t>
              </a:r>
              <a:endParaRPr/>
            </a:p>
          </p:txBody>
        </p:sp>
        <p:sp>
          <p:nvSpPr>
            <p:cNvPr id="943" name="Google Shape;943;p36"/>
            <p:cNvSpPr/>
            <p:nvPr/>
          </p:nvSpPr>
          <p:spPr>
            <a:xfrm>
              <a:off x="7360277" y="2895600"/>
              <a:ext cx="1600200" cy="533400"/>
            </a:xfrm>
            <a:prstGeom prst="roundRect">
              <a:avLst>
                <a:gd name="adj" fmla="val 16667"/>
              </a:avLst>
            </a:prstGeom>
            <a:solidFill>
              <a:schemeClr val="l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200"/>
                <a:buFont typeface="Noto Sans Symbols"/>
                <a:buNone/>
              </a:pPr>
              <a:r>
                <a:rPr lang="en-US" sz="1200">
                  <a:solidFill>
                    <a:schemeClr val="dk1"/>
                  </a:solidFill>
                  <a:latin typeface="Tahoma"/>
                  <a:ea typeface="Tahoma"/>
                  <a:cs typeface="Tahoma"/>
                  <a:sym typeface="Tahoma"/>
                </a:rPr>
                <a:t>For information </a:t>
              </a:r>
              <a:endParaRPr/>
            </a:p>
            <a:p>
              <a:pPr marL="0" marR="0" lvl="0" indent="0" algn="ctr" rtl="0">
                <a:spcBef>
                  <a:spcPts val="0"/>
                </a:spcBef>
                <a:spcAft>
                  <a:spcPts val="0"/>
                </a:spcAft>
                <a:buClr>
                  <a:schemeClr val="dk1"/>
                </a:buClr>
                <a:buSzPts val="1200"/>
                <a:buFont typeface="Noto Sans Symbols"/>
                <a:buNone/>
              </a:pPr>
              <a:r>
                <a:rPr lang="en-US" sz="1200">
                  <a:solidFill>
                    <a:schemeClr val="dk1"/>
                  </a:solidFill>
                  <a:latin typeface="Tahoma"/>
                  <a:ea typeface="Tahoma"/>
                  <a:cs typeface="Tahoma"/>
                  <a:sym typeface="Tahoma"/>
                </a:rPr>
                <a:t>system</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6"/>
          <p:cNvSpPr txBox="1">
            <a:spLocks noGrp="1"/>
          </p:cNvSpPr>
          <p:nvPr>
            <p:ph type="body" idx="1"/>
          </p:nvPr>
        </p:nvSpPr>
        <p:spPr>
          <a:xfrm>
            <a:off x="289560" y="1303338"/>
            <a:ext cx="8175623" cy="555466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Course Materials for the In-Depth students:</a:t>
            </a:r>
            <a:endParaRPr dirty="0"/>
          </a:p>
          <a:p>
            <a:pPr marL="742950" lvl="1" indent="-285750" algn="l" rtl="0">
              <a:spcBef>
                <a:spcPts val="400"/>
              </a:spcBef>
              <a:spcAft>
                <a:spcPts val="0"/>
              </a:spcAft>
              <a:buSzPts val="1100"/>
              <a:buChar char="■"/>
            </a:pPr>
            <a:r>
              <a:rPr lang="en-US" dirty="0"/>
              <a:t>Course book onsite includes a hard-copy version of the slides </a:t>
            </a:r>
            <a:endParaRPr dirty="0"/>
          </a:p>
          <a:p>
            <a:pPr marL="742950" lvl="1" indent="-285750" algn="l" rtl="0">
              <a:spcBef>
                <a:spcPts val="400"/>
              </a:spcBef>
              <a:spcAft>
                <a:spcPts val="0"/>
              </a:spcAft>
              <a:buSzPts val="1100"/>
              <a:buChar char="■"/>
            </a:pPr>
            <a:r>
              <a:rPr lang="en-US" dirty="0"/>
              <a:t>Online students receive three pdf files: </a:t>
            </a:r>
            <a:endParaRPr dirty="0"/>
          </a:p>
          <a:p>
            <a:pPr marL="1143000" lvl="2" indent="-228600" algn="l" rtl="0">
              <a:spcBef>
                <a:spcPts val="400"/>
              </a:spcBef>
              <a:spcAft>
                <a:spcPts val="0"/>
              </a:spcAft>
              <a:buSzPts val="1000"/>
              <a:buChar char="■"/>
            </a:pPr>
            <a:r>
              <a:rPr lang="en-US" dirty="0"/>
              <a:t>DB1-RMF for DoD IT In Depth Part 1</a:t>
            </a:r>
            <a:endParaRPr dirty="0"/>
          </a:p>
          <a:p>
            <a:pPr marL="1143000" lvl="2" indent="-228600" algn="l" rtl="0">
              <a:spcBef>
                <a:spcPts val="400"/>
              </a:spcBef>
              <a:spcAft>
                <a:spcPts val="0"/>
              </a:spcAft>
              <a:buSzPts val="1000"/>
              <a:buChar char="■"/>
            </a:pPr>
            <a:r>
              <a:rPr lang="en-US" dirty="0"/>
              <a:t>DB2-RMF for DoD IT In Depth Part 2</a:t>
            </a:r>
            <a:endParaRPr dirty="0"/>
          </a:p>
          <a:p>
            <a:pPr marL="1143000" lvl="2" indent="-228600" algn="l" rtl="0">
              <a:spcBef>
                <a:spcPts val="400"/>
              </a:spcBef>
              <a:spcAft>
                <a:spcPts val="0"/>
              </a:spcAft>
              <a:buSzPts val="1000"/>
              <a:buChar char="■"/>
            </a:pPr>
            <a:r>
              <a:rPr lang="en-US" dirty="0"/>
              <a:t>DB3-RMF for DoD IT In Depth Part 3</a:t>
            </a:r>
            <a:endParaRPr dirty="0"/>
          </a:p>
          <a:p>
            <a:pPr marL="742950" lvl="1" indent="-285750" algn="l" rtl="0">
              <a:spcBef>
                <a:spcPts val="400"/>
              </a:spcBef>
              <a:spcAft>
                <a:spcPts val="0"/>
              </a:spcAft>
              <a:buSzPts val="1100"/>
              <a:buChar char="■"/>
            </a:pPr>
            <a:r>
              <a:rPr lang="en-US" dirty="0"/>
              <a:t>In Depth package for both onsite and online also includes “Participants Reference Guide” and “Participants Course Activities Guide” </a:t>
            </a:r>
            <a:endParaRPr dirty="0"/>
          </a:p>
          <a:p>
            <a:pPr marL="457200" lvl="1" indent="0" algn="l" rtl="0">
              <a:spcBef>
                <a:spcPts val="400"/>
              </a:spcBef>
              <a:spcAft>
                <a:spcPts val="0"/>
              </a:spcAft>
              <a:buSzPts val="1100"/>
              <a:buNone/>
            </a:pPr>
            <a:endParaRPr dirty="0"/>
          </a:p>
          <a:p>
            <a:pPr marL="0" lvl="0" indent="0" algn="l" rtl="0">
              <a:spcBef>
                <a:spcPts val="480"/>
              </a:spcBef>
              <a:spcAft>
                <a:spcPts val="0"/>
              </a:spcAft>
              <a:buSzPts val="1440"/>
              <a:buNone/>
            </a:pPr>
            <a:endParaRPr dirty="0"/>
          </a:p>
          <a:p>
            <a:pPr marL="457200" lvl="1" indent="0" algn="l" rtl="0">
              <a:spcBef>
                <a:spcPts val="400"/>
              </a:spcBef>
              <a:spcAft>
                <a:spcPts val="0"/>
              </a:spcAft>
              <a:buSzPts val="1100"/>
              <a:buNone/>
            </a:pPr>
            <a:br>
              <a:rPr lang="en-US" dirty="0"/>
            </a:br>
            <a:endParaRPr dirty="0"/>
          </a:p>
          <a:p>
            <a:pPr marL="342900" lvl="0" indent="-251459" algn="l" rtl="0">
              <a:spcBef>
                <a:spcPts val="480"/>
              </a:spcBef>
              <a:spcAft>
                <a:spcPts val="0"/>
              </a:spcAft>
              <a:buSzPts val="1440"/>
              <a:buNone/>
            </a:pPr>
            <a:endParaRPr dirty="0"/>
          </a:p>
          <a:p>
            <a:pPr marL="742950" lvl="1" indent="-215900" algn="l" rtl="0">
              <a:spcBef>
                <a:spcPts val="400"/>
              </a:spcBef>
              <a:spcAft>
                <a:spcPts val="0"/>
              </a:spcAft>
              <a:buSzPts val="1100"/>
              <a:buNone/>
            </a:pPr>
            <a:endParaRPr dirty="0"/>
          </a:p>
        </p:txBody>
      </p:sp>
      <p:sp>
        <p:nvSpPr>
          <p:cNvPr id="495" name="Google Shape;495;p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Introduction to the Course Material</a:t>
            </a:r>
            <a:endParaRPr/>
          </a:p>
        </p:txBody>
      </p:sp>
      <p:sp>
        <p:nvSpPr>
          <p:cNvPr id="496" name="Google Shape;496;p6"/>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5</a:t>
            </a:fld>
            <a:endParaRPr sz="1200">
              <a:solidFill>
                <a:schemeClr val="lt1"/>
              </a:solidFill>
              <a:latin typeface="Tahoma"/>
              <a:ea typeface="Tahoma"/>
              <a:cs typeface="Tahoma"/>
              <a:sym typeface="Tahoma"/>
            </a:endParaRPr>
          </a:p>
        </p:txBody>
      </p:sp>
      <p:pic>
        <p:nvPicPr>
          <p:cNvPr id="498" name="Google Shape;498;p6"/>
          <p:cNvPicPr preferRelativeResize="0"/>
          <p:nvPr/>
        </p:nvPicPr>
        <p:blipFill rotWithShape="1">
          <a:blip r:embed="rId3">
            <a:alphaModFix/>
          </a:blip>
          <a:srcRect/>
          <a:stretch/>
        </p:blipFill>
        <p:spPr>
          <a:xfrm>
            <a:off x="6141720" y="4724400"/>
            <a:ext cx="1915799" cy="174392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39"/>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Define data classification, protection, and processing requirements</a:t>
            </a:r>
            <a:endParaRPr/>
          </a:p>
          <a:p>
            <a:pPr marL="342900" lvl="0" indent="-342900" algn="l" rtl="0">
              <a:spcBef>
                <a:spcPts val="480"/>
              </a:spcBef>
              <a:spcAft>
                <a:spcPts val="0"/>
              </a:spcAft>
              <a:buSzPts val="1440"/>
              <a:buChar char="■"/>
            </a:pPr>
            <a:r>
              <a:rPr lang="en-US"/>
              <a:t>Review information types in NIST SP 800-60 V2, e.g.</a:t>
            </a:r>
            <a:endParaRPr/>
          </a:p>
          <a:p>
            <a:pPr marL="742950" lvl="1" indent="-285750" algn="l" rtl="0">
              <a:spcBef>
                <a:spcPts val="480"/>
              </a:spcBef>
              <a:spcAft>
                <a:spcPts val="0"/>
              </a:spcAft>
              <a:buSzPts val="1320"/>
              <a:buChar char="■"/>
            </a:pPr>
            <a:r>
              <a:rPr lang="en-US"/>
              <a:t>Privacy</a:t>
            </a:r>
            <a:endParaRPr/>
          </a:p>
          <a:p>
            <a:pPr marL="742950" lvl="1" indent="-285750" algn="l" rtl="0">
              <a:spcBef>
                <a:spcPts val="480"/>
              </a:spcBef>
              <a:spcAft>
                <a:spcPts val="0"/>
              </a:spcAft>
              <a:buSzPts val="1320"/>
              <a:buChar char="■"/>
            </a:pPr>
            <a:r>
              <a:rPr lang="en-US"/>
              <a:t>Medical, etc.</a:t>
            </a:r>
            <a:endParaRPr/>
          </a:p>
          <a:p>
            <a:pPr marL="342900" lvl="0" indent="-342900" algn="l" rtl="0">
              <a:spcBef>
                <a:spcPts val="480"/>
              </a:spcBef>
              <a:spcAft>
                <a:spcPts val="0"/>
              </a:spcAft>
              <a:buSzPts val="1440"/>
              <a:buChar char="■"/>
            </a:pPr>
            <a:r>
              <a:rPr lang="en-US"/>
              <a:t>Information Owner (IO) is responsible</a:t>
            </a:r>
            <a:endParaRPr/>
          </a:p>
        </p:txBody>
      </p:sp>
      <p:sp>
        <p:nvSpPr>
          <p:cNvPr id="972" name="Google Shape;972;p39"/>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Impact Values Based on Information Type</a:t>
            </a:r>
            <a:endParaRPr/>
          </a:p>
        </p:txBody>
      </p:sp>
      <p:sp>
        <p:nvSpPr>
          <p:cNvPr id="973" name="Google Shape;973;p39"/>
          <p:cNvSpPr txBox="1"/>
          <p:nvPr/>
        </p:nvSpPr>
        <p:spPr>
          <a:xfrm>
            <a:off x="1023938" y="4437063"/>
            <a:ext cx="7739062" cy="1201737"/>
          </a:xfrm>
          <a:prstGeom prst="rect">
            <a:avLst/>
          </a:prstGeom>
          <a:solidFill>
            <a:srgbClr val="F2F2F2"/>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514350" marR="0" lvl="0" indent="-457200" algn="l" rtl="0">
              <a:spcBef>
                <a:spcPts val="0"/>
              </a:spcBef>
              <a:spcAft>
                <a:spcPts val="0"/>
              </a:spcAft>
              <a:buNone/>
            </a:pPr>
            <a:r>
              <a:rPr lang="en-US" sz="2400" b="1">
                <a:solidFill>
                  <a:schemeClr val="dk1"/>
                </a:solidFill>
                <a:latin typeface="Tahoma"/>
                <a:ea typeface="Tahoma"/>
                <a:cs typeface="Tahoma"/>
                <a:sym typeface="Tahoma"/>
              </a:rPr>
              <a:t>Next</a:t>
            </a:r>
            <a:r>
              <a:rPr lang="en-US" sz="2400">
                <a:solidFill>
                  <a:schemeClr val="dk1"/>
                </a:solidFill>
                <a:latin typeface="Tahoma"/>
                <a:ea typeface="Tahoma"/>
                <a:cs typeface="Tahoma"/>
                <a:sym typeface="Tahoma"/>
              </a:rPr>
              <a:t>:  Impact values based on:</a:t>
            </a:r>
            <a:endParaRPr/>
          </a:p>
          <a:p>
            <a:pPr marL="682625" marR="0" lvl="1" indent="-225425" algn="l" rtl="0">
              <a:spcBef>
                <a:spcPts val="0"/>
              </a:spcBef>
              <a:spcAft>
                <a:spcPts val="0"/>
              </a:spcAft>
              <a:buClr>
                <a:schemeClr val="dk1"/>
              </a:buClr>
              <a:buSzPts val="2400"/>
              <a:buFont typeface="Noto Sans Symbols"/>
              <a:buChar char="▪"/>
            </a:pPr>
            <a:r>
              <a:rPr lang="en-US" sz="2400" b="0" i="0" u="none" strike="noStrike" cap="none">
                <a:solidFill>
                  <a:schemeClr val="dk1"/>
                </a:solidFill>
                <a:latin typeface="Tahoma"/>
                <a:ea typeface="Tahoma"/>
                <a:cs typeface="Tahoma"/>
                <a:sym typeface="Tahoma"/>
              </a:rPr>
              <a:t>Management &amp; support information type, and/or</a:t>
            </a:r>
            <a:endParaRPr/>
          </a:p>
          <a:p>
            <a:pPr marL="682625" marR="0" lvl="1" indent="-225425" algn="l" rtl="0">
              <a:spcBef>
                <a:spcPts val="0"/>
              </a:spcBef>
              <a:spcAft>
                <a:spcPts val="0"/>
              </a:spcAft>
              <a:buClr>
                <a:schemeClr val="dk1"/>
              </a:buClr>
              <a:buSzPts val="2400"/>
              <a:buFont typeface="Noto Sans Symbols"/>
              <a:buChar char="▪"/>
            </a:pPr>
            <a:r>
              <a:rPr lang="en-US" sz="2400" b="0" i="0" u="none" strike="noStrike" cap="none">
                <a:solidFill>
                  <a:schemeClr val="dk1"/>
                </a:solidFill>
                <a:latin typeface="Tahoma"/>
                <a:ea typeface="Tahoma"/>
                <a:cs typeface="Tahoma"/>
                <a:sym typeface="Tahoma"/>
              </a:rPr>
              <a:t>Mission information type</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46"/>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Review provisional impact levels based on (Guidance in NIST SP 800-60 V1):</a:t>
            </a:r>
            <a:endParaRPr/>
          </a:p>
          <a:p>
            <a:pPr marL="742950" lvl="1" indent="-285750" algn="l" rtl="0">
              <a:spcBef>
                <a:spcPts val="400"/>
              </a:spcBef>
              <a:spcAft>
                <a:spcPts val="0"/>
              </a:spcAft>
              <a:buSzPts val="1100"/>
              <a:buChar char="■"/>
            </a:pPr>
            <a:r>
              <a:rPr lang="en-US"/>
              <a:t>Organization</a:t>
            </a:r>
            <a:endParaRPr/>
          </a:p>
          <a:p>
            <a:pPr marL="742950" lvl="1" indent="-285750" algn="l" rtl="0">
              <a:spcBef>
                <a:spcPts val="400"/>
              </a:spcBef>
              <a:spcAft>
                <a:spcPts val="0"/>
              </a:spcAft>
              <a:buSzPts val="1100"/>
              <a:buChar char="■"/>
            </a:pPr>
            <a:r>
              <a:rPr lang="en-US"/>
              <a:t>Environment</a:t>
            </a:r>
            <a:endParaRPr/>
          </a:p>
          <a:p>
            <a:pPr marL="742950" lvl="1" indent="-285750" algn="l" rtl="0">
              <a:spcBef>
                <a:spcPts val="400"/>
              </a:spcBef>
              <a:spcAft>
                <a:spcPts val="0"/>
              </a:spcAft>
              <a:buSzPts val="1100"/>
              <a:buChar char="■"/>
            </a:pPr>
            <a:r>
              <a:rPr lang="en-US"/>
              <a:t>Mission</a:t>
            </a:r>
            <a:endParaRPr/>
          </a:p>
          <a:p>
            <a:pPr marL="742950" lvl="1" indent="-285750" algn="l" rtl="0">
              <a:spcBef>
                <a:spcPts val="400"/>
              </a:spcBef>
              <a:spcAft>
                <a:spcPts val="0"/>
              </a:spcAft>
              <a:buSzPts val="1100"/>
              <a:buChar char="■"/>
            </a:pPr>
            <a:r>
              <a:rPr lang="en-US"/>
              <a:t>Use </a:t>
            </a:r>
            <a:endParaRPr/>
          </a:p>
          <a:p>
            <a:pPr marL="742950" lvl="1" indent="-285750" algn="l" rtl="0">
              <a:spcBef>
                <a:spcPts val="400"/>
              </a:spcBef>
              <a:spcAft>
                <a:spcPts val="0"/>
              </a:spcAft>
              <a:buSzPts val="1100"/>
              <a:buChar char="■"/>
            </a:pPr>
            <a:r>
              <a:rPr lang="en-US"/>
              <a:t>Data Sharing </a:t>
            </a:r>
            <a:endParaRPr/>
          </a:p>
          <a:p>
            <a:pPr marL="342900" lvl="0" indent="-342900" algn="l" rtl="0">
              <a:spcBef>
                <a:spcPts val="400"/>
              </a:spcBef>
              <a:spcAft>
                <a:spcPts val="0"/>
              </a:spcAft>
              <a:buSzPts val="1200"/>
              <a:buChar char="■"/>
            </a:pPr>
            <a:r>
              <a:rPr lang="en-US"/>
              <a:t>Review and adjust security objective impact levels (NIST SP 800-60 V2, Appendices C and D “Special Factors”) </a:t>
            </a:r>
            <a:endParaRPr/>
          </a:p>
          <a:p>
            <a:pPr marL="342900" lvl="0" indent="-342900" algn="l" rtl="0">
              <a:spcBef>
                <a:spcPts val="400"/>
              </a:spcBef>
              <a:spcAft>
                <a:spcPts val="0"/>
              </a:spcAft>
              <a:buSzPts val="1200"/>
              <a:buChar char="■"/>
            </a:pPr>
            <a:r>
              <a:rPr lang="en-US"/>
              <a:t>Document adjustments and provide the rationale or justification for the adjustments</a:t>
            </a:r>
            <a:endParaRPr/>
          </a:p>
        </p:txBody>
      </p:sp>
      <p:sp>
        <p:nvSpPr>
          <p:cNvPr id="1045" name="Google Shape;1045;p4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Review/Adjust/Finalize “Information Type” Impact Levels</a:t>
            </a:r>
            <a:endParaRPr/>
          </a:p>
        </p:txBody>
      </p:sp>
      <p:pic>
        <p:nvPicPr>
          <p:cNvPr id="1046" name="Google Shape;1046;p46"/>
          <p:cNvPicPr preferRelativeResize="0"/>
          <p:nvPr/>
        </p:nvPicPr>
        <p:blipFill rotWithShape="1">
          <a:blip r:embed="rId3">
            <a:alphaModFix/>
          </a:blip>
          <a:srcRect/>
          <a:stretch/>
        </p:blipFill>
        <p:spPr>
          <a:xfrm>
            <a:off x="5592914" y="1752600"/>
            <a:ext cx="3551086" cy="285043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p4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Finalize Impact Levels</a:t>
            </a:r>
            <a:endParaRPr/>
          </a:p>
        </p:txBody>
      </p:sp>
      <p:sp>
        <p:nvSpPr>
          <p:cNvPr id="1053" name="Google Shape;1053;p47"/>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Review/Adjust/Finalize system security category impact levels</a:t>
            </a:r>
            <a:endParaRPr dirty="0"/>
          </a:p>
          <a:p>
            <a:pPr marL="342900" lvl="0" indent="-342900" algn="l" rtl="0">
              <a:spcBef>
                <a:spcPts val="400"/>
              </a:spcBef>
              <a:spcAft>
                <a:spcPts val="0"/>
              </a:spcAft>
              <a:buSzPts val="1200"/>
              <a:buChar char="■"/>
            </a:pPr>
            <a:r>
              <a:rPr lang="en-US" dirty="0"/>
              <a:t>Factors that may raise system impact level higher than security objective impact</a:t>
            </a:r>
            <a:endParaRPr dirty="0"/>
          </a:p>
          <a:p>
            <a:pPr marL="742950" lvl="1" indent="-285750" algn="l" rtl="0">
              <a:spcBef>
                <a:spcPts val="360"/>
              </a:spcBef>
              <a:spcAft>
                <a:spcPts val="0"/>
              </a:spcAft>
              <a:buSzPts val="990"/>
              <a:buChar char="■"/>
            </a:pPr>
            <a:r>
              <a:rPr lang="en-US" dirty="0"/>
              <a:t>Confidentiality</a:t>
            </a:r>
            <a:endParaRPr dirty="0"/>
          </a:p>
          <a:p>
            <a:pPr marL="1143000" lvl="2" indent="-228600" algn="l" rtl="0">
              <a:spcBef>
                <a:spcPts val="320"/>
              </a:spcBef>
              <a:spcAft>
                <a:spcPts val="0"/>
              </a:spcAft>
              <a:buSzPts val="800"/>
              <a:buChar char="■"/>
            </a:pPr>
            <a:r>
              <a:rPr lang="en-US" dirty="0"/>
              <a:t>PII, Reference NIST SP 800-122, Guide to Protecting Personally Identifiable Information (PII)</a:t>
            </a:r>
            <a:endParaRPr dirty="0"/>
          </a:p>
          <a:p>
            <a:pPr marL="742950" lvl="1" indent="-285750" algn="l" rtl="0">
              <a:spcBef>
                <a:spcPts val="360"/>
              </a:spcBef>
              <a:spcAft>
                <a:spcPts val="0"/>
              </a:spcAft>
              <a:buSzPts val="990"/>
              <a:buChar char="■"/>
            </a:pPr>
            <a:r>
              <a:rPr lang="en-US" dirty="0"/>
              <a:t>Integrity</a:t>
            </a:r>
            <a:endParaRPr dirty="0"/>
          </a:p>
          <a:p>
            <a:pPr marL="1143000" lvl="2" indent="-228600" algn="l" rtl="0">
              <a:spcBef>
                <a:spcPts val="320"/>
              </a:spcBef>
              <a:spcAft>
                <a:spcPts val="0"/>
              </a:spcAft>
              <a:buSzPts val="800"/>
              <a:buChar char="■"/>
            </a:pPr>
            <a:r>
              <a:rPr lang="en-US" dirty="0"/>
              <a:t>Time Sensitivity/criticality – Weather data in terminal approach during aircraft landing	</a:t>
            </a:r>
            <a:endParaRPr dirty="0"/>
          </a:p>
          <a:p>
            <a:pPr marL="1143000" lvl="2" indent="-228600" algn="l" rtl="0">
              <a:spcBef>
                <a:spcPts val="320"/>
              </a:spcBef>
              <a:spcAft>
                <a:spcPts val="0"/>
              </a:spcAft>
              <a:buSzPts val="800"/>
              <a:buChar char="■"/>
            </a:pPr>
            <a:r>
              <a:rPr lang="en-US" dirty="0"/>
              <a:t>Extenuating Circumstances – Critical process flows or security capabilities</a:t>
            </a:r>
            <a:endParaRPr dirty="0"/>
          </a:p>
          <a:p>
            <a:pPr marL="742950" lvl="1" indent="-285750" algn="l" rtl="0">
              <a:spcBef>
                <a:spcPts val="360"/>
              </a:spcBef>
              <a:spcAft>
                <a:spcPts val="0"/>
              </a:spcAft>
              <a:buSzPts val="990"/>
              <a:buChar char="■"/>
            </a:pPr>
            <a:r>
              <a:rPr lang="en-US" dirty="0"/>
              <a:t>Availability</a:t>
            </a:r>
            <a:endParaRPr dirty="0"/>
          </a:p>
          <a:p>
            <a:pPr marL="1143000" lvl="2" indent="-228600" algn="l" rtl="0">
              <a:spcBef>
                <a:spcPts val="320"/>
              </a:spcBef>
              <a:spcAft>
                <a:spcPts val="0"/>
              </a:spcAft>
              <a:buSzPts val="800"/>
              <a:buChar char="■"/>
            </a:pPr>
            <a:r>
              <a:rPr lang="en-US" dirty="0"/>
              <a:t>Number of other systems reliant on its operation</a:t>
            </a:r>
            <a:endParaRPr dirty="0"/>
          </a:p>
          <a:p>
            <a:pPr marL="1143000" lvl="2" indent="-228600" algn="l" rtl="0">
              <a:spcBef>
                <a:spcPts val="320"/>
              </a:spcBef>
              <a:spcAft>
                <a:spcPts val="0"/>
              </a:spcAft>
              <a:buSzPts val="800"/>
              <a:buChar char="■"/>
            </a:pPr>
            <a:r>
              <a:rPr lang="en-US" dirty="0"/>
              <a:t>Overall cost of replacement</a:t>
            </a:r>
            <a:endParaRPr dirty="0"/>
          </a:p>
          <a:p>
            <a:pPr marL="742950" lvl="1" indent="-285750" algn="l" rtl="0">
              <a:spcBef>
                <a:spcPts val="360"/>
              </a:spcBef>
              <a:spcAft>
                <a:spcPts val="0"/>
              </a:spcAft>
              <a:buSzPts val="990"/>
              <a:buChar char="■"/>
            </a:pPr>
            <a:r>
              <a:rPr lang="en-US" dirty="0"/>
              <a:t>Recommended: Refer to the business impact analysis</a:t>
            </a:r>
            <a:endParaRPr dirty="0"/>
          </a:p>
          <a:p>
            <a:pPr marL="742950" lvl="1" indent="-285750" algn="l" rtl="0">
              <a:spcBef>
                <a:spcPts val="360"/>
              </a:spcBef>
              <a:spcAft>
                <a:spcPts val="0"/>
              </a:spcAft>
              <a:buSzPts val="990"/>
              <a:buChar char="■"/>
            </a:pPr>
            <a:r>
              <a:rPr lang="en-US" dirty="0"/>
              <a:t>Process reference NIST SP 800-60 V1, 4.4.2</a:t>
            </a:r>
            <a:endParaRPr dirty="0"/>
          </a:p>
          <a:p>
            <a:pPr marL="342900" lvl="0" indent="-266700" algn="l" rtl="0">
              <a:spcBef>
                <a:spcPts val="400"/>
              </a:spcBef>
              <a:spcAft>
                <a:spcPts val="0"/>
              </a:spcAft>
              <a:buSzPts val="1200"/>
              <a:buNone/>
            </a:pPr>
            <a:endParaRPr dirty="0"/>
          </a:p>
        </p:txBody>
      </p:sp>
      <p:sp>
        <p:nvSpPr>
          <p:cNvPr id="1054" name="Google Shape;1054;p47"/>
          <p:cNvSpPr txBox="1"/>
          <p:nvPr/>
        </p:nvSpPr>
        <p:spPr>
          <a:xfrm rot="-5400000">
            <a:off x="-1511300" y="3859213"/>
            <a:ext cx="3646487"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Categorize the system – Impact Values</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90"/>
        <p:cNvGrpSpPr/>
        <p:nvPr/>
      </p:nvGrpSpPr>
      <p:grpSpPr>
        <a:xfrm>
          <a:off x="0" y="0"/>
          <a:ext cx="0" cy="0"/>
          <a:chOff x="0" y="0"/>
          <a:chExt cx="0" cy="0"/>
        </a:xfrm>
      </p:grpSpPr>
      <p:sp>
        <p:nvSpPr>
          <p:cNvPr id="1091" name="Google Shape;1091;p49"/>
          <p:cNvSpPr txBox="1">
            <a:spLocks noGrp="1"/>
          </p:cNvSpPr>
          <p:nvPr>
            <p:ph type="body" idx="1"/>
          </p:nvPr>
        </p:nvSpPr>
        <p:spPr>
          <a:xfrm>
            <a:off x="715963" y="1064601"/>
            <a:ext cx="8199437" cy="416306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Systems are categorized as High, Moderate or Low for each of the three security objectives (C-I-A)</a:t>
            </a:r>
            <a:endParaRPr/>
          </a:p>
          <a:p>
            <a:pPr marL="342900" lvl="0" indent="-342900" algn="l" rtl="0">
              <a:spcBef>
                <a:spcPts val="480"/>
              </a:spcBef>
              <a:spcAft>
                <a:spcPts val="0"/>
              </a:spcAft>
              <a:buSzPts val="1440"/>
              <a:buChar char="■"/>
            </a:pPr>
            <a:r>
              <a:rPr lang="en-US"/>
              <a:t>Process:</a:t>
            </a:r>
            <a:endParaRPr/>
          </a:p>
          <a:p>
            <a:pPr marL="742950" lvl="1" indent="-285750" algn="l" rtl="0">
              <a:spcBef>
                <a:spcPts val="480"/>
              </a:spcBef>
              <a:spcAft>
                <a:spcPts val="0"/>
              </a:spcAft>
              <a:buSzPts val="1320"/>
              <a:buChar char="■"/>
            </a:pPr>
            <a:r>
              <a:rPr lang="en-US"/>
              <a:t>Analyze the system and determine each of the “information types” processed or stored</a:t>
            </a:r>
            <a:endParaRPr/>
          </a:p>
          <a:p>
            <a:pPr marL="742950" lvl="1" indent="-285750" algn="l" rtl="0">
              <a:spcBef>
                <a:spcPts val="480"/>
              </a:spcBef>
              <a:spcAft>
                <a:spcPts val="0"/>
              </a:spcAft>
              <a:buSzPts val="1320"/>
              <a:buChar char="■"/>
            </a:pPr>
            <a:r>
              <a:rPr lang="en-US"/>
              <a:t>For each information type:</a:t>
            </a:r>
            <a:endParaRPr/>
          </a:p>
          <a:p>
            <a:pPr marL="1143000" lvl="2" indent="-228600" algn="l" rtl="0">
              <a:spcBef>
                <a:spcPts val="360"/>
              </a:spcBef>
              <a:spcAft>
                <a:spcPts val="0"/>
              </a:spcAft>
              <a:buSzPts val="900"/>
              <a:buChar char="■"/>
            </a:pPr>
            <a:r>
              <a:rPr lang="en-US"/>
              <a:t>Use NIST SP 800-60 to obtain an initial categorization</a:t>
            </a:r>
            <a:endParaRPr/>
          </a:p>
          <a:p>
            <a:pPr marL="1143000" lvl="2" indent="-228600" algn="l" rtl="0">
              <a:spcBef>
                <a:spcPts val="360"/>
              </a:spcBef>
              <a:spcAft>
                <a:spcPts val="0"/>
              </a:spcAft>
              <a:buSzPts val="900"/>
              <a:buChar char="■"/>
            </a:pPr>
            <a:r>
              <a:rPr lang="en-US"/>
              <a:t>Adjust the categorization to account for “special factors”</a:t>
            </a:r>
            <a:endParaRPr/>
          </a:p>
          <a:p>
            <a:pPr marL="742950" lvl="1" indent="-285750" algn="l" rtl="0">
              <a:spcBef>
                <a:spcPts val="480"/>
              </a:spcBef>
              <a:spcAft>
                <a:spcPts val="0"/>
              </a:spcAft>
              <a:buSzPts val="1320"/>
              <a:buChar char="■"/>
            </a:pPr>
            <a:r>
              <a:rPr lang="en-US"/>
              <a:t>For each security objective:</a:t>
            </a:r>
            <a:endParaRPr/>
          </a:p>
          <a:p>
            <a:pPr marL="1143000" lvl="2" indent="-228600" algn="l" rtl="0">
              <a:spcBef>
                <a:spcPts val="360"/>
              </a:spcBef>
              <a:spcAft>
                <a:spcPts val="0"/>
              </a:spcAft>
              <a:buSzPts val="900"/>
              <a:buChar char="■"/>
            </a:pPr>
            <a:r>
              <a:rPr lang="en-US"/>
              <a:t>Select the highest categorization level among all the information types</a:t>
            </a:r>
            <a:endParaRPr/>
          </a:p>
          <a:p>
            <a:pPr marL="1143000" lvl="2" indent="-171450" algn="l" rtl="0">
              <a:spcBef>
                <a:spcPts val="360"/>
              </a:spcBef>
              <a:spcAft>
                <a:spcPts val="0"/>
              </a:spcAft>
              <a:buSzPts val="900"/>
              <a:buNone/>
            </a:pPr>
            <a:endParaRPr/>
          </a:p>
        </p:txBody>
      </p:sp>
      <p:sp>
        <p:nvSpPr>
          <p:cNvPr id="1092" name="Google Shape;1092;p4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Summary:  Categorize in DoD Requires Three Impact Values</a:t>
            </a:r>
            <a:endParaRPr/>
          </a:p>
        </p:txBody>
      </p:sp>
      <p:sp>
        <p:nvSpPr>
          <p:cNvPr id="1093" name="Google Shape;1093;p49"/>
          <p:cNvSpPr txBox="1"/>
          <p:nvPr/>
        </p:nvSpPr>
        <p:spPr>
          <a:xfrm>
            <a:off x="5715001" y="5410200"/>
            <a:ext cx="3036188" cy="1231106"/>
          </a:xfrm>
          <a:prstGeom prst="rect">
            <a:avLst/>
          </a:prstGeom>
          <a:noFill/>
          <a:ln w="19050" cap="flat" cmpd="dbl">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Tahoma"/>
                <a:ea typeface="Tahoma"/>
                <a:cs typeface="Tahoma"/>
                <a:sym typeface="Tahoma"/>
              </a:rPr>
              <a:t>System Categorization is:</a:t>
            </a:r>
            <a:endParaRPr/>
          </a:p>
          <a:p>
            <a:pPr marL="0" marR="0" lvl="0" indent="0" algn="ctr" rtl="0">
              <a:spcBef>
                <a:spcPts val="0"/>
              </a:spcBef>
              <a:spcAft>
                <a:spcPts val="0"/>
              </a:spcAft>
              <a:buNone/>
            </a:pPr>
            <a:r>
              <a:rPr lang="en-US" sz="1800">
                <a:solidFill>
                  <a:schemeClr val="dk1"/>
                </a:solidFill>
                <a:latin typeface="Tahoma"/>
                <a:ea typeface="Tahoma"/>
                <a:cs typeface="Tahoma"/>
                <a:sym typeface="Tahoma"/>
              </a:rPr>
              <a:t>Confidentiality: LOW</a:t>
            </a:r>
            <a:endParaRPr/>
          </a:p>
          <a:p>
            <a:pPr marL="0" marR="0" lvl="0" indent="0" algn="ctr" rtl="0">
              <a:spcBef>
                <a:spcPts val="0"/>
              </a:spcBef>
              <a:spcAft>
                <a:spcPts val="0"/>
              </a:spcAft>
              <a:buNone/>
            </a:pPr>
            <a:r>
              <a:rPr lang="en-US" sz="1800">
                <a:solidFill>
                  <a:schemeClr val="dk1"/>
                </a:solidFill>
                <a:latin typeface="Tahoma"/>
                <a:ea typeface="Tahoma"/>
                <a:cs typeface="Tahoma"/>
                <a:sym typeface="Tahoma"/>
              </a:rPr>
              <a:t>Integrity: HIGH</a:t>
            </a:r>
            <a:endParaRPr/>
          </a:p>
          <a:p>
            <a:pPr marL="0" marR="0" lvl="0" indent="0" algn="ctr" rtl="0">
              <a:spcBef>
                <a:spcPts val="0"/>
              </a:spcBef>
              <a:spcAft>
                <a:spcPts val="0"/>
              </a:spcAft>
              <a:buNone/>
            </a:pPr>
            <a:r>
              <a:rPr lang="en-US" sz="1800">
                <a:solidFill>
                  <a:schemeClr val="dk1"/>
                </a:solidFill>
                <a:latin typeface="Tahoma"/>
                <a:ea typeface="Tahoma"/>
                <a:cs typeface="Tahoma"/>
                <a:sym typeface="Tahoma"/>
              </a:rPr>
              <a:t>Availability: HIGH</a:t>
            </a:r>
            <a:endParaRPr sz="1600">
              <a:solidFill>
                <a:schemeClr val="dk1"/>
              </a:solidFill>
              <a:latin typeface="Tahoma"/>
              <a:ea typeface="Tahoma"/>
              <a:cs typeface="Tahoma"/>
              <a:sym typeface="Tahoma"/>
            </a:endParaRPr>
          </a:p>
        </p:txBody>
      </p:sp>
      <p:sp>
        <p:nvSpPr>
          <p:cNvPr id="1094" name="Google Shape;1094;p49"/>
          <p:cNvSpPr/>
          <p:nvPr/>
        </p:nvSpPr>
        <p:spPr>
          <a:xfrm>
            <a:off x="5029200" y="5775278"/>
            <a:ext cx="685800" cy="244522"/>
          </a:xfrm>
          <a:prstGeom prst="rightArrow">
            <a:avLst>
              <a:gd name="adj1" fmla="val 50000"/>
              <a:gd name="adj2" fmla="val 50000"/>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graphicFrame>
        <p:nvGraphicFramePr>
          <p:cNvPr id="1095" name="Google Shape;1095;p49"/>
          <p:cNvGraphicFramePr/>
          <p:nvPr/>
        </p:nvGraphicFramePr>
        <p:xfrm>
          <a:off x="304800" y="5410200"/>
          <a:ext cx="4760900" cy="1310680"/>
        </p:xfrm>
        <a:graphic>
          <a:graphicData uri="http://schemas.openxmlformats.org/drawingml/2006/table">
            <a:tbl>
              <a:tblPr firstRow="1" bandRow="1">
                <a:noFill/>
                <a:tableStyleId>{6201F54E-1BC1-45AC-B896-7D7BADDC547E}</a:tableStyleId>
              </a:tblPr>
              <a:tblGrid>
                <a:gridCol w="1905000">
                  <a:extLst>
                    <a:ext uri="{9D8B030D-6E8A-4147-A177-3AD203B41FA5}">
                      <a16:colId xmlns:a16="http://schemas.microsoft.com/office/drawing/2014/main" val="20000"/>
                    </a:ext>
                  </a:extLst>
                </a:gridCol>
                <a:gridCol w="7985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279400">
                <a:tc>
                  <a:txBody>
                    <a:bodyPr/>
                    <a:lstStyle/>
                    <a:p>
                      <a:pPr marL="0" marR="0" lvl="0" indent="0" algn="ctr" rtl="0">
                        <a:spcBef>
                          <a:spcPts val="0"/>
                        </a:spcBef>
                        <a:spcAft>
                          <a:spcPts val="0"/>
                        </a:spcAft>
                        <a:buNone/>
                      </a:pPr>
                      <a:r>
                        <a:rPr lang="en-US" sz="1400"/>
                        <a:t>Info Type</a:t>
                      </a:r>
                      <a:endParaRPr sz="1400"/>
                    </a:p>
                  </a:txBody>
                  <a:tcPr marL="91450" marR="91450" marT="45725" marB="45725"/>
                </a:tc>
                <a:tc>
                  <a:txBody>
                    <a:bodyPr/>
                    <a:lstStyle/>
                    <a:p>
                      <a:pPr marL="0" marR="0" lvl="0" indent="0" algn="ctr" rtl="0">
                        <a:spcBef>
                          <a:spcPts val="0"/>
                        </a:spcBef>
                        <a:spcAft>
                          <a:spcPts val="0"/>
                        </a:spcAft>
                        <a:buNone/>
                      </a:pPr>
                      <a:r>
                        <a:rPr lang="en-US" sz="1400"/>
                        <a:t>C</a:t>
                      </a:r>
                      <a:endParaRPr/>
                    </a:p>
                  </a:txBody>
                  <a:tcPr marL="91450" marR="91450" marT="45725" marB="45725"/>
                </a:tc>
                <a:tc>
                  <a:txBody>
                    <a:bodyPr/>
                    <a:lstStyle/>
                    <a:p>
                      <a:pPr marL="0" marR="0" lvl="0" indent="0" algn="ctr" rtl="0">
                        <a:spcBef>
                          <a:spcPts val="0"/>
                        </a:spcBef>
                        <a:spcAft>
                          <a:spcPts val="0"/>
                        </a:spcAft>
                        <a:buNone/>
                      </a:pPr>
                      <a:r>
                        <a:rPr lang="en-US" sz="1400"/>
                        <a:t>I</a:t>
                      </a:r>
                      <a:endParaRPr/>
                    </a:p>
                  </a:txBody>
                  <a:tcPr marL="91450" marR="91450" marT="45725" marB="45725"/>
                </a:tc>
                <a:tc>
                  <a:txBody>
                    <a:bodyPr/>
                    <a:lstStyle/>
                    <a:p>
                      <a:pPr marL="0" marR="0" lvl="0" indent="0" algn="ctr" rtl="0">
                        <a:spcBef>
                          <a:spcPts val="0"/>
                        </a:spcBef>
                        <a:spcAft>
                          <a:spcPts val="0"/>
                        </a:spcAft>
                        <a:buNone/>
                      </a:pPr>
                      <a:r>
                        <a:rPr lang="en-US" sz="1400"/>
                        <a:t>A</a:t>
                      </a:r>
                      <a:endParaRPr/>
                    </a:p>
                  </a:txBody>
                  <a:tcPr marL="91450" marR="91450" marT="45725" marB="45725"/>
                </a:tc>
                <a:extLst>
                  <a:ext uri="{0D108BD9-81ED-4DB2-BD59-A6C34878D82A}">
                    <a16:rowId xmlns:a16="http://schemas.microsoft.com/office/drawing/2014/main" val="10000"/>
                  </a:ext>
                </a:extLst>
              </a:tr>
              <a:tr h="225400">
                <a:tc>
                  <a:txBody>
                    <a:bodyPr/>
                    <a:lstStyle/>
                    <a:p>
                      <a:pPr marL="0" marR="0" lvl="0" indent="0" algn="l" rtl="0">
                        <a:spcBef>
                          <a:spcPts val="0"/>
                        </a:spcBef>
                        <a:spcAft>
                          <a:spcPts val="0"/>
                        </a:spcAft>
                        <a:buNone/>
                      </a:pPr>
                      <a:r>
                        <a:rPr lang="en-US" sz="1400"/>
                        <a:t>Disaster Prediction</a:t>
                      </a:r>
                      <a:endParaRPr/>
                    </a:p>
                  </a:txBody>
                  <a:tcPr marL="91450" marR="91450" marT="45725" marB="45725"/>
                </a:tc>
                <a:tc>
                  <a:txBody>
                    <a:bodyPr/>
                    <a:lstStyle/>
                    <a:p>
                      <a:pPr marL="0" marR="0" lvl="0" indent="0" algn="ctr" rtl="0">
                        <a:spcBef>
                          <a:spcPts val="0"/>
                        </a:spcBef>
                        <a:spcAft>
                          <a:spcPts val="0"/>
                        </a:spcAft>
                        <a:buNone/>
                      </a:pPr>
                      <a:r>
                        <a:rPr lang="en-US" sz="1600"/>
                        <a:t>L</a:t>
                      </a:r>
                      <a:endParaRPr/>
                    </a:p>
                  </a:txBody>
                  <a:tcPr marL="91450" marR="91450" marT="45725" marB="45725"/>
                </a:tc>
                <a:tc>
                  <a:txBody>
                    <a:bodyPr/>
                    <a:lstStyle/>
                    <a:p>
                      <a:pPr marL="0" marR="0" lvl="0" indent="0" algn="ctr" rtl="0">
                        <a:spcBef>
                          <a:spcPts val="0"/>
                        </a:spcBef>
                        <a:spcAft>
                          <a:spcPts val="0"/>
                        </a:spcAft>
                        <a:buNone/>
                      </a:pPr>
                      <a:r>
                        <a:rPr lang="en-US" sz="1600"/>
                        <a:t>H</a:t>
                      </a:r>
                      <a:endParaRPr/>
                    </a:p>
                  </a:txBody>
                  <a:tcPr marL="91450" marR="91450" marT="45725" marB="45725"/>
                </a:tc>
                <a:tc>
                  <a:txBody>
                    <a:bodyPr/>
                    <a:lstStyle/>
                    <a:p>
                      <a:pPr marL="0" marR="0" lvl="0" indent="0" algn="ctr" rtl="0">
                        <a:spcBef>
                          <a:spcPts val="0"/>
                        </a:spcBef>
                        <a:spcAft>
                          <a:spcPts val="0"/>
                        </a:spcAft>
                        <a:buNone/>
                      </a:pPr>
                      <a:r>
                        <a:rPr lang="en-US" sz="1600"/>
                        <a:t>H</a:t>
                      </a:r>
                      <a:endParaRPr/>
                    </a:p>
                  </a:txBody>
                  <a:tcPr marL="91450" marR="91450" marT="45725" marB="45725"/>
                </a:tc>
                <a:extLst>
                  <a:ext uri="{0D108BD9-81ED-4DB2-BD59-A6C34878D82A}">
                    <a16:rowId xmlns:a16="http://schemas.microsoft.com/office/drawing/2014/main" val="10001"/>
                  </a:ext>
                </a:extLst>
              </a:tr>
              <a:tr h="194925">
                <a:tc>
                  <a:txBody>
                    <a:bodyPr/>
                    <a:lstStyle/>
                    <a:p>
                      <a:pPr marL="0" marR="0" lvl="0" indent="0" algn="l" rtl="0">
                        <a:spcBef>
                          <a:spcPts val="0"/>
                        </a:spcBef>
                        <a:spcAft>
                          <a:spcPts val="0"/>
                        </a:spcAft>
                        <a:buNone/>
                      </a:pPr>
                      <a:r>
                        <a:rPr lang="en-US" sz="1400"/>
                        <a:t>Disaster Planning</a:t>
                      </a:r>
                      <a:endParaRPr sz="1400"/>
                    </a:p>
                  </a:txBody>
                  <a:tcPr marL="91450" marR="91450" marT="45725" marB="45725"/>
                </a:tc>
                <a:tc>
                  <a:txBody>
                    <a:bodyPr/>
                    <a:lstStyle/>
                    <a:p>
                      <a:pPr marL="0" marR="0" lvl="0" indent="0" algn="ctr" rtl="0">
                        <a:spcBef>
                          <a:spcPts val="0"/>
                        </a:spcBef>
                        <a:spcAft>
                          <a:spcPts val="0"/>
                        </a:spcAft>
                        <a:buNone/>
                      </a:pPr>
                      <a:r>
                        <a:rPr lang="en-US" sz="1600"/>
                        <a:t>L</a:t>
                      </a:r>
                      <a:endParaRPr/>
                    </a:p>
                  </a:txBody>
                  <a:tcPr marL="91450" marR="91450" marT="45725" marB="45725"/>
                </a:tc>
                <a:tc>
                  <a:txBody>
                    <a:bodyPr/>
                    <a:lstStyle/>
                    <a:p>
                      <a:pPr marL="0" marR="0" lvl="0" indent="0" algn="ctr" rtl="0">
                        <a:spcBef>
                          <a:spcPts val="0"/>
                        </a:spcBef>
                        <a:spcAft>
                          <a:spcPts val="0"/>
                        </a:spcAft>
                        <a:buNone/>
                      </a:pPr>
                      <a:r>
                        <a:rPr lang="en-US" sz="1600"/>
                        <a:t>L</a:t>
                      </a:r>
                      <a:endParaRPr/>
                    </a:p>
                  </a:txBody>
                  <a:tcPr marL="91450" marR="91450" marT="45725" marB="45725"/>
                </a:tc>
                <a:tc>
                  <a:txBody>
                    <a:bodyPr/>
                    <a:lstStyle/>
                    <a:p>
                      <a:pPr marL="0" marR="0" lvl="0" indent="0" algn="ctr" rtl="0">
                        <a:spcBef>
                          <a:spcPts val="0"/>
                        </a:spcBef>
                        <a:spcAft>
                          <a:spcPts val="0"/>
                        </a:spcAft>
                        <a:buNone/>
                      </a:pPr>
                      <a:r>
                        <a:rPr lang="en-US" sz="1600"/>
                        <a:t>L</a:t>
                      </a:r>
                      <a:endParaRPr/>
                    </a:p>
                  </a:txBody>
                  <a:tcPr marL="91450" marR="91450" marT="45725" marB="45725"/>
                </a:tc>
                <a:extLst>
                  <a:ext uri="{0D108BD9-81ED-4DB2-BD59-A6C34878D82A}">
                    <a16:rowId xmlns:a16="http://schemas.microsoft.com/office/drawing/2014/main" val="10002"/>
                  </a:ext>
                </a:extLst>
              </a:tr>
              <a:tr h="194925">
                <a:tc>
                  <a:txBody>
                    <a:bodyPr/>
                    <a:lstStyle/>
                    <a:p>
                      <a:pPr marL="0" marR="0" lvl="0" indent="0" algn="l" rtl="0">
                        <a:spcBef>
                          <a:spcPts val="0"/>
                        </a:spcBef>
                        <a:spcAft>
                          <a:spcPts val="0"/>
                        </a:spcAft>
                        <a:buNone/>
                      </a:pPr>
                      <a:r>
                        <a:rPr lang="en-US" sz="1400"/>
                        <a:t>Emergency Response</a:t>
                      </a:r>
                      <a:endParaRPr sz="1400"/>
                    </a:p>
                  </a:txBody>
                  <a:tcPr marL="91450" marR="91450" marT="45725" marB="45725"/>
                </a:tc>
                <a:tc>
                  <a:txBody>
                    <a:bodyPr/>
                    <a:lstStyle/>
                    <a:p>
                      <a:pPr marL="0" marR="0" lvl="0" indent="0" algn="ctr" rtl="0">
                        <a:spcBef>
                          <a:spcPts val="0"/>
                        </a:spcBef>
                        <a:spcAft>
                          <a:spcPts val="0"/>
                        </a:spcAft>
                        <a:buNone/>
                      </a:pPr>
                      <a:r>
                        <a:rPr lang="en-US" sz="1600"/>
                        <a:t>L</a:t>
                      </a:r>
                      <a:endParaRPr/>
                    </a:p>
                  </a:txBody>
                  <a:tcPr marL="91450" marR="91450" marT="45725" marB="45725"/>
                </a:tc>
                <a:tc>
                  <a:txBody>
                    <a:bodyPr/>
                    <a:lstStyle/>
                    <a:p>
                      <a:pPr marL="0" marR="0" lvl="0" indent="0" algn="ctr" rtl="0">
                        <a:spcBef>
                          <a:spcPts val="0"/>
                        </a:spcBef>
                        <a:spcAft>
                          <a:spcPts val="0"/>
                        </a:spcAft>
                        <a:buNone/>
                      </a:pPr>
                      <a:r>
                        <a:rPr lang="en-US" sz="1600"/>
                        <a:t>H</a:t>
                      </a:r>
                      <a:endParaRPr/>
                    </a:p>
                  </a:txBody>
                  <a:tcPr marL="91450" marR="91450" marT="45725" marB="45725"/>
                </a:tc>
                <a:tc>
                  <a:txBody>
                    <a:bodyPr/>
                    <a:lstStyle/>
                    <a:p>
                      <a:pPr marL="0" marR="0" lvl="0" indent="0" algn="ctr" rtl="0">
                        <a:spcBef>
                          <a:spcPts val="0"/>
                        </a:spcBef>
                        <a:spcAft>
                          <a:spcPts val="0"/>
                        </a:spcAft>
                        <a:buNone/>
                      </a:pPr>
                      <a:r>
                        <a:rPr lang="en-US" sz="1600"/>
                        <a:t>H</a:t>
                      </a:r>
                      <a:endParaRPr/>
                    </a:p>
                  </a:txBody>
                  <a:tcPr marL="91450" marR="91450" marT="45725" marB="45725"/>
                </a:tc>
                <a:extLst>
                  <a:ext uri="{0D108BD9-81ED-4DB2-BD59-A6C34878D82A}">
                    <a16:rowId xmlns:a16="http://schemas.microsoft.com/office/drawing/2014/main" val="10003"/>
                  </a:ext>
                </a:extLst>
              </a:tr>
            </a:tbl>
          </a:graphicData>
        </a:graphic>
      </p:graphicFrame>
      <p:sp>
        <p:nvSpPr>
          <p:cNvPr id="1096" name="Google Shape;1096;p49"/>
          <p:cNvSpPr/>
          <p:nvPr/>
        </p:nvSpPr>
        <p:spPr>
          <a:xfrm>
            <a:off x="22860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097" name="Google Shape;1097;p49"/>
          <p:cNvSpPr/>
          <p:nvPr/>
        </p:nvSpPr>
        <p:spPr>
          <a:xfrm>
            <a:off x="31242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098" name="Google Shape;1098;p49"/>
          <p:cNvSpPr/>
          <p:nvPr/>
        </p:nvSpPr>
        <p:spPr>
          <a:xfrm>
            <a:off x="4191000" y="64008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099" name="Google Shape;1099;p49"/>
          <p:cNvSpPr/>
          <p:nvPr/>
        </p:nvSpPr>
        <p:spPr>
          <a:xfrm>
            <a:off x="41910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100" name="Google Shape;1100;p49"/>
          <p:cNvSpPr/>
          <p:nvPr/>
        </p:nvSpPr>
        <p:spPr>
          <a:xfrm>
            <a:off x="3124200" y="64008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43"/>
          <p:cNvSpPr/>
          <p:nvPr/>
        </p:nvSpPr>
        <p:spPr>
          <a:xfrm rot="5400000">
            <a:off x="4346576" y="4500562"/>
            <a:ext cx="381000" cy="682625"/>
          </a:xfrm>
          <a:prstGeom prst="downArrow">
            <a:avLst>
              <a:gd name="adj1" fmla="val 50000"/>
              <a:gd name="adj2" fmla="val 50000"/>
            </a:avLst>
          </a:prstGeom>
          <a:solidFill>
            <a:srgbClr val="0445A4"/>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009" name="Google Shape;1009;p43"/>
          <p:cNvSpPr txBox="1">
            <a:spLocks noGrp="1"/>
          </p:cNvSpPr>
          <p:nvPr>
            <p:ph type="body" idx="1"/>
          </p:nvPr>
        </p:nvSpPr>
        <p:spPr>
          <a:xfrm>
            <a:off x="533400" y="1143000"/>
            <a:ext cx="3962400"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NSS + all DoD systems</a:t>
            </a:r>
            <a:endParaRPr dirty="0"/>
          </a:p>
          <a:p>
            <a:pPr marL="742950" lvl="1" indent="-285750" algn="l" rtl="0">
              <a:spcBef>
                <a:spcPts val="320"/>
              </a:spcBef>
              <a:spcAft>
                <a:spcPts val="0"/>
              </a:spcAft>
              <a:buSzPts val="880"/>
              <a:buChar char="■"/>
            </a:pPr>
            <a:r>
              <a:rPr lang="en-US" dirty="0"/>
              <a:t>CNSSI 1253 methodology (comparable to FIPS 199)</a:t>
            </a:r>
            <a:endParaRPr dirty="0"/>
          </a:p>
          <a:p>
            <a:pPr marL="742950" lvl="1" indent="-285750" algn="l" rtl="0">
              <a:spcBef>
                <a:spcPts val="320"/>
              </a:spcBef>
              <a:spcAft>
                <a:spcPts val="0"/>
              </a:spcAft>
              <a:buSzPts val="880"/>
              <a:buChar char="■"/>
            </a:pPr>
            <a:r>
              <a:rPr lang="en-US" dirty="0"/>
              <a:t>Separate categorization levels:</a:t>
            </a:r>
            <a:endParaRPr dirty="0"/>
          </a:p>
          <a:p>
            <a:pPr marL="1143000" lvl="2" indent="-228600" algn="l" rtl="0">
              <a:spcBef>
                <a:spcPts val="320"/>
              </a:spcBef>
              <a:spcAft>
                <a:spcPts val="0"/>
              </a:spcAft>
              <a:buSzPts val="800"/>
              <a:buChar char="■"/>
            </a:pPr>
            <a:r>
              <a:rPr lang="en-US" dirty="0"/>
              <a:t>Confidentiality (C)</a:t>
            </a:r>
            <a:endParaRPr dirty="0"/>
          </a:p>
          <a:p>
            <a:pPr marL="1143000" lvl="2" indent="-228600" algn="l" rtl="0">
              <a:spcBef>
                <a:spcPts val="320"/>
              </a:spcBef>
              <a:spcAft>
                <a:spcPts val="0"/>
              </a:spcAft>
              <a:buSzPts val="800"/>
              <a:buChar char="■"/>
            </a:pPr>
            <a:r>
              <a:rPr lang="en-US" dirty="0"/>
              <a:t>Integrity (I) </a:t>
            </a:r>
            <a:endParaRPr dirty="0"/>
          </a:p>
          <a:p>
            <a:pPr marL="1143000" lvl="2" indent="-228600" algn="l" rtl="0">
              <a:spcBef>
                <a:spcPts val="320"/>
              </a:spcBef>
              <a:spcAft>
                <a:spcPts val="0"/>
              </a:spcAft>
              <a:buSzPts val="800"/>
              <a:buChar char="■"/>
            </a:pPr>
            <a:r>
              <a:rPr lang="en-US" dirty="0"/>
              <a:t>Availability (A) </a:t>
            </a:r>
            <a:endParaRPr dirty="0"/>
          </a:p>
          <a:p>
            <a:pPr marL="1143000" lvl="2" indent="-228600" algn="l" rtl="0">
              <a:spcBef>
                <a:spcPts val="320"/>
              </a:spcBef>
              <a:spcAft>
                <a:spcPts val="0"/>
              </a:spcAft>
              <a:buSzPts val="800"/>
              <a:buChar char="■"/>
            </a:pPr>
            <a:r>
              <a:rPr lang="en-US" dirty="0"/>
              <a:t>Each is discrete</a:t>
            </a:r>
            <a:endParaRPr dirty="0"/>
          </a:p>
          <a:p>
            <a:pPr marL="1143000" lvl="2" indent="-228600" algn="l" rtl="0">
              <a:spcBef>
                <a:spcPts val="320"/>
              </a:spcBef>
              <a:spcAft>
                <a:spcPts val="0"/>
              </a:spcAft>
              <a:buSzPts val="800"/>
              <a:buChar char="■"/>
            </a:pPr>
            <a:r>
              <a:rPr lang="en-US" dirty="0"/>
              <a:t>Table D1 cross-references to 800-53 for C, I, and A</a:t>
            </a:r>
            <a:endParaRPr dirty="0"/>
          </a:p>
          <a:p>
            <a:pPr marL="742950" lvl="1" indent="-285750" algn="l" rtl="0">
              <a:spcBef>
                <a:spcPts val="320"/>
              </a:spcBef>
              <a:spcAft>
                <a:spcPts val="0"/>
              </a:spcAft>
              <a:buSzPts val="880"/>
              <a:buChar char="■"/>
            </a:pPr>
            <a:r>
              <a:rPr lang="en-US" dirty="0"/>
              <a:t>Additional factors may affect Confidentiality categorization</a:t>
            </a:r>
            <a:endParaRPr dirty="0"/>
          </a:p>
          <a:p>
            <a:pPr marL="742950" lvl="1" indent="-285750" algn="l" rtl="0">
              <a:spcBef>
                <a:spcPts val="320"/>
              </a:spcBef>
              <a:spcAft>
                <a:spcPts val="0"/>
              </a:spcAft>
              <a:buSzPts val="880"/>
              <a:buChar char="■"/>
            </a:pPr>
            <a:r>
              <a:rPr lang="en-US" dirty="0"/>
              <a:t>Overlays supplement security</a:t>
            </a:r>
            <a:endParaRPr dirty="0"/>
          </a:p>
          <a:p>
            <a:pPr marL="342900" lvl="0" indent="-274320" algn="l" rtl="0">
              <a:spcBef>
                <a:spcPts val="360"/>
              </a:spcBef>
              <a:spcAft>
                <a:spcPts val="0"/>
              </a:spcAft>
              <a:buSzPts val="1080"/>
              <a:buNone/>
            </a:pPr>
            <a:endParaRPr dirty="0"/>
          </a:p>
          <a:p>
            <a:pPr marL="342900" lvl="0" indent="-274320" algn="l" rtl="0">
              <a:spcBef>
                <a:spcPts val="360"/>
              </a:spcBef>
              <a:spcAft>
                <a:spcPts val="0"/>
              </a:spcAft>
              <a:buSzPts val="1080"/>
              <a:buNone/>
            </a:pPr>
            <a:endParaRPr dirty="0"/>
          </a:p>
        </p:txBody>
      </p:sp>
      <p:sp>
        <p:nvSpPr>
          <p:cNvPr id="1010" name="Google Shape;1010;p43"/>
          <p:cNvSpPr txBox="1">
            <a:spLocks noGrp="1"/>
          </p:cNvSpPr>
          <p:nvPr>
            <p:ph type="body" idx="2"/>
          </p:nvPr>
        </p:nvSpPr>
        <p:spPr>
          <a:xfrm>
            <a:off x="4953001" y="1143000"/>
            <a:ext cx="3863975"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non-NSS (non-DoD)</a:t>
            </a:r>
            <a:endParaRPr dirty="0"/>
          </a:p>
          <a:p>
            <a:pPr marL="742950" lvl="1" indent="-285750" algn="l" rtl="0">
              <a:spcBef>
                <a:spcPts val="320"/>
              </a:spcBef>
              <a:spcAft>
                <a:spcPts val="0"/>
              </a:spcAft>
              <a:buSzPts val="880"/>
              <a:buChar char="■"/>
            </a:pPr>
            <a:r>
              <a:rPr lang="en-US" dirty="0"/>
              <a:t>FIPS 199 and NIST SP 800-53 </a:t>
            </a:r>
          </a:p>
          <a:p>
            <a:pPr marL="742950" lvl="1" indent="-285750" algn="l" rtl="0">
              <a:spcBef>
                <a:spcPts val="320"/>
              </a:spcBef>
              <a:spcAft>
                <a:spcPts val="0"/>
              </a:spcAft>
              <a:buSzPts val="880"/>
              <a:buChar char="■"/>
            </a:pPr>
            <a:r>
              <a:rPr lang="en-US" dirty="0"/>
              <a:t>Single categorization level (High, Moderate, Low) for each system</a:t>
            </a:r>
            <a:endParaRPr dirty="0"/>
          </a:p>
          <a:p>
            <a:pPr marL="742950" lvl="1" indent="-285750" algn="l" rtl="0">
              <a:spcBef>
                <a:spcPts val="320"/>
              </a:spcBef>
              <a:spcAft>
                <a:spcPts val="0"/>
              </a:spcAft>
              <a:buSzPts val="880"/>
              <a:buChar char="■"/>
            </a:pPr>
            <a:r>
              <a:rPr lang="en-US" dirty="0"/>
              <a:t>Single overall categorization</a:t>
            </a:r>
            <a:endParaRPr dirty="0"/>
          </a:p>
        </p:txBody>
      </p:sp>
      <p:sp>
        <p:nvSpPr>
          <p:cNvPr id="1011" name="Google Shape;1011;p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NSS All DoD versus non-NSS (non-DoD)</a:t>
            </a:r>
            <a:endParaRPr/>
          </a:p>
        </p:txBody>
      </p:sp>
      <p:grpSp>
        <p:nvGrpSpPr>
          <p:cNvPr id="1012" name="Google Shape;1012;p43"/>
          <p:cNvGrpSpPr/>
          <p:nvPr/>
        </p:nvGrpSpPr>
        <p:grpSpPr>
          <a:xfrm>
            <a:off x="4473575" y="4054475"/>
            <a:ext cx="4406900" cy="1890713"/>
            <a:chOff x="4473576" y="4054477"/>
            <a:chExt cx="4406900" cy="1890713"/>
          </a:xfrm>
        </p:grpSpPr>
        <p:sp>
          <p:nvSpPr>
            <p:cNvPr id="1013" name="Google Shape;1013;p43"/>
            <p:cNvSpPr/>
            <p:nvPr/>
          </p:nvSpPr>
          <p:spPr>
            <a:xfrm>
              <a:off x="4537076" y="4054477"/>
              <a:ext cx="4279900" cy="1890713"/>
            </a:xfrm>
            <a:prstGeom prst="rect">
              <a:avLst/>
            </a:prstGeom>
            <a:solidFill>
              <a:srgbClr val="0445A4"/>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pic>
          <p:nvPicPr>
            <p:cNvPr id="1014" name="Google Shape;1014;p43"/>
            <p:cNvPicPr preferRelativeResize="0"/>
            <p:nvPr/>
          </p:nvPicPr>
          <p:blipFill rotWithShape="1">
            <a:blip r:embed="rId3">
              <a:alphaModFix/>
            </a:blip>
            <a:srcRect l="29583" t="15185" r="27499" b="59630"/>
            <a:stretch/>
          </p:blipFill>
          <p:spPr>
            <a:xfrm>
              <a:off x="4748214" y="4378327"/>
              <a:ext cx="3829050" cy="1411288"/>
            </a:xfrm>
            <a:prstGeom prst="rect">
              <a:avLst/>
            </a:prstGeom>
            <a:noFill/>
            <a:ln>
              <a:noFill/>
            </a:ln>
            <a:effectLst>
              <a:outerShdw blurRad="292100" dist="139700" dir="2700000" algn="tl" rotWithShape="0">
                <a:srgbClr val="333333">
                  <a:alpha val="64705"/>
                </a:srgbClr>
              </a:outerShdw>
            </a:effectLst>
          </p:spPr>
        </p:pic>
        <p:sp>
          <p:nvSpPr>
            <p:cNvPr id="1015" name="Google Shape;1015;p43"/>
            <p:cNvSpPr txBox="1"/>
            <p:nvPr/>
          </p:nvSpPr>
          <p:spPr>
            <a:xfrm>
              <a:off x="4473576" y="4068765"/>
              <a:ext cx="4406900" cy="307975"/>
            </a:xfrm>
            <a:prstGeom prst="rect">
              <a:avLst/>
            </a:prstGeom>
            <a:noFill/>
            <a:ln>
              <a:noFill/>
            </a:ln>
            <a:effectLst>
              <a:outerShdw blurRad="190500" dist="228600" dir="2700000" algn="ctr">
                <a:srgbClr val="000000">
                  <a:alpha val="29803"/>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lt1"/>
                  </a:solidFill>
                  <a:latin typeface="Tahoma"/>
                  <a:ea typeface="Tahoma"/>
                  <a:cs typeface="Tahoma"/>
                  <a:sym typeface="Tahoma"/>
                </a:rPr>
                <a:t>CNSSI 1253 Table D1: NSS Security Control Baselines</a:t>
              </a:r>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617538" y="1384300"/>
            <a:ext cx="8199437" cy="4760913"/>
          </a:xfrm>
        </p:spPr>
        <p:txBody>
          <a:bodyPr/>
          <a:lstStyle/>
          <a:p>
            <a:r>
              <a:rPr lang="en-US" dirty="0"/>
              <a:t>For categorization of non-NSS in Federal “civil” sector, agencies can also use FIPS 199, </a:t>
            </a:r>
            <a:r>
              <a:rPr lang="en-US" sz="2400" dirty="0"/>
              <a:t>Standards for Security Categorization</a:t>
            </a:r>
            <a:r>
              <a:rPr lang="en-US" sz="2400" baseline="0" dirty="0"/>
              <a:t> of Federal Information and Information Systems</a:t>
            </a:r>
            <a:endParaRPr lang="en-US" sz="2400" dirty="0"/>
          </a:p>
          <a:p>
            <a:r>
              <a:rPr lang="en-US" dirty="0"/>
              <a:t>The process is similar to the analysis using NIST SP 800-60- just selecting the highest categorization level among the three security objectives</a:t>
            </a:r>
          </a:p>
        </p:txBody>
      </p:sp>
      <p:sp>
        <p:nvSpPr>
          <p:cNvPr id="2" name="Title 1"/>
          <p:cNvSpPr>
            <a:spLocks noGrp="1"/>
          </p:cNvSpPr>
          <p:nvPr>
            <p:ph type="title"/>
            <p:custDataLst>
              <p:tags r:id="rId2"/>
            </p:custDataLst>
          </p:nvPr>
        </p:nvSpPr>
        <p:spPr>
          <a:xfrm>
            <a:off x="1219200" y="0"/>
            <a:ext cx="7696200" cy="922338"/>
          </a:xfrm>
        </p:spPr>
        <p:txBody>
          <a:bodyPr/>
          <a:lstStyle/>
          <a:p>
            <a:r>
              <a:rPr lang="en-US" dirty="0"/>
              <a:t>System Categorization of non-NSS</a:t>
            </a:r>
          </a:p>
        </p:txBody>
      </p:sp>
      <p:sp>
        <p:nvSpPr>
          <p:cNvPr id="9" name="TextBox 8"/>
          <p:cNvSpPr txBox="1"/>
          <p:nvPr>
            <p:custDataLst>
              <p:tags r:id="rId3"/>
            </p:custDataLst>
          </p:nvPr>
        </p:nvSpPr>
        <p:spPr>
          <a:xfrm>
            <a:off x="5943600" y="5105400"/>
            <a:ext cx="3087688" cy="677108"/>
          </a:xfrm>
          <a:prstGeom prst="rect">
            <a:avLst/>
          </a:prstGeom>
          <a:noFill/>
          <a:ln w="19050" cmpd="dbl">
            <a:solidFill>
              <a:schemeClr val="tx1"/>
            </a:solidFill>
          </a:ln>
        </p:spPr>
        <p:txBody>
          <a:bodyPr wrap="square" rtlCol="0">
            <a:spAutoFit/>
          </a:bodyPr>
          <a:lstStyle/>
          <a:p>
            <a:r>
              <a:rPr lang="en-US" sz="2000" dirty="0"/>
              <a:t>System Categorization is:</a:t>
            </a:r>
          </a:p>
          <a:p>
            <a:pPr algn="ctr"/>
            <a:r>
              <a:rPr lang="en-US" sz="1800" dirty="0"/>
              <a:t>HIGH</a:t>
            </a:r>
            <a:endParaRPr lang="en-US" sz="1600" dirty="0"/>
          </a:p>
        </p:txBody>
      </p:sp>
      <p:sp>
        <p:nvSpPr>
          <p:cNvPr id="11" name="Right Arrow 10"/>
          <p:cNvSpPr/>
          <p:nvPr>
            <p:custDataLst>
              <p:tags r:id="rId4"/>
            </p:custDataLst>
          </p:nvPr>
        </p:nvSpPr>
        <p:spPr bwMode="auto">
          <a:xfrm>
            <a:off x="5029200" y="5181600"/>
            <a:ext cx="685800" cy="244522"/>
          </a:xfrm>
          <a:prstGeom prst="rightArrow">
            <a:avLst/>
          </a:prstGeom>
          <a:solidFill>
            <a:schemeClr val="accent1"/>
          </a:solidFill>
          <a:ln w="9525" cap="flat" cmpd="sng" algn="ctr">
            <a:no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graphicFrame>
        <p:nvGraphicFramePr>
          <p:cNvPr id="12" name="Table 11"/>
          <p:cNvGraphicFramePr>
            <a:graphicFrameLocks noGrp="1"/>
          </p:cNvGraphicFramePr>
          <p:nvPr>
            <p:custDataLst>
              <p:tags r:id="rId5"/>
            </p:custDataLst>
          </p:nvPr>
        </p:nvGraphicFramePr>
        <p:xfrm>
          <a:off x="304800" y="4876800"/>
          <a:ext cx="4760912" cy="149352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20000"/>
                    </a:ext>
                  </a:extLst>
                </a:gridCol>
                <a:gridCol w="798512">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279400">
                <a:tc>
                  <a:txBody>
                    <a:bodyPr/>
                    <a:lstStyle/>
                    <a:p>
                      <a:pPr algn="ctr"/>
                      <a:r>
                        <a:rPr lang="en-US" sz="1400" dirty="0"/>
                        <a:t>Info</a:t>
                      </a:r>
                      <a:r>
                        <a:rPr lang="en-US" sz="1400" baseline="0" dirty="0"/>
                        <a:t> Type</a:t>
                      </a:r>
                      <a:endParaRPr lang="en-US" sz="1400" dirty="0"/>
                    </a:p>
                  </a:txBody>
                  <a:tcPr/>
                </a:tc>
                <a:tc>
                  <a:txBody>
                    <a:bodyPr/>
                    <a:lstStyle/>
                    <a:p>
                      <a:pPr algn="ctr"/>
                      <a:r>
                        <a:rPr lang="en-US" sz="1400" dirty="0"/>
                        <a:t>C</a:t>
                      </a:r>
                    </a:p>
                  </a:txBody>
                  <a:tcPr/>
                </a:tc>
                <a:tc>
                  <a:txBody>
                    <a:bodyPr/>
                    <a:lstStyle/>
                    <a:p>
                      <a:pPr algn="ctr"/>
                      <a:r>
                        <a:rPr lang="en-US" sz="1400" dirty="0"/>
                        <a:t>I</a:t>
                      </a:r>
                    </a:p>
                  </a:txBody>
                  <a:tcPr/>
                </a:tc>
                <a:tc>
                  <a:txBody>
                    <a:bodyPr/>
                    <a:lstStyle/>
                    <a:p>
                      <a:pPr algn="ctr"/>
                      <a:r>
                        <a:rPr lang="en-US" sz="1400" dirty="0"/>
                        <a:t>A</a:t>
                      </a:r>
                    </a:p>
                  </a:txBody>
                  <a:tcPr/>
                </a:tc>
                <a:extLst>
                  <a:ext uri="{0D108BD9-81ED-4DB2-BD59-A6C34878D82A}">
                    <a16:rowId xmlns:a16="http://schemas.microsoft.com/office/drawing/2014/main" val="10000"/>
                  </a:ext>
                </a:extLst>
              </a:tr>
              <a:tr h="225412">
                <a:tc>
                  <a:txBody>
                    <a:bodyPr/>
                    <a:lstStyle/>
                    <a:p>
                      <a:r>
                        <a:rPr lang="en-US" sz="1400" dirty="0"/>
                        <a:t>Disaster Prediction</a:t>
                      </a:r>
                    </a:p>
                  </a:txBody>
                  <a:tcPr/>
                </a:tc>
                <a:tc>
                  <a:txBody>
                    <a:bodyPr/>
                    <a:lstStyle/>
                    <a:p>
                      <a:pPr algn="ctr"/>
                      <a:r>
                        <a:rPr lang="en-US" sz="1600" dirty="0"/>
                        <a:t>L</a:t>
                      </a:r>
                    </a:p>
                  </a:txBody>
                  <a:tcPr/>
                </a:tc>
                <a:tc>
                  <a:txBody>
                    <a:bodyPr/>
                    <a:lstStyle/>
                    <a:p>
                      <a:pPr algn="ctr"/>
                      <a:r>
                        <a:rPr lang="en-US" sz="1600" dirty="0"/>
                        <a:t>H</a:t>
                      </a:r>
                    </a:p>
                  </a:txBody>
                  <a:tcPr/>
                </a:tc>
                <a:tc>
                  <a:txBody>
                    <a:bodyPr/>
                    <a:lstStyle/>
                    <a:p>
                      <a:pPr algn="ctr"/>
                      <a:r>
                        <a:rPr lang="en-US" sz="1600" dirty="0"/>
                        <a:t>H</a:t>
                      </a:r>
                    </a:p>
                  </a:txBody>
                  <a:tcPr/>
                </a:tc>
                <a:extLst>
                  <a:ext uri="{0D108BD9-81ED-4DB2-BD59-A6C34878D82A}">
                    <a16:rowId xmlns:a16="http://schemas.microsoft.com/office/drawing/2014/main" val="10001"/>
                  </a:ext>
                </a:extLst>
              </a:tr>
              <a:tr h="194932">
                <a:tc>
                  <a:txBody>
                    <a:bodyPr/>
                    <a:lstStyle/>
                    <a:p>
                      <a:r>
                        <a:rPr lang="en-US" sz="1400" dirty="0"/>
                        <a:t>Disaster</a:t>
                      </a:r>
                      <a:r>
                        <a:rPr lang="en-US" sz="1400" baseline="0" dirty="0"/>
                        <a:t> Planning</a:t>
                      </a:r>
                      <a:endParaRPr lang="en-US" sz="1400" dirty="0"/>
                    </a:p>
                  </a:txBody>
                  <a:tcPr/>
                </a:tc>
                <a:tc>
                  <a:txBody>
                    <a:bodyPr/>
                    <a:lstStyle/>
                    <a:p>
                      <a:pPr algn="ctr"/>
                      <a:r>
                        <a:rPr lang="en-US" sz="1600" dirty="0"/>
                        <a:t>L</a:t>
                      </a:r>
                    </a:p>
                  </a:txBody>
                  <a:tcPr/>
                </a:tc>
                <a:tc>
                  <a:txBody>
                    <a:bodyPr/>
                    <a:lstStyle/>
                    <a:p>
                      <a:pPr algn="ctr"/>
                      <a:r>
                        <a:rPr lang="en-US" sz="1600" dirty="0"/>
                        <a:t>L</a:t>
                      </a:r>
                    </a:p>
                  </a:txBody>
                  <a:tcPr/>
                </a:tc>
                <a:tc>
                  <a:txBody>
                    <a:bodyPr/>
                    <a:lstStyle/>
                    <a:p>
                      <a:pPr algn="ctr"/>
                      <a:r>
                        <a:rPr lang="en-US" sz="1600" dirty="0"/>
                        <a:t>L</a:t>
                      </a:r>
                    </a:p>
                  </a:txBody>
                  <a:tcPr/>
                </a:tc>
                <a:extLst>
                  <a:ext uri="{0D108BD9-81ED-4DB2-BD59-A6C34878D82A}">
                    <a16:rowId xmlns:a16="http://schemas.microsoft.com/office/drawing/2014/main" val="10002"/>
                  </a:ext>
                </a:extLst>
              </a:tr>
              <a:tr h="194932">
                <a:tc>
                  <a:txBody>
                    <a:bodyPr/>
                    <a:lstStyle/>
                    <a:p>
                      <a:r>
                        <a:rPr lang="en-US" sz="1400" dirty="0"/>
                        <a:t>Emergency</a:t>
                      </a:r>
                      <a:r>
                        <a:rPr lang="en-US" sz="1400" baseline="0" dirty="0"/>
                        <a:t> Response</a:t>
                      </a:r>
                      <a:endParaRPr lang="en-US" sz="1400" dirty="0"/>
                    </a:p>
                  </a:txBody>
                  <a:tcPr/>
                </a:tc>
                <a:tc>
                  <a:txBody>
                    <a:bodyPr/>
                    <a:lstStyle/>
                    <a:p>
                      <a:pPr algn="ctr"/>
                      <a:r>
                        <a:rPr lang="en-US" sz="1600" dirty="0"/>
                        <a:t>L</a:t>
                      </a:r>
                    </a:p>
                  </a:txBody>
                  <a:tcPr/>
                </a:tc>
                <a:tc>
                  <a:txBody>
                    <a:bodyPr/>
                    <a:lstStyle/>
                    <a:p>
                      <a:pPr algn="ctr"/>
                      <a:r>
                        <a:rPr lang="en-US" sz="1600" dirty="0"/>
                        <a:t>H</a:t>
                      </a:r>
                    </a:p>
                  </a:txBody>
                  <a:tcPr/>
                </a:tc>
                <a:tc>
                  <a:txBody>
                    <a:bodyPr/>
                    <a:lstStyle/>
                    <a:p>
                      <a:pPr algn="ctr"/>
                      <a:r>
                        <a:rPr lang="en-US" sz="1600" dirty="0"/>
                        <a:t>H</a:t>
                      </a:r>
                    </a:p>
                  </a:txBody>
                  <a:tcPr/>
                </a:tc>
                <a:extLst>
                  <a:ext uri="{0D108BD9-81ED-4DB2-BD59-A6C34878D82A}">
                    <a16:rowId xmlns:a16="http://schemas.microsoft.com/office/drawing/2014/main" val="10003"/>
                  </a:ext>
                </a:extLst>
              </a:tr>
            </a:tbl>
          </a:graphicData>
        </a:graphic>
      </p:graphicFrame>
      <p:sp>
        <p:nvSpPr>
          <p:cNvPr id="14" name="Oval 13"/>
          <p:cNvSpPr/>
          <p:nvPr>
            <p:custDataLst>
              <p:tags r:id="rId6"/>
            </p:custDataLst>
          </p:nvPr>
        </p:nvSpPr>
        <p:spPr bwMode="auto">
          <a:xfrm>
            <a:off x="3124200" y="5181600"/>
            <a:ext cx="685800" cy="304800"/>
          </a:xfrm>
          <a:prstGeom prst="ellipse">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5" name="Oval 14"/>
          <p:cNvSpPr/>
          <p:nvPr>
            <p:custDataLst>
              <p:tags r:id="rId7"/>
            </p:custDataLst>
          </p:nvPr>
        </p:nvSpPr>
        <p:spPr bwMode="auto">
          <a:xfrm>
            <a:off x="4191000" y="5867400"/>
            <a:ext cx="685800" cy="304800"/>
          </a:xfrm>
          <a:prstGeom prst="ellipse">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6" name="Oval 15"/>
          <p:cNvSpPr/>
          <p:nvPr>
            <p:custDataLst>
              <p:tags r:id="rId8"/>
            </p:custDataLst>
          </p:nvPr>
        </p:nvSpPr>
        <p:spPr bwMode="auto">
          <a:xfrm>
            <a:off x="4191000" y="5181600"/>
            <a:ext cx="685800" cy="304800"/>
          </a:xfrm>
          <a:prstGeom prst="ellipse">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
        <p:nvSpPr>
          <p:cNvPr id="17" name="Oval 16"/>
          <p:cNvSpPr/>
          <p:nvPr>
            <p:custDataLst>
              <p:tags r:id="rId9"/>
            </p:custDataLst>
          </p:nvPr>
        </p:nvSpPr>
        <p:spPr bwMode="auto">
          <a:xfrm>
            <a:off x="3124200" y="5867400"/>
            <a:ext cx="685800" cy="304800"/>
          </a:xfrm>
          <a:prstGeom prst="ellipse">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panose="020B0604030504040204" pitchFamily="34" charset="0"/>
            </a:endParaRPr>
          </a:p>
        </p:txBody>
      </p:sp>
    </p:spTree>
    <p:extLst>
      <p:ext uri="{BB962C8B-B14F-4D97-AF65-F5344CB8AC3E}">
        <p14:creationId xmlns:p14="http://schemas.microsoft.com/office/powerpoint/2010/main" val="26381110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5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Assess and Authorize versus Assess only:</a:t>
            </a:r>
            <a:endParaRPr/>
          </a:p>
          <a:p>
            <a:pPr marL="742950" lvl="1" indent="-285750" algn="l" rtl="0">
              <a:spcBef>
                <a:spcPts val="480"/>
              </a:spcBef>
              <a:spcAft>
                <a:spcPts val="0"/>
              </a:spcAft>
              <a:buSzPts val="1320"/>
              <a:buChar char="■"/>
            </a:pPr>
            <a:r>
              <a:rPr lang="en-US"/>
              <a:t>Full RMF “Assess and Authorize” process:</a:t>
            </a:r>
            <a:endParaRPr/>
          </a:p>
          <a:p>
            <a:pPr marL="1143000" lvl="2" indent="-228600" algn="l" rtl="0">
              <a:spcBef>
                <a:spcPts val="360"/>
              </a:spcBef>
              <a:spcAft>
                <a:spcPts val="0"/>
              </a:spcAft>
              <a:buSzPts val="900"/>
              <a:buChar char="■"/>
            </a:pPr>
            <a:r>
              <a:rPr lang="en-US"/>
              <a:t>Major Application</a:t>
            </a:r>
            <a:endParaRPr/>
          </a:p>
          <a:p>
            <a:pPr marL="1143000" lvl="2" indent="-228600" algn="l" rtl="0">
              <a:spcBef>
                <a:spcPts val="360"/>
              </a:spcBef>
              <a:spcAft>
                <a:spcPts val="0"/>
              </a:spcAft>
              <a:buSzPts val="900"/>
              <a:buChar char="■"/>
            </a:pPr>
            <a:r>
              <a:rPr lang="en-US"/>
              <a:t>Enclave </a:t>
            </a:r>
            <a:endParaRPr/>
          </a:p>
          <a:p>
            <a:pPr marL="1143000" lvl="2" indent="-228600" algn="l" rtl="0">
              <a:spcBef>
                <a:spcPts val="360"/>
              </a:spcBef>
              <a:spcAft>
                <a:spcPts val="0"/>
              </a:spcAft>
              <a:buSzPts val="900"/>
              <a:buChar char="■"/>
            </a:pPr>
            <a:r>
              <a:rPr lang="en-US"/>
              <a:t>Platform IT (PIT) Systems: </a:t>
            </a:r>
            <a:endParaRPr/>
          </a:p>
          <a:p>
            <a:pPr marL="742950" lvl="1" indent="-285750" algn="l" rtl="0">
              <a:spcBef>
                <a:spcPts val="480"/>
              </a:spcBef>
              <a:spcAft>
                <a:spcPts val="0"/>
              </a:spcAft>
              <a:buSzPts val="1320"/>
              <a:buChar char="■"/>
            </a:pPr>
            <a:r>
              <a:rPr lang="en-US"/>
              <a:t>Assess only to determine risk </a:t>
            </a:r>
            <a:endParaRPr/>
          </a:p>
          <a:p>
            <a:pPr marL="1143000" lvl="2" indent="-228600" algn="l" rtl="0">
              <a:spcBef>
                <a:spcPts val="360"/>
              </a:spcBef>
              <a:spcAft>
                <a:spcPts val="0"/>
              </a:spcAft>
              <a:buSzPts val="900"/>
              <a:buChar char="■"/>
            </a:pPr>
            <a:r>
              <a:rPr lang="en-US"/>
              <a:t>Products/Services/Minor Applications: Should already be part of an existing boundary</a:t>
            </a:r>
            <a:endParaRPr/>
          </a:p>
          <a:p>
            <a:pPr marL="1143000" lvl="2" indent="-228600" algn="l" rtl="0">
              <a:spcBef>
                <a:spcPts val="360"/>
              </a:spcBef>
              <a:spcAft>
                <a:spcPts val="0"/>
              </a:spcAft>
              <a:buSzPts val="900"/>
              <a:buChar char="■"/>
            </a:pPr>
            <a:r>
              <a:rPr lang="en-US"/>
              <a:t>PIT: Risk should be minimal due to limited scope of application</a:t>
            </a:r>
            <a:endParaRPr/>
          </a:p>
          <a:p>
            <a:pPr marL="1143000" lvl="2" indent="-171450" algn="l" rtl="0">
              <a:spcBef>
                <a:spcPts val="360"/>
              </a:spcBef>
              <a:spcAft>
                <a:spcPts val="0"/>
              </a:spcAft>
              <a:buSzPts val="900"/>
              <a:buNone/>
            </a:pPr>
            <a:endParaRPr/>
          </a:p>
        </p:txBody>
      </p:sp>
      <p:sp>
        <p:nvSpPr>
          <p:cNvPr id="1107" name="Google Shape;1107;p50"/>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Understand your System Type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112"/>
        <p:cNvGrpSpPr/>
        <p:nvPr/>
      </p:nvGrpSpPr>
      <p:grpSpPr>
        <a:xfrm>
          <a:off x="0" y="0"/>
          <a:ext cx="0" cy="0"/>
          <a:chOff x="0" y="0"/>
          <a:chExt cx="0" cy="0"/>
        </a:xfrm>
      </p:grpSpPr>
      <p:grpSp>
        <p:nvGrpSpPr>
          <p:cNvPr id="1113" name="Google Shape;1113;p51"/>
          <p:cNvGrpSpPr/>
          <p:nvPr/>
        </p:nvGrpSpPr>
        <p:grpSpPr>
          <a:xfrm>
            <a:off x="685800" y="1981200"/>
            <a:ext cx="7772400" cy="4343399"/>
            <a:chOff x="304800" y="1919287"/>
            <a:chExt cx="8382000" cy="4662488"/>
          </a:xfrm>
        </p:grpSpPr>
        <p:pic>
          <p:nvPicPr>
            <p:cNvPr id="1114" name="Google Shape;1114;p51"/>
            <p:cNvPicPr preferRelativeResize="0"/>
            <p:nvPr/>
          </p:nvPicPr>
          <p:blipFill rotWithShape="1">
            <a:blip r:embed="rId3">
              <a:alphaModFix/>
            </a:blip>
            <a:srcRect l="3982" t="9865" r="4350" b="7913"/>
            <a:stretch/>
          </p:blipFill>
          <p:spPr>
            <a:xfrm>
              <a:off x="304800" y="1919287"/>
              <a:ext cx="8382000" cy="4662488"/>
            </a:xfrm>
            <a:prstGeom prst="rect">
              <a:avLst/>
            </a:prstGeom>
            <a:noFill/>
            <a:ln>
              <a:noFill/>
            </a:ln>
          </p:spPr>
        </p:pic>
        <p:pic>
          <p:nvPicPr>
            <p:cNvPr id="1115" name="Google Shape;1115;p51"/>
            <p:cNvPicPr preferRelativeResize="0"/>
            <p:nvPr/>
          </p:nvPicPr>
          <p:blipFill rotWithShape="1">
            <a:blip r:embed="rId4">
              <a:alphaModFix/>
            </a:blip>
            <a:srcRect/>
            <a:stretch/>
          </p:blipFill>
          <p:spPr>
            <a:xfrm>
              <a:off x="636209" y="3454768"/>
              <a:ext cx="4101449" cy="1887710"/>
            </a:xfrm>
            <a:prstGeom prst="rect">
              <a:avLst/>
            </a:prstGeom>
            <a:noFill/>
            <a:ln>
              <a:noFill/>
            </a:ln>
          </p:spPr>
        </p:pic>
        <p:sp>
          <p:nvSpPr>
            <p:cNvPr id="1116" name="Google Shape;1116;p51"/>
            <p:cNvSpPr/>
            <p:nvPr/>
          </p:nvSpPr>
          <p:spPr>
            <a:xfrm rot="4750682">
              <a:off x="665766" y="2503476"/>
              <a:ext cx="1160251" cy="630319"/>
            </a:xfrm>
            <a:prstGeom prst="rightArrow">
              <a:avLst>
                <a:gd name="adj1" fmla="val 50000"/>
                <a:gd name="adj2" fmla="val 49911"/>
              </a:avLst>
            </a:prstGeom>
            <a:solidFill>
              <a:srgbClr val="C00000"/>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Noto Sans Symbols"/>
                <a:buNone/>
              </a:pPr>
              <a:endParaRPr sz="1350">
                <a:solidFill>
                  <a:schemeClr val="dk1"/>
                </a:solidFill>
                <a:latin typeface="Tahoma"/>
                <a:ea typeface="Tahoma"/>
                <a:cs typeface="Tahoma"/>
                <a:sym typeface="Tahoma"/>
              </a:endParaRPr>
            </a:p>
          </p:txBody>
        </p:sp>
      </p:grpSp>
      <p:sp>
        <p:nvSpPr>
          <p:cNvPr id="1117" name="Google Shape;1117;p5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Full RMF process required</a:t>
            </a:r>
            <a:endParaRPr/>
          </a:p>
        </p:txBody>
      </p:sp>
      <p:sp>
        <p:nvSpPr>
          <p:cNvPr id="1118" name="Google Shape;1118;p51"/>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Must be Assessed and Authorized</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PIT Systems &amp; Major Applications</a:t>
            </a:r>
            <a:endParaRPr/>
          </a:p>
        </p:txBody>
      </p:sp>
      <p:grpSp>
        <p:nvGrpSpPr>
          <p:cNvPr id="1125" name="Google Shape;1125;p52"/>
          <p:cNvGrpSpPr/>
          <p:nvPr/>
        </p:nvGrpSpPr>
        <p:grpSpPr>
          <a:xfrm>
            <a:off x="479425" y="1524001"/>
            <a:ext cx="8054975" cy="4318955"/>
            <a:chOff x="0" y="457201"/>
            <a:chExt cx="8054975" cy="4318955"/>
          </a:xfrm>
        </p:grpSpPr>
        <p:sp>
          <p:nvSpPr>
            <p:cNvPr id="1126" name="Google Shape;1126;p52"/>
            <p:cNvSpPr/>
            <p:nvPr/>
          </p:nvSpPr>
          <p:spPr>
            <a:xfrm>
              <a:off x="0" y="457201"/>
              <a:ext cx="8054975" cy="4318955"/>
            </a:xfrm>
            <a:prstGeom prst="rect">
              <a:avLst/>
            </a:prstGeom>
            <a:solidFill>
              <a:schemeClr val="lt1">
                <a:alpha val="89803"/>
              </a:schemeClr>
            </a:solidFill>
            <a:ln w="17125" cap="flat" cmpd="sng">
              <a:solidFill>
                <a:srgbClr val="BF504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52"/>
            <p:cNvSpPr txBox="1"/>
            <p:nvPr/>
          </p:nvSpPr>
          <p:spPr>
            <a:xfrm>
              <a:off x="0" y="457201"/>
              <a:ext cx="8054975" cy="4318955"/>
            </a:xfrm>
            <a:prstGeom prst="rect">
              <a:avLst/>
            </a:prstGeom>
            <a:noFill/>
            <a:ln>
              <a:noFill/>
            </a:ln>
          </p:spPr>
          <p:txBody>
            <a:bodyPr spcFirstLastPara="1" wrap="square" lIns="625150" tIns="1353800" rIns="625150" bIns="128000" anchor="t" anchorCtr="0">
              <a:noAutofit/>
            </a:bodyPr>
            <a:lstStyle/>
            <a:p>
              <a:pPr marL="171450" marR="0" lvl="1" indent="-171450" algn="l" rtl="0">
                <a:lnSpc>
                  <a:spcPct val="90000"/>
                </a:lnSpc>
                <a:spcBef>
                  <a:spcPts val="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A collection of PIT within an identified boundary under the control of a single authority and security policy. The systems may be structured by physical proximity or by function, independent of location.  (</a:t>
              </a:r>
              <a:r>
                <a:rPr lang="en-US" sz="1800" b="0" i="1" u="none" strike="noStrike" cap="none" dirty="0">
                  <a:solidFill>
                    <a:schemeClr val="dk1"/>
                  </a:solidFill>
                  <a:latin typeface="Tahoma"/>
                  <a:ea typeface="Tahoma"/>
                  <a:cs typeface="Tahoma"/>
                  <a:sym typeface="Tahoma"/>
                </a:rPr>
                <a:t>DoDI 8500.01, Cybersecurity, 14 March 2014</a:t>
              </a:r>
              <a:r>
                <a:rPr lang="en-US" sz="1800" b="0" i="0" u="none" strike="noStrike" cap="none" dirty="0">
                  <a:solidFill>
                    <a:schemeClr val="dk1"/>
                  </a:solidFill>
                  <a:latin typeface="Tahoma"/>
                  <a:ea typeface="Tahoma"/>
                  <a:cs typeface="Tahoma"/>
                  <a:sym typeface="Tahoma"/>
                </a:rPr>
                <a:t>)</a:t>
              </a:r>
              <a:endParaRPr sz="1800" b="0" i="0" u="none" strike="noStrike" cap="none" dirty="0">
                <a:solidFill>
                  <a:schemeClr val="dk1"/>
                </a:solidFill>
                <a:latin typeface="Tahoma"/>
                <a:ea typeface="Tahoma"/>
                <a:cs typeface="Tahoma"/>
                <a:sym typeface="Tahoma"/>
              </a:endParaRPr>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Special Purpose System; e.g., Weapons Systems or Medical System</a:t>
              </a:r>
              <a:endParaRPr sz="1800" b="0" i="0" u="none" strike="noStrike" cap="none" dirty="0">
                <a:solidFill>
                  <a:schemeClr val="dk1"/>
                </a:solidFill>
                <a:latin typeface="Tahoma"/>
                <a:ea typeface="Tahoma"/>
                <a:cs typeface="Tahoma"/>
                <a:sym typeface="Tahoma"/>
              </a:endParaRPr>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May be standalone—not connected to the DoD Network</a:t>
              </a:r>
              <a:endParaRPr dirty="0"/>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Often higher impact level on integrity or availability</a:t>
              </a:r>
              <a:endParaRPr dirty="0"/>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Unique requirements and security controls</a:t>
              </a:r>
              <a:endParaRPr dirty="0"/>
            </a:p>
          </p:txBody>
        </p:sp>
        <p:sp>
          <p:nvSpPr>
            <p:cNvPr id="1128" name="Google Shape;1128;p52"/>
            <p:cNvSpPr/>
            <p:nvPr/>
          </p:nvSpPr>
          <p:spPr>
            <a:xfrm>
              <a:off x="402748" y="548085"/>
              <a:ext cx="6018459" cy="918836"/>
            </a:xfrm>
            <a:prstGeom prst="roundRect">
              <a:avLst>
                <a:gd name="adj" fmla="val 16667"/>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2"/>
            <p:cNvSpPr txBox="1"/>
            <p:nvPr/>
          </p:nvSpPr>
          <p:spPr>
            <a:xfrm>
              <a:off x="447602" y="592939"/>
              <a:ext cx="5928751" cy="829128"/>
            </a:xfrm>
            <a:prstGeom prst="rect">
              <a:avLst/>
            </a:prstGeom>
            <a:noFill/>
            <a:ln>
              <a:noFill/>
            </a:ln>
          </p:spPr>
          <p:txBody>
            <a:bodyPr spcFirstLastPara="1" wrap="square" lIns="213100" tIns="0" rIns="213100" bIns="0" anchor="ctr"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0">
                  <a:solidFill>
                    <a:schemeClr val="lt1"/>
                  </a:solidFill>
                  <a:latin typeface="Tahoma"/>
                  <a:ea typeface="Tahoma"/>
                  <a:cs typeface="Tahoma"/>
                  <a:sym typeface="Tahoma"/>
                </a:rPr>
                <a:t>Platform Information Technology (PIT) System</a:t>
              </a:r>
              <a:endParaRPr sz="1800" b="0">
                <a:solidFill>
                  <a:schemeClr val="lt1"/>
                </a:solidFill>
                <a:latin typeface="Tahoma"/>
                <a:ea typeface="Tahoma"/>
                <a:cs typeface="Tahoma"/>
                <a:sym typeface="Tahoma"/>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PIT Systems &amp; Major Applications</a:t>
            </a:r>
            <a:endParaRPr/>
          </a:p>
        </p:txBody>
      </p:sp>
      <p:grpSp>
        <p:nvGrpSpPr>
          <p:cNvPr id="1136" name="Google Shape;1136;p53"/>
          <p:cNvGrpSpPr/>
          <p:nvPr/>
        </p:nvGrpSpPr>
        <p:grpSpPr>
          <a:xfrm>
            <a:off x="381000" y="1371600"/>
            <a:ext cx="8305800" cy="5221125"/>
            <a:chOff x="0" y="0"/>
            <a:chExt cx="8305800" cy="5221125"/>
          </a:xfrm>
        </p:grpSpPr>
        <p:sp>
          <p:nvSpPr>
            <p:cNvPr id="1137" name="Google Shape;1137;p53"/>
            <p:cNvSpPr/>
            <p:nvPr/>
          </p:nvSpPr>
          <p:spPr>
            <a:xfrm>
              <a:off x="0" y="0"/>
              <a:ext cx="8305800" cy="5221125"/>
            </a:xfrm>
            <a:prstGeom prst="rect">
              <a:avLst/>
            </a:prstGeom>
            <a:solidFill>
              <a:schemeClr val="lt1">
                <a:alpha val="89803"/>
              </a:schemeClr>
            </a:solid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3"/>
            <p:cNvSpPr txBox="1"/>
            <p:nvPr/>
          </p:nvSpPr>
          <p:spPr>
            <a:xfrm>
              <a:off x="0" y="0"/>
              <a:ext cx="8305800" cy="5221125"/>
            </a:xfrm>
            <a:prstGeom prst="rect">
              <a:avLst/>
            </a:prstGeom>
            <a:noFill/>
            <a:ln>
              <a:noFill/>
            </a:ln>
          </p:spPr>
          <p:txBody>
            <a:bodyPr spcFirstLastPara="1" wrap="square" lIns="644600" tIns="1353800" rIns="644600" bIns="113775" anchor="t" anchorCtr="0">
              <a:noAutofit/>
            </a:bodyPr>
            <a:lstStyle/>
            <a:p>
              <a:pPr marL="171450" marR="0" lvl="1" indent="-171450" algn="l" rtl="0">
                <a:lnSpc>
                  <a:spcPct val="90000"/>
                </a:lnSpc>
                <a:spcBef>
                  <a:spcPts val="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“A major application means an application that requires special attention to security due to the risk and magnitude of the harm resulting from the loss, misuse, or unauthorized access to or modification of the information in the application. Note: All Federal applications require some level of protection. Certain applications, because of the information in them, however, require special management oversight and should be treated as major. Adequate security for other applications should be provided by security of the systems in which they operate.” (</a:t>
              </a:r>
              <a:r>
                <a:rPr lang="en-US" sz="1600" b="0" i="1" u="none" strike="noStrike" cap="none">
                  <a:solidFill>
                    <a:schemeClr val="dk1"/>
                  </a:solidFill>
                  <a:latin typeface="Tahoma"/>
                  <a:ea typeface="Tahoma"/>
                  <a:cs typeface="Tahoma"/>
                  <a:sym typeface="Tahoma"/>
                </a:rPr>
                <a:t>OMB Circular A-130 Appendix III</a:t>
              </a:r>
              <a:r>
                <a:rPr lang="en-US" sz="1600" b="0" i="0" u="none" strike="noStrike" cap="none">
                  <a:solidFill>
                    <a:schemeClr val="dk1"/>
                  </a:solidFill>
                  <a:latin typeface="Tahoma"/>
                  <a:ea typeface="Tahoma"/>
                  <a:cs typeface="Tahoma"/>
                  <a:sym typeface="Tahoma"/>
                </a:rPr>
                <a:t>) </a:t>
              </a:r>
              <a:endParaRPr sz="1600" b="0" i="0" u="none" strike="noStrike" cap="none">
                <a:solidFill>
                  <a:schemeClr val="dk1"/>
                </a:solidFill>
                <a:latin typeface="Tahoma"/>
                <a:ea typeface="Tahoma"/>
                <a:cs typeface="Tahoma"/>
                <a:sym typeface="Tahoma"/>
              </a:endParaRPr>
            </a:p>
            <a:p>
              <a:pPr marL="342900" marR="0" lvl="2" indent="-171450" algn="l" rtl="0">
                <a:lnSpc>
                  <a:spcPct val="90000"/>
                </a:lnSpc>
                <a:spcBef>
                  <a:spcPts val="24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Owns and administers servers (e.g., software updates, maintain DB, web interface)</a:t>
              </a:r>
              <a:endParaRPr sz="1600" b="0" i="0" u="none" strike="noStrike" cap="none">
                <a:solidFill>
                  <a:schemeClr val="dk1"/>
                </a:solidFill>
                <a:latin typeface="Tahoma"/>
                <a:ea typeface="Tahoma"/>
                <a:cs typeface="Tahoma"/>
                <a:sym typeface="Tahoma"/>
              </a:endParaRPr>
            </a:p>
            <a:p>
              <a:pPr marL="342900" marR="0" lvl="2" indent="-171450" algn="l" rtl="0">
                <a:lnSpc>
                  <a:spcPct val="90000"/>
                </a:lnSpc>
                <a:spcBef>
                  <a:spcPts val="24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Develops and maintains application</a:t>
              </a:r>
              <a:endParaRPr/>
            </a:p>
            <a:p>
              <a:pPr marL="342900" marR="0" lvl="2" indent="-171450" algn="l" rtl="0">
                <a:lnSpc>
                  <a:spcPct val="90000"/>
                </a:lnSpc>
                <a:spcBef>
                  <a:spcPts val="24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Servers may be in Enclave and rely on Enclave for communications or other services</a:t>
              </a:r>
              <a:endParaRPr/>
            </a:p>
            <a:p>
              <a:pPr marL="342900" marR="0" lvl="2" indent="-171450" algn="l" rtl="0">
                <a:lnSpc>
                  <a:spcPct val="90000"/>
                </a:lnSpc>
                <a:spcBef>
                  <a:spcPts val="24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Global workstations may access the application—but may not be part of the boundary</a:t>
              </a:r>
              <a:endParaRPr/>
            </a:p>
            <a:p>
              <a:pPr marL="342900" marR="0" lvl="2" indent="-171450" algn="l" rtl="0">
                <a:lnSpc>
                  <a:spcPct val="90000"/>
                </a:lnSpc>
                <a:spcBef>
                  <a:spcPts val="24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Data sensitivity may increase cybersecurity risk</a:t>
              </a:r>
              <a:endParaRPr/>
            </a:p>
          </p:txBody>
        </p:sp>
        <p:sp>
          <p:nvSpPr>
            <p:cNvPr id="1139" name="Google Shape;1139;p53"/>
            <p:cNvSpPr/>
            <p:nvPr/>
          </p:nvSpPr>
          <p:spPr>
            <a:xfrm>
              <a:off x="415290" y="243716"/>
              <a:ext cx="6284184" cy="848320"/>
            </a:xfrm>
            <a:prstGeom prst="roundRect">
              <a:avLst>
                <a:gd name="adj" fmla="val 16667"/>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53"/>
            <p:cNvSpPr txBox="1"/>
            <p:nvPr/>
          </p:nvSpPr>
          <p:spPr>
            <a:xfrm>
              <a:off x="456702" y="285128"/>
              <a:ext cx="6201360" cy="765496"/>
            </a:xfrm>
            <a:prstGeom prst="rect">
              <a:avLst/>
            </a:prstGeom>
            <a:noFill/>
            <a:ln>
              <a:noFill/>
            </a:ln>
          </p:spPr>
          <p:txBody>
            <a:bodyPr spcFirstLastPara="1" wrap="square" lIns="219750" tIns="0" rIns="219750" bIns="0" anchor="ctr" anchorCtr="0">
              <a:noAutofit/>
            </a:bodyPr>
            <a:lstStyle/>
            <a:p>
              <a:pPr marL="0" marR="0" lvl="0" indent="0" algn="l" rtl="0">
                <a:lnSpc>
                  <a:spcPct val="90000"/>
                </a:lnSpc>
                <a:spcBef>
                  <a:spcPts val="0"/>
                </a:spcBef>
                <a:spcAft>
                  <a:spcPts val="0"/>
                </a:spcAft>
                <a:buClr>
                  <a:schemeClr val="lt1"/>
                </a:buClr>
                <a:buSzPts val="1800"/>
                <a:buFont typeface="Tahoma"/>
                <a:buNone/>
              </a:pPr>
              <a:r>
                <a:rPr lang="en-US" sz="1800" b="0">
                  <a:solidFill>
                    <a:schemeClr val="lt1"/>
                  </a:solidFill>
                  <a:latin typeface="Tahoma"/>
                  <a:ea typeface="Tahoma"/>
                  <a:cs typeface="Tahoma"/>
                  <a:sym typeface="Tahoma"/>
                </a:rPr>
                <a:t>Major Application (MA) (May support a mission program or have acquisition products or deliverables)</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RMF Publications Library</a:t>
            </a:r>
            <a:endParaRPr dirty="0"/>
          </a:p>
        </p:txBody>
      </p:sp>
      <p:sp>
        <p:nvSpPr>
          <p:cNvPr id="505" name="Google Shape;505;p7"/>
          <p:cNvSpPr/>
          <p:nvPr/>
        </p:nvSpPr>
        <p:spPr>
          <a:xfrm>
            <a:off x="0" y="4457109"/>
            <a:ext cx="9144000" cy="533400"/>
          </a:xfrm>
          <a:prstGeom prst="rect">
            <a:avLst/>
          </a:prstGeom>
          <a:gradFill>
            <a:gsLst>
              <a:gs pos="0">
                <a:srgbClr val="242424"/>
              </a:gs>
              <a:gs pos="50000">
                <a:srgbClr val="343434"/>
              </a:gs>
              <a:gs pos="100000">
                <a:srgbClr val="3F3F3F"/>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06" name="Google Shape;506;p7"/>
          <p:cNvSpPr/>
          <p:nvPr/>
        </p:nvSpPr>
        <p:spPr>
          <a:xfrm>
            <a:off x="1998662" y="4560375"/>
            <a:ext cx="337351" cy="337351"/>
          </a:xfrm>
          <a:prstGeom prst="ellipse">
            <a:avLst/>
          </a:prstGeom>
          <a:solidFill>
            <a:srgbClr val="FFC000"/>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07" name="Google Shape;507;p7"/>
          <p:cNvSpPr/>
          <p:nvPr/>
        </p:nvSpPr>
        <p:spPr>
          <a:xfrm>
            <a:off x="3420234" y="4560375"/>
            <a:ext cx="337351" cy="337351"/>
          </a:xfrm>
          <a:prstGeom prst="ellipse">
            <a:avLst/>
          </a:prstGeom>
          <a:solidFill>
            <a:srgbClr val="FFC000"/>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08" name="Google Shape;508;p7"/>
          <p:cNvSpPr/>
          <p:nvPr/>
        </p:nvSpPr>
        <p:spPr>
          <a:xfrm>
            <a:off x="5001020" y="4533752"/>
            <a:ext cx="337351" cy="337351"/>
          </a:xfrm>
          <a:prstGeom prst="ellipse">
            <a:avLst/>
          </a:prstGeom>
          <a:solidFill>
            <a:srgbClr val="FFC000"/>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09" name="Google Shape;509;p7"/>
          <p:cNvSpPr/>
          <p:nvPr/>
        </p:nvSpPr>
        <p:spPr>
          <a:xfrm>
            <a:off x="6314651" y="4539700"/>
            <a:ext cx="337351" cy="337351"/>
          </a:xfrm>
          <a:prstGeom prst="ellipse">
            <a:avLst/>
          </a:prstGeom>
          <a:solidFill>
            <a:srgbClr val="FFC000"/>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10" name="Google Shape;510;p7"/>
          <p:cNvSpPr/>
          <p:nvPr/>
        </p:nvSpPr>
        <p:spPr>
          <a:xfrm>
            <a:off x="7825240" y="4540054"/>
            <a:ext cx="337351" cy="337351"/>
          </a:xfrm>
          <a:prstGeom prst="ellipse">
            <a:avLst/>
          </a:prstGeom>
          <a:solidFill>
            <a:srgbClr val="FFC000"/>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sp>
        <p:nvSpPr>
          <p:cNvPr id="512" name="Google Shape;512;p7"/>
          <p:cNvSpPr txBox="1"/>
          <p:nvPr/>
        </p:nvSpPr>
        <p:spPr>
          <a:xfrm rot="3530562">
            <a:off x="113405" y="3352623"/>
            <a:ext cx="2797601"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Noto Sans Symbols"/>
              <a:buNone/>
            </a:pPr>
            <a:r>
              <a:rPr lang="en-US" sz="1800" dirty="0">
                <a:solidFill>
                  <a:schemeClr val="dk1"/>
                </a:solidFill>
                <a:latin typeface="Tahoma"/>
                <a:ea typeface="Tahoma"/>
                <a:cs typeface="Tahoma"/>
                <a:sym typeface="Tahoma"/>
              </a:rPr>
              <a:t>Laws/Executive Orders</a:t>
            </a:r>
            <a:endParaRPr dirty="0"/>
          </a:p>
        </p:txBody>
      </p:sp>
      <p:sp>
        <p:nvSpPr>
          <p:cNvPr id="513" name="Google Shape;513;p7"/>
          <p:cNvSpPr txBox="1"/>
          <p:nvPr/>
        </p:nvSpPr>
        <p:spPr>
          <a:xfrm rot="3247119">
            <a:off x="2941851" y="3236763"/>
            <a:ext cx="278976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Noto Sans Symbols"/>
              <a:buNone/>
            </a:pPr>
            <a:r>
              <a:rPr lang="en-US" sz="1800" dirty="0">
                <a:solidFill>
                  <a:schemeClr val="dk1"/>
                </a:solidFill>
                <a:latin typeface="Tahoma"/>
                <a:ea typeface="Tahoma"/>
                <a:cs typeface="Tahoma"/>
                <a:sym typeface="Tahoma"/>
              </a:rPr>
              <a:t>NIST Special Publications</a:t>
            </a:r>
            <a:endParaRPr dirty="0"/>
          </a:p>
        </p:txBody>
      </p:sp>
      <p:sp>
        <p:nvSpPr>
          <p:cNvPr id="514" name="Google Shape;514;p7"/>
          <p:cNvSpPr txBox="1"/>
          <p:nvPr/>
        </p:nvSpPr>
        <p:spPr>
          <a:xfrm rot="3300940">
            <a:off x="4862499" y="3496518"/>
            <a:ext cx="1996388"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Noto Sans Symbols"/>
              <a:buNone/>
            </a:pPr>
            <a:r>
              <a:rPr lang="en-US" sz="1800" dirty="0">
                <a:solidFill>
                  <a:schemeClr val="dk1"/>
                </a:solidFill>
                <a:latin typeface="Tahoma"/>
                <a:ea typeface="Tahoma"/>
                <a:cs typeface="Tahoma"/>
                <a:sym typeface="Tahoma"/>
              </a:rPr>
              <a:t>CNSS Publications</a:t>
            </a:r>
            <a:endParaRPr dirty="0"/>
          </a:p>
        </p:txBody>
      </p:sp>
      <p:sp>
        <p:nvSpPr>
          <p:cNvPr id="515" name="Google Shape;515;p7"/>
          <p:cNvSpPr txBox="1"/>
          <p:nvPr/>
        </p:nvSpPr>
        <p:spPr>
          <a:xfrm rot="3279464">
            <a:off x="5488455" y="3227527"/>
            <a:ext cx="314553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Noto Sans Symbols"/>
              <a:buNone/>
            </a:pPr>
            <a:r>
              <a:rPr lang="en-US" sz="1800" dirty="0">
                <a:solidFill>
                  <a:schemeClr val="dk1"/>
                </a:solidFill>
                <a:latin typeface="Tahoma"/>
                <a:ea typeface="Tahoma"/>
                <a:cs typeface="Tahoma"/>
                <a:sym typeface="Tahoma"/>
              </a:rPr>
              <a:t>DoD Directives/Instructions</a:t>
            </a:r>
            <a:endParaRPr dirty="0"/>
          </a:p>
        </p:txBody>
      </p:sp>
      <p:sp>
        <p:nvSpPr>
          <p:cNvPr id="516" name="Google Shape;516;p7"/>
          <p:cNvSpPr txBox="1"/>
          <p:nvPr/>
        </p:nvSpPr>
        <p:spPr>
          <a:xfrm rot="3422368">
            <a:off x="2063438" y="3422343"/>
            <a:ext cx="1920875" cy="369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Noto Sans Symbols"/>
              <a:buNone/>
            </a:pPr>
            <a:r>
              <a:rPr lang="en-US" sz="1800" dirty="0">
                <a:solidFill>
                  <a:schemeClr val="dk1"/>
                </a:solidFill>
                <a:latin typeface="Tahoma"/>
                <a:ea typeface="Tahoma"/>
                <a:cs typeface="Tahoma"/>
                <a:sym typeface="Tahoma"/>
              </a:rPr>
              <a:t>FIPS Publications</a:t>
            </a:r>
            <a:endParaRPr dirty="0"/>
          </a:p>
        </p:txBody>
      </p:sp>
      <p:sp>
        <p:nvSpPr>
          <p:cNvPr id="518" name="Google Shape;518;p7"/>
          <p:cNvSpPr/>
          <p:nvPr/>
        </p:nvSpPr>
        <p:spPr>
          <a:xfrm>
            <a:off x="0" y="4979339"/>
            <a:ext cx="9144000" cy="1569099"/>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ahoma"/>
              <a:ea typeface="Tahoma"/>
              <a:cs typeface="Tahoma"/>
              <a:sym typeface="Tahoma"/>
            </a:endParaRPr>
          </a:p>
        </p:txBody>
      </p:sp>
      <p:grpSp>
        <p:nvGrpSpPr>
          <p:cNvPr id="519" name="Google Shape;519;p7"/>
          <p:cNvGrpSpPr/>
          <p:nvPr/>
        </p:nvGrpSpPr>
        <p:grpSpPr>
          <a:xfrm rot="5400000" flipH="1">
            <a:off x="3733341" y="4600555"/>
            <a:ext cx="1569098" cy="2263392"/>
            <a:chOff x="2203704" y="1530096"/>
            <a:chExt cx="1828800" cy="2121408"/>
          </a:xfrm>
        </p:grpSpPr>
        <p:sp>
          <p:nvSpPr>
            <p:cNvPr id="520" name="Google Shape;520;p7"/>
            <p:cNvSpPr/>
            <p:nvPr/>
          </p:nvSpPr>
          <p:spPr>
            <a:xfrm rot="5400000">
              <a:off x="2057400" y="1676400"/>
              <a:ext cx="2121408" cy="1828800"/>
            </a:xfrm>
            <a:prstGeom prst="hexagon">
              <a:avLst>
                <a:gd name="adj" fmla="val 25000"/>
                <a:gd name="vf" fmla="val 115470"/>
              </a:avLst>
            </a:prstGeom>
            <a:solidFill>
              <a:srgbClr val="C72F2B"/>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sp>
          <p:nvSpPr>
            <p:cNvPr id="521" name="Google Shape;521;p7"/>
            <p:cNvSpPr/>
            <p:nvPr/>
          </p:nvSpPr>
          <p:spPr>
            <a:xfrm rot="5400000" flipH="1">
              <a:off x="2189988" y="1790700"/>
              <a:ext cx="1856232" cy="1600200"/>
            </a:xfrm>
            <a:prstGeom prst="hexagon">
              <a:avLst>
                <a:gd name="adj" fmla="val 25000"/>
                <a:gd name="vf" fmla="val 115470"/>
              </a:avLst>
            </a:prstGeom>
            <a:blipFill rotWithShape="1">
              <a:blip r:embed="rId3">
                <a:alphaModFix/>
              </a:blip>
              <a:stretch>
                <a:fillRect/>
              </a:stretch>
            </a:blip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ahoma"/>
                <a:ea typeface="Tahoma"/>
                <a:cs typeface="Tahoma"/>
                <a:sym typeface="Tahoma"/>
              </a:endParaRPr>
            </a:p>
          </p:txBody>
        </p:sp>
      </p:grpSp>
      <p:sp>
        <p:nvSpPr>
          <p:cNvPr id="522" name="Google Shape;522;p7"/>
          <p:cNvSpPr/>
          <p:nvPr/>
        </p:nvSpPr>
        <p:spPr>
          <a:xfrm>
            <a:off x="1604169" y="6460972"/>
            <a:ext cx="6594951" cy="830956"/>
          </a:xfrm>
          <a:prstGeom prst="rect">
            <a:avLst/>
          </a:prstGeom>
          <a:noFill/>
          <a:ln>
            <a:noFill/>
          </a:ln>
        </p:spPr>
        <p:txBody>
          <a:bodyPr spcFirstLastPara="1" wrap="square" lIns="91425" tIns="45700" rIns="91425" bIns="45700" anchor="t" anchorCtr="0">
            <a:spAutoFit/>
          </a:bodyPr>
          <a:lstStyle/>
          <a:p>
            <a:pPr algn="ctr"/>
            <a:r>
              <a:rPr lang="en-US" sz="2400" dirty="0">
                <a:solidFill>
                  <a:schemeClr val="tx2"/>
                </a:solidFill>
                <a:hlinkClick r:id="rId4"/>
              </a:rPr>
              <a:t>https://rmf.org/index.php/rmf-documents</a:t>
            </a:r>
            <a:endParaRPr lang="en-US" sz="2400" dirty="0"/>
          </a:p>
          <a:p>
            <a:pPr marL="0" marR="0" lvl="0" indent="0" algn="ctr" rtl="0">
              <a:spcBef>
                <a:spcPts val="0"/>
              </a:spcBef>
              <a:spcAft>
                <a:spcPts val="0"/>
              </a:spcAft>
              <a:buNone/>
            </a:pPr>
            <a:endParaRPr sz="2400" dirty="0">
              <a:solidFill>
                <a:srgbClr val="0070C0"/>
              </a:solidFill>
              <a:latin typeface="Tahoma"/>
              <a:ea typeface="Tahoma"/>
              <a:cs typeface="Tahoma"/>
              <a:sym typeface="Tahoma"/>
            </a:endParaRPr>
          </a:p>
        </p:txBody>
      </p:sp>
      <p:sp>
        <p:nvSpPr>
          <p:cNvPr id="523" name="Google Shape;523;p7"/>
          <p:cNvSpPr/>
          <p:nvPr/>
        </p:nvSpPr>
        <p:spPr>
          <a:xfrm>
            <a:off x="414945" y="993052"/>
            <a:ext cx="8435974"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Tahoma"/>
                <a:ea typeface="Tahoma"/>
                <a:cs typeface="Tahoma"/>
                <a:sym typeface="Tahoma"/>
              </a:rPr>
              <a:t>Referenced Publications (i.e., NIST, CNSS, DoD, etc.) are available for download from the </a:t>
            </a:r>
            <a:r>
              <a:rPr lang="en-US" sz="2400" u="sng" dirty="0">
                <a:solidFill>
                  <a:schemeClr val="dk1"/>
                </a:solidFill>
                <a:latin typeface="Tahoma"/>
                <a:ea typeface="Tahoma"/>
                <a:cs typeface="Tahoma"/>
                <a:sym typeface="Tahoma"/>
                <a:hlinkClick r:id="rId5"/>
              </a:rPr>
              <a:t>https://rmf.org</a:t>
            </a:r>
            <a:r>
              <a:rPr lang="en-US" sz="2400" u="sng" dirty="0">
                <a:solidFill>
                  <a:schemeClr val="dk1"/>
                </a:solidFill>
                <a:latin typeface="Tahoma"/>
                <a:ea typeface="Tahoma"/>
                <a:cs typeface="Tahoma"/>
                <a:sym typeface="Tahoma"/>
              </a:rPr>
              <a:t> </a:t>
            </a:r>
            <a:r>
              <a:rPr lang="en-US" sz="2400" dirty="0">
                <a:solidFill>
                  <a:schemeClr val="dk1"/>
                </a:solidFill>
                <a:latin typeface="Tahoma"/>
                <a:ea typeface="Tahoma"/>
                <a:cs typeface="Tahoma"/>
                <a:sym typeface="Tahoma"/>
              </a:rPr>
              <a:t>website under RMF Resources/RMF Publications.</a:t>
            </a:r>
            <a:endParaRP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45"/>
        <p:cNvGrpSpPr/>
        <p:nvPr/>
      </p:nvGrpSpPr>
      <p:grpSpPr>
        <a:xfrm>
          <a:off x="0" y="0"/>
          <a:ext cx="0" cy="0"/>
          <a:chOff x="0" y="0"/>
          <a:chExt cx="0" cy="0"/>
        </a:xfrm>
      </p:grpSpPr>
      <p:sp>
        <p:nvSpPr>
          <p:cNvPr id="1146" name="Google Shape;1146;p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Enclave</a:t>
            </a:r>
            <a:endParaRPr/>
          </a:p>
        </p:txBody>
      </p:sp>
      <p:grpSp>
        <p:nvGrpSpPr>
          <p:cNvPr id="1147" name="Google Shape;1147;p54"/>
          <p:cNvGrpSpPr/>
          <p:nvPr/>
        </p:nvGrpSpPr>
        <p:grpSpPr>
          <a:xfrm>
            <a:off x="457200" y="1371597"/>
            <a:ext cx="8359775" cy="4858611"/>
            <a:chOff x="0" y="152397"/>
            <a:chExt cx="8359775" cy="4858611"/>
          </a:xfrm>
        </p:grpSpPr>
        <p:sp>
          <p:nvSpPr>
            <p:cNvPr id="1148" name="Google Shape;1148;p54"/>
            <p:cNvSpPr/>
            <p:nvPr/>
          </p:nvSpPr>
          <p:spPr>
            <a:xfrm>
              <a:off x="0" y="152397"/>
              <a:ext cx="8359775" cy="4858611"/>
            </a:xfrm>
            <a:prstGeom prst="rect">
              <a:avLst/>
            </a:prstGeom>
            <a:solidFill>
              <a:schemeClr val="lt1">
                <a:alpha val="89803"/>
              </a:schemeClr>
            </a:solidFill>
            <a:ln w="171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4"/>
            <p:cNvSpPr txBox="1"/>
            <p:nvPr/>
          </p:nvSpPr>
          <p:spPr>
            <a:xfrm>
              <a:off x="0" y="152397"/>
              <a:ext cx="8359775" cy="4858611"/>
            </a:xfrm>
            <a:prstGeom prst="rect">
              <a:avLst/>
            </a:prstGeom>
            <a:noFill/>
            <a:ln>
              <a:noFill/>
            </a:ln>
          </p:spPr>
          <p:txBody>
            <a:bodyPr spcFirstLastPara="1" wrap="square" lIns="648800" tIns="1353800" rIns="648800" bIns="128000" anchor="ctr" anchorCtr="0">
              <a:noAutofit/>
            </a:bodyPr>
            <a:lstStyle/>
            <a:p>
              <a:pPr marL="171450" marR="0" lvl="1" indent="-171450" algn="l" rtl="0">
                <a:lnSpc>
                  <a:spcPct val="90000"/>
                </a:lnSpc>
                <a:spcBef>
                  <a:spcPts val="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“A Collection of information systems connected by one or more internal networks under the control of a single authority and security policy. The systems may be structured by physical proximity or by function, independent of location.” (</a:t>
              </a:r>
              <a:r>
                <a:rPr lang="en-US" sz="1800" b="0" i="1" u="none" strike="noStrike" cap="none" dirty="0">
                  <a:solidFill>
                    <a:schemeClr val="dk1"/>
                  </a:solidFill>
                  <a:latin typeface="Tahoma"/>
                  <a:ea typeface="Tahoma"/>
                  <a:cs typeface="Tahoma"/>
                  <a:sym typeface="Tahoma"/>
                </a:rPr>
                <a:t>CNSSI 4009, National Information Assurance (IA) Glossary, 26 April 2010</a:t>
              </a:r>
              <a:r>
                <a:rPr lang="en-US" sz="1800" b="0" i="0" u="none" strike="noStrike" cap="none" dirty="0">
                  <a:solidFill>
                    <a:schemeClr val="dk1"/>
                  </a:solidFill>
                  <a:latin typeface="Tahoma"/>
                  <a:ea typeface="Tahoma"/>
                  <a:cs typeface="Tahoma"/>
                  <a:sym typeface="Tahoma"/>
                </a:rPr>
                <a:t>)</a:t>
              </a:r>
              <a:endParaRPr sz="1800" b="0" i="0" u="none" strike="noStrike" cap="none" dirty="0">
                <a:solidFill>
                  <a:schemeClr val="dk1"/>
                </a:solidFill>
                <a:latin typeface="Tahoma"/>
                <a:ea typeface="Tahoma"/>
                <a:cs typeface="Tahoma"/>
                <a:sym typeface="Tahoma"/>
              </a:endParaRPr>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Has a physical environment</a:t>
              </a:r>
              <a:endParaRPr sz="1800" b="0" i="0" u="none" strike="noStrike" cap="none" dirty="0">
                <a:solidFill>
                  <a:schemeClr val="dk1"/>
                </a:solidFill>
                <a:latin typeface="Tahoma"/>
                <a:ea typeface="Tahoma"/>
                <a:cs typeface="Tahoma"/>
                <a:sym typeface="Tahoma"/>
              </a:endParaRPr>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Provides networking capability, cabling, firewalls, internet, IDS</a:t>
              </a:r>
              <a:endParaRPr dirty="0"/>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Offers basic services, e.g., email</a:t>
              </a:r>
              <a:endParaRPr dirty="0"/>
            </a:p>
            <a:p>
              <a:pPr marL="342900" marR="0" lvl="2" indent="-171450" algn="l" rtl="0">
                <a:lnSpc>
                  <a:spcPct val="90000"/>
                </a:lnSpc>
                <a:spcBef>
                  <a:spcPts val="270"/>
                </a:spcBef>
                <a:spcAft>
                  <a:spcPts val="0"/>
                </a:spcAft>
                <a:buClr>
                  <a:schemeClr val="dk1"/>
                </a:buClr>
                <a:buSzPts val="1800"/>
                <a:buFont typeface="Tahoma"/>
                <a:buChar char="•"/>
              </a:pPr>
              <a:r>
                <a:rPr lang="en-US" sz="1800" b="0" i="0" u="none" strike="noStrike" cap="none" dirty="0">
                  <a:solidFill>
                    <a:schemeClr val="dk1"/>
                  </a:solidFill>
                  <a:latin typeface="Tahoma"/>
                  <a:ea typeface="Tahoma"/>
                  <a:cs typeface="Tahoma"/>
                  <a:sym typeface="Tahoma"/>
                </a:rPr>
                <a:t>Usually a Common Controls provider, often for a fee</a:t>
              </a:r>
              <a:endParaRPr dirty="0"/>
            </a:p>
          </p:txBody>
        </p:sp>
        <p:sp>
          <p:nvSpPr>
            <p:cNvPr id="1150" name="Google Shape;1150;p54"/>
            <p:cNvSpPr/>
            <p:nvPr/>
          </p:nvSpPr>
          <p:spPr>
            <a:xfrm>
              <a:off x="457200" y="380993"/>
              <a:ext cx="6246198" cy="673115"/>
            </a:xfrm>
            <a:prstGeom prst="roundRect">
              <a:avLst>
                <a:gd name="adj" fmla="val 16667"/>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4"/>
            <p:cNvSpPr txBox="1"/>
            <p:nvPr/>
          </p:nvSpPr>
          <p:spPr>
            <a:xfrm>
              <a:off x="490059" y="413852"/>
              <a:ext cx="6180480" cy="607397"/>
            </a:xfrm>
            <a:prstGeom prst="rect">
              <a:avLst/>
            </a:prstGeom>
            <a:noFill/>
            <a:ln>
              <a:noFill/>
            </a:ln>
          </p:spPr>
          <p:txBody>
            <a:bodyPr spcFirstLastPara="1" wrap="square" lIns="221175" tIns="0" rIns="221175" bIns="0" anchor="ctr" anchorCtr="0">
              <a:noAutofit/>
            </a:bodyPr>
            <a:lstStyle/>
            <a:p>
              <a:pPr marL="0" marR="0" lvl="0" indent="0" algn="l" rtl="0">
                <a:lnSpc>
                  <a:spcPct val="90000"/>
                </a:lnSpc>
                <a:spcBef>
                  <a:spcPts val="0"/>
                </a:spcBef>
                <a:spcAft>
                  <a:spcPts val="0"/>
                </a:spcAft>
                <a:buClr>
                  <a:schemeClr val="lt1"/>
                </a:buClr>
                <a:buSzPts val="2000"/>
                <a:buFont typeface="Tahoma"/>
                <a:buNone/>
              </a:pPr>
              <a:r>
                <a:rPr lang="en-US" sz="2000" b="0">
                  <a:solidFill>
                    <a:schemeClr val="lt1"/>
                  </a:solidFill>
                  <a:latin typeface="Tahoma"/>
                  <a:ea typeface="Tahoma"/>
                  <a:cs typeface="Tahoma"/>
                  <a:sym typeface="Tahoma"/>
                </a:rPr>
                <a:t>Enclave</a:t>
              </a:r>
              <a:endParaRPr sz="2000" b="0">
                <a:solidFill>
                  <a:schemeClr val="lt1"/>
                </a:solidFill>
                <a:latin typeface="Tahoma"/>
                <a:ea typeface="Tahoma"/>
                <a:cs typeface="Tahoma"/>
                <a:sym typeface="Tahoma"/>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p55"/>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“IT below the System level”</a:t>
            </a:r>
            <a:endParaRPr/>
          </a:p>
        </p:txBody>
      </p:sp>
      <p:sp>
        <p:nvSpPr>
          <p:cNvPr id="1158" name="Google Shape;1158;p55"/>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Assess Only</a:t>
            </a:r>
            <a:endParaRPr/>
          </a:p>
        </p:txBody>
      </p:sp>
      <p:sp>
        <p:nvSpPr>
          <p:cNvPr id="1159" name="Google Shape;1159;p55"/>
          <p:cNvSpPr txBox="1"/>
          <p:nvPr/>
        </p:nvSpPr>
        <p:spPr>
          <a:xfrm rot="-5400000">
            <a:off x="1112228" y="3646364"/>
            <a:ext cx="21451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cap="small">
                <a:solidFill>
                  <a:srgbClr val="FFFFFF"/>
                </a:solidFill>
                <a:latin typeface="Tahoma"/>
                <a:ea typeface="Tahoma"/>
                <a:cs typeface="Tahoma"/>
                <a:sym typeface="Tahoma"/>
              </a:rPr>
              <a:t>Project Planning – Knowledge Service</a:t>
            </a:r>
            <a:endParaRPr/>
          </a:p>
        </p:txBody>
      </p:sp>
      <p:grpSp>
        <p:nvGrpSpPr>
          <p:cNvPr id="1160" name="Google Shape;1160;p55"/>
          <p:cNvGrpSpPr/>
          <p:nvPr/>
        </p:nvGrpSpPr>
        <p:grpSpPr>
          <a:xfrm>
            <a:off x="1066800" y="2571750"/>
            <a:ext cx="6915150" cy="3095625"/>
            <a:chOff x="982663" y="2860675"/>
            <a:chExt cx="6745287" cy="2433638"/>
          </a:xfrm>
        </p:grpSpPr>
        <p:pic>
          <p:nvPicPr>
            <p:cNvPr id="1161" name="Google Shape;1161;p55"/>
            <p:cNvPicPr preferRelativeResize="0"/>
            <p:nvPr/>
          </p:nvPicPr>
          <p:blipFill rotWithShape="1">
            <a:blip r:embed="rId3">
              <a:alphaModFix/>
            </a:blip>
            <a:srcRect l="-1202" t="9865" r="1201" b="7913"/>
            <a:stretch/>
          </p:blipFill>
          <p:spPr>
            <a:xfrm>
              <a:off x="982663" y="2860675"/>
              <a:ext cx="6745287" cy="2433638"/>
            </a:xfrm>
            <a:prstGeom prst="rect">
              <a:avLst/>
            </a:prstGeom>
            <a:noFill/>
            <a:ln>
              <a:noFill/>
            </a:ln>
          </p:spPr>
        </p:pic>
        <p:sp>
          <p:nvSpPr>
            <p:cNvPr id="1162" name="Google Shape;1162;p55"/>
            <p:cNvSpPr/>
            <p:nvPr/>
          </p:nvSpPr>
          <p:spPr>
            <a:xfrm>
              <a:off x="4533900" y="3571875"/>
              <a:ext cx="2795588" cy="1400175"/>
            </a:xfrm>
            <a:prstGeom prst="rect">
              <a:avLst/>
            </a:prstGeom>
            <a:noFill/>
            <a:ln w="5715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Noto Sans Symbols"/>
                <a:buNone/>
              </a:pPr>
              <a:endParaRPr sz="1350">
                <a:solidFill>
                  <a:schemeClr val="dk1"/>
                </a:solidFill>
                <a:latin typeface="Tahoma"/>
                <a:ea typeface="Tahoma"/>
                <a:cs typeface="Tahoma"/>
                <a:sym typeface="Tahoma"/>
              </a:endParaRPr>
            </a:p>
          </p:txBody>
        </p:sp>
        <p:sp>
          <p:nvSpPr>
            <p:cNvPr id="1163" name="Google Shape;1163;p55"/>
            <p:cNvSpPr/>
            <p:nvPr/>
          </p:nvSpPr>
          <p:spPr>
            <a:xfrm rot="6524316">
              <a:off x="5982570" y="3131516"/>
              <a:ext cx="455042" cy="457200"/>
            </a:xfrm>
            <a:prstGeom prst="rightArrow">
              <a:avLst>
                <a:gd name="adj1" fmla="val 50000"/>
                <a:gd name="adj2" fmla="val 50028"/>
              </a:avLst>
            </a:prstGeom>
            <a:solidFill>
              <a:srgbClr val="C00000"/>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350"/>
                <a:buFont typeface="Noto Sans Symbols"/>
                <a:buNone/>
              </a:pPr>
              <a:endParaRPr sz="1350">
                <a:solidFill>
                  <a:schemeClr val="dk1"/>
                </a:solidFill>
                <a:latin typeface="Tahoma"/>
                <a:ea typeface="Tahoma"/>
                <a:cs typeface="Tahoma"/>
                <a:sym typeface="Tahoma"/>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68"/>
        <p:cNvGrpSpPr/>
        <p:nvPr/>
      </p:nvGrpSpPr>
      <p:grpSpPr>
        <a:xfrm>
          <a:off x="0" y="0"/>
          <a:ext cx="0" cy="0"/>
          <a:chOff x="0" y="0"/>
          <a:chExt cx="0" cy="0"/>
        </a:xfrm>
      </p:grpSpPr>
      <p:sp>
        <p:nvSpPr>
          <p:cNvPr id="1169" name="Google Shape;1169;p5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PIT, IT Service, IT Product</a:t>
            </a:r>
            <a:endParaRPr/>
          </a:p>
        </p:txBody>
      </p:sp>
      <p:grpSp>
        <p:nvGrpSpPr>
          <p:cNvPr id="1170" name="Google Shape;1170;p56"/>
          <p:cNvGrpSpPr/>
          <p:nvPr/>
        </p:nvGrpSpPr>
        <p:grpSpPr>
          <a:xfrm>
            <a:off x="457200" y="1260014"/>
            <a:ext cx="8229600" cy="5176171"/>
            <a:chOff x="0" y="40814"/>
            <a:chExt cx="8229600" cy="5176171"/>
          </a:xfrm>
        </p:grpSpPr>
        <p:sp>
          <p:nvSpPr>
            <p:cNvPr id="1171" name="Google Shape;1171;p56"/>
            <p:cNvSpPr/>
            <p:nvPr/>
          </p:nvSpPr>
          <p:spPr>
            <a:xfrm>
              <a:off x="0" y="321254"/>
              <a:ext cx="8229600" cy="1107225"/>
            </a:xfrm>
            <a:prstGeom prst="rect">
              <a:avLst/>
            </a:prstGeom>
            <a:solidFill>
              <a:schemeClr val="lt1">
                <a:alpha val="89803"/>
              </a:schemeClr>
            </a:solidFill>
            <a:ln w="171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6"/>
            <p:cNvSpPr txBox="1"/>
            <p:nvPr/>
          </p:nvSpPr>
          <p:spPr>
            <a:xfrm>
              <a:off x="0" y="321254"/>
              <a:ext cx="8229600" cy="1107225"/>
            </a:xfrm>
            <a:prstGeom prst="rect">
              <a:avLst/>
            </a:prstGeom>
            <a:noFill/>
            <a:ln>
              <a:noFill/>
            </a:ln>
          </p:spPr>
          <p:txBody>
            <a:bodyPr spcFirstLastPara="1" wrap="square" lIns="638700" tIns="395725" rIns="638700" bIns="99550" anchor="t" anchorCtr="0">
              <a:noAutofit/>
            </a:bodyPr>
            <a:lstStyle/>
            <a:p>
              <a:pPr marL="114300" marR="0" lvl="1" indent="-114300" algn="l" rtl="0">
                <a:lnSpc>
                  <a:spcPct val="9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IT, both hardware and software, that is physically part of, dedicated to, or essential in real time to the mission performance of special purpose systems. (</a:t>
              </a:r>
              <a:r>
                <a:rPr lang="en-US" sz="1400" b="0" i="1" u="none" strike="noStrike" cap="none">
                  <a:solidFill>
                    <a:schemeClr val="dk1"/>
                  </a:solidFill>
                  <a:latin typeface="Tahoma"/>
                  <a:ea typeface="Tahoma"/>
                  <a:cs typeface="Tahoma"/>
                  <a:sym typeface="Tahoma"/>
                </a:rPr>
                <a:t>DoDI 8500.01</a:t>
              </a:r>
              <a:r>
                <a:rPr lang="en-US" sz="1400" b="0" i="0" u="none" strike="noStrike" cap="none">
                  <a:solidFill>
                    <a:schemeClr val="dk1"/>
                  </a:solidFill>
                  <a:latin typeface="Tahoma"/>
                  <a:ea typeface="Tahoma"/>
                  <a:cs typeface="Tahoma"/>
                  <a:sym typeface="Tahoma"/>
                </a:rPr>
                <a:t>) </a:t>
              </a:r>
              <a:endParaRPr sz="1400" b="0" i="0" u="none" strike="noStrike" cap="none">
                <a:solidFill>
                  <a:schemeClr val="dk1"/>
                </a:solidFill>
                <a:latin typeface="Tahoma"/>
                <a:ea typeface="Tahoma"/>
                <a:cs typeface="Tahoma"/>
                <a:sym typeface="Tahoma"/>
              </a:endParaRPr>
            </a:p>
            <a:p>
              <a:pPr marL="228600" marR="0" lvl="2" indent="-114300" algn="l" rtl="0">
                <a:lnSpc>
                  <a:spcPct val="90000"/>
                </a:lnSpc>
                <a:spcBef>
                  <a:spcPts val="21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(Example: Radiology system, X-Ray machine)</a:t>
              </a:r>
              <a:endParaRPr sz="1400" b="0" i="0" u="none" strike="noStrike" cap="none">
                <a:solidFill>
                  <a:schemeClr val="dk1"/>
                </a:solidFill>
                <a:latin typeface="Tahoma"/>
                <a:ea typeface="Tahoma"/>
                <a:cs typeface="Tahoma"/>
                <a:sym typeface="Tahoma"/>
              </a:endParaRPr>
            </a:p>
          </p:txBody>
        </p:sp>
        <p:sp>
          <p:nvSpPr>
            <p:cNvPr id="1173" name="Google Shape;1173;p56"/>
            <p:cNvSpPr/>
            <p:nvPr/>
          </p:nvSpPr>
          <p:spPr>
            <a:xfrm>
              <a:off x="411480" y="40814"/>
              <a:ext cx="6148934" cy="560880"/>
            </a:xfrm>
            <a:prstGeom prst="roundRect">
              <a:avLst>
                <a:gd name="adj" fmla="val 16667"/>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6"/>
            <p:cNvSpPr txBox="1"/>
            <p:nvPr/>
          </p:nvSpPr>
          <p:spPr>
            <a:xfrm>
              <a:off x="438860" y="68194"/>
              <a:ext cx="6094174" cy="506120"/>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chemeClr val="lt1"/>
                </a:buClr>
                <a:buSzPts val="1600"/>
                <a:buFont typeface="Tahoma"/>
                <a:buNone/>
              </a:pPr>
              <a:r>
                <a:rPr lang="en-US" sz="1600" b="0">
                  <a:solidFill>
                    <a:schemeClr val="lt1"/>
                  </a:solidFill>
                  <a:latin typeface="Tahoma"/>
                  <a:ea typeface="Tahoma"/>
                  <a:cs typeface="Tahoma"/>
                  <a:sym typeface="Tahoma"/>
                </a:rPr>
                <a:t>Platform Information Technology (PIT)</a:t>
              </a:r>
              <a:endParaRPr sz="1600" b="0">
                <a:solidFill>
                  <a:schemeClr val="lt1"/>
                </a:solidFill>
                <a:latin typeface="Tahoma"/>
                <a:ea typeface="Tahoma"/>
                <a:cs typeface="Tahoma"/>
                <a:sym typeface="Tahoma"/>
              </a:endParaRPr>
            </a:p>
          </p:txBody>
        </p:sp>
        <p:sp>
          <p:nvSpPr>
            <p:cNvPr id="1175" name="Google Shape;1175;p56"/>
            <p:cNvSpPr/>
            <p:nvPr/>
          </p:nvSpPr>
          <p:spPr>
            <a:xfrm>
              <a:off x="0" y="1811520"/>
              <a:ext cx="8229600" cy="1705725"/>
            </a:xfrm>
            <a:prstGeom prst="rect">
              <a:avLst/>
            </a:prstGeom>
            <a:solidFill>
              <a:schemeClr val="lt1">
                <a:alpha val="89803"/>
              </a:schemeClr>
            </a:solidFill>
            <a:ln w="17125" cap="flat" cmpd="sng">
              <a:solidFill>
                <a:srgbClr val="5665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6"/>
            <p:cNvSpPr txBox="1"/>
            <p:nvPr/>
          </p:nvSpPr>
          <p:spPr>
            <a:xfrm>
              <a:off x="0" y="1811520"/>
              <a:ext cx="8229600" cy="1705725"/>
            </a:xfrm>
            <a:prstGeom prst="rect">
              <a:avLst/>
            </a:prstGeom>
            <a:noFill/>
            <a:ln>
              <a:noFill/>
            </a:ln>
          </p:spPr>
          <p:txBody>
            <a:bodyPr spcFirstLastPara="1" wrap="square" lIns="638700" tIns="395725" rIns="638700" bIns="99550" anchor="t" anchorCtr="0">
              <a:noAutofit/>
            </a:bodyPr>
            <a:lstStyle/>
            <a:p>
              <a:pPr marL="114300" marR="0" lvl="1" indent="-114300" algn="l" rtl="0">
                <a:lnSpc>
                  <a:spcPct val="90000"/>
                </a:lnSpc>
                <a:spcBef>
                  <a:spcPts val="0"/>
                </a:spcBef>
                <a:spcAft>
                  <a:spcPts val="0"/>
                </a:spcAft>
                <a:buClr>
                  <a:schemeClr val="dk1"/>
                </a:buClr>
                <a:buSzPts val="1400"/>
                <a:buFont typeface="Tahoma"/>
                <a:buChar char="•"/>
              </a:pPr>
              <a:r>
                <a:rPr lang="en-US" sz="1400" b="0" i="0" u="none" strike="noStrike" cap="none" dirty="0">
                  <a:solidFill>
                    <a:schemeClr val="dk1"/>
                  </a:solidFill>
                  <a:latin typeface="Tahoma"/>
                  <a:ea typeface="Tahoma"/>
                  <a:cs typeface="Tahoma"/>
                  <a:sym typeface="Tahoma"/>
                </a:rPr>
                <a:t>A capability provided to one or more DoD entities by an internal or external provider based on the use of information technology and that supports a DoD mission or business process. An IT Service consists of a combination of people, processes, and technology (</a:t>
              </a:r>
              <a:r>
                <a:rPr lang="en-US" sz="1400" b="0" i="1" u="none" strike="noStrike" cap="none" dirty="0">
                  <a:solidFill>
                    <a:schemeClr val="dk1"/>
                  </a:solidFill>
                  <a:latin typeface="Tahoma"/>
                  <a:ea typeface="Tahoma"/>
                  <a:cs typeface="Tahoma"/>
                  <a:sym typeface="Tahoma"/>
                </a:rPr>
                <a:t>DoDI 8500.01</a:t>
              </a:r>
              <a:r>
                <a:rPr lang="en-US" sz="1400" b="0" i="0" u="none" strike="noStrike" cap="none" dirty="0">
                  <a:solidFill>
                    <a:schemeClr val="dk1"/>
                  </a:solidFill>
                  <a:latin typeface="Tahoma"/>
                  <a:ea typeface="Tahoma"/>
                  <a:cs typeface="Tahoma"/>
                  <a:sym typeface="Tahoma"/>
                </a:rPr>
                <a:t>)</a:t>
              </a:r>
              <a:endParaRPr sz="1400" b="0" i="0" u="none" strike="noStrike" cap="none" dirty="0">
                <a:solidFill>
                  <a:schemeClr val="dk1"/>
                </a:solidFill>
                <a:latin typeface="Tahoma"/>
                <a:ea typeface="Tahoma"/>
                <a:cs typeface="Tahoma"/>
                <a:sym typeface="Tahoma"/>
              </a:endParaRPr>
            </a:p>
            <a:p>
              <a:pPr marL="228600" marR="0" lvl="2" indent="-114300" algn="l" rtl="0">
                <a:lnSpc>
                  <a:spcPct val="90000"/>
                </a:lnSpc>
                <a:spcBef>
                  <a:spcPts val="210"/>
                </a:spcBef>
                <a:spcAft>
                  <a:spcPts val="0"/>
                </a:spcAft>
                <a:buClr>
                  <a:schemeClr val="dk1"/>
                </a:buClr>
                <a:buSzPts val="1400"/>
                <a:buFont typeface="Tahoma"/>
                <a:buChar char="•"/>
              </a:pPr>
              <a:r>
                <a:rPr lang="en-US" sz="1400" b="0" i="0" u="none" strike="noStrike" cap="none" dirty="0">
                  <a:solidFill>
                    <a:schemeClr val="dk1"/>
                  </a:solidFill>
                  <a:latin typeface="Tahoma"/>
                  <a:ea typeface="Tahoma"/>
                  <a:cs typeface="Tahoma"/>
                  <a:sym typeface="Tahoma"/>
                </a:rPr>
                <a:t>(Example: Internal or External Services that support an IT system (sometimes contracted))</a:t>
              </a:r>
              <a:endParaRPr sz="1400" b="0" i="0" u="none" strike="noStrike" cap="none" dirty="0">
                <a:solidFill>
                  <a:schemeClr val="dk1"/>
                </a:solidFill>
                <a:latin typeface="Tahoma"/>
                <a:ea typeface="Tahoma"/>
                <a:cs typeface="Tahoma"/>
                <a:sym typeface="Tahoma"/>
              </a:endParaRPr>
            </a:p>
          </p:txBody>
        </p:sp>
        <p:sp>
          <p:nvSpPr>
            <p:cNvPr id="1177" name="Google Shape;1177;p56"/>
            <p:cNvSpPr/>
            <p:nvPr/>
          </p:nvSpPr>
          <p:spPr>
            <a:xfrm>
              <a:off x="411480" y="1531080"/>
              <a:ext cx="6226531" cy="560880"/>
            </a:xfrm>
            <a:prstGeom prst="roundRect">
              <a:avLst>
                <a:gd name="adj" fmla="val 16667"/>
              </a:avLst>
            </a:prstGeom>
            <a:solidFill>
              <a:srgbClr val="5665B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56"/>
            <p:cNvSpPr txBox="1"/>
            <p:nvPr/>
          </p:nvSpPr>
          <p:spPr>
            <a:xfrm>
              <a:off x="438860" y="1558460"/>
              <a:ext cx="6171771" cy="506120"/>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chemeClr val="lt1"/>
                </a:buClr>
                <a:buSzPts val="1600"/>
                <a:buFont typeface="Tahoma"/>
                <a:buNone/>
              </a:pPr>
              <a:r>
                <a:rPr lang="en-US" sz="1600" b="0">
                  <a:solidFill>
                    <a:schemeClr val="lt1"/>
                  </a:solidFill>
                  <a:latin typeface="Tahoma"/>
                  <a:ea typeface="Tahoma"/>
                  <a:cs typeface="Tahoma"/>
                  <a:sym typeface="Tahoma"/>
                </a:rPr>
                <a:t>IT Service</a:t>
              </a:r>
              <a:endParaRPr sz="1600" b="0">
                <a:solidFill>
                  <a:schemeClr val="lt1"/>
                </a:solidFill>
                <a:latin typeface="Tahoma"/>
                <a:ea typeface="Tahoma"/>
                <a:cs typeface="Tahoma"/>
                <a:sym typeface="Tahoma"/>
              </a:endParaRPr>
            </a:p>
          </p:txBody>
        </p:sp>
        <p:sp>
          <p:nvSpPr>
            <p:cNvPr id="1179" name="Google Shape;1179;p56"/>
            <p:cNvSpPr/>
            <p:nvPr/>
          </p:nvSpPr>
          <p:spPr>
            <a:xfrm>
              <a:off x="0" y="3900285"/>
              <a:ext cx="8229600" cy="1316700"/>
            </a:xfrm>
            <a:prstGeom prst="rect">
              <a:avLst/>
            </a:prstGeom>
            <a:solidFill>
              <a:schemeClr val="lt1">
                <a:alpha val="89803"/>
              </a:schemeClr>
            </a:solidFill>
            <a:ln w="17125" cap="flat" cmpd="sng">
              <a:solidFill>
                <a:srgbClr val="4AA9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56"/>
            <p:cNvSpPr txBox="1"/>
            <p:nvPr/>
          </p:nvSpPr>
          <p:spPr>
            <a:xfrm>
              <a:off x="0" y="3900285"/>
              <a:ext cx="8229600" cy="1316700"/>
            </a:xfrm>
            <a:prstGeom prst="rect">
              <a:avLst/>
            </a:prstGeom>
            <a:noFill/>
            <a:ln>
              <a:noFill/>
            </a:ln>
          </p:spPr>
          <p:txBody>
            <a:bodyPr spcFirstLastPara="1" wrap="square" lIns="638700" tIns="395725" rIns="638700" bIns="99550" anchor="t" anchorCtr="0">
              <a:noAutofit/>
            </a:bodyPr>
            <a:lstStyle/>
            <a:p>
              <a:pPr marL="114300" marR="0" lvl="1" indent="-114300" algn="l" rtl="0">
                <a:lnSpc>
                  <a:spcPct val="9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Individual IT hardware or software items. Products can be commercial, or government provided and include, but are not limited to, operating systems, office productivity software, firewalls, and routers. (</a:t>
              </a:r>
              <a:r>
                <a:rPr lang="en-US" sz="1400" b="0" i="1" u="none" strike="noStrike" cap="none">
                  <a:solidFill>
                    <a:schemeClr val="dk1"/>
                  </a:solidFill>
                  <a:latin typeface="Tahoma"/>
                  <a:ea typeface="Tahoma"/>
                  <a:cs typeface="Tahoma"/>
                  <a:sym typeface="Tahoma"/>
                </a:rPr>
                <a:t>DoDI 8500.01</a:t>
              </a:r>
              <a:r>
                <a:rPr lang="en-US" sz="1400" b="0" i="0" u="none" strike="noStrike" cap="none">
                  <a:solidFill>
                    <a:schemeClr val="dk1"/>
                  </a:solidFill>
                  <a:latin typeface="Tahoma"/>
                  <a:ea typeface="Tahoma"/>
                  <a:cs typeface="Tahoma"/>
                  <a:sym typeface="Tahoma"/>
                </a:rPr>
                <a:t>)</a:t>
              </a:r>
              <a:endParaRPr sz="1400" b="0" i="0" u="none" strike="noStrike" cap="none">
                <a:solidFill>
                  <a:schemeClr val="dk1"/>
                </a:solidFill>
                <a:latin typeface="Tahoma"/>
                <a:ea typeface="Tahoma"/>
                <a:cs typeface="Tahoma"/>
                <a:sym typeface="Tahoma"/>
              </a:endParaRPr>
            </a:p>
            <a:p>
              <a:pPr marL="228600" marR="0" lvl="2" indent="-114300" algn="l" rtl="0">
                <a:lnSpc>
                  <a:spcPct val="90000"/>
                </a:lnSpc>
                <a:spcBef>
                  <a:spcPts val="21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(Example: Commercial off-the-shelf  (COTS) software or hardware)</a:t>
              </a:r>
              <a:endParaRPr sz="1400" b="0" i="0" u="none" strike="noStrike" cap="none">
                <a:solidFill>
                  <a:schemeClr val="dk1"/>
                </a:solidFill>
                <a:latin typeface="Tahoma"/>
                <a:ea typeface="Tahoma"/>
                <a:cs typeface="Tahoma"/>
                <a:sym typeface="Tahoma"/>
              </a:endParaRPr>
            </a:p>
          </p:txBody>
        </p:sp>
        <p:sp>
          <p:nvSpPr>
            <p:cNvPr id="1181" name="Google Shape;1181;p56"/>
            <p:cNvSpPr/>
            <p:nvPr/>
          </p:nvSpPr>
          <p:spPr>
            <a:xfrm>
              <a:off x="411480" y="3619845"/>
              <a:ext cx="6304186" cy="560880"/>
            </a:xfrm>
            <a:prstGeom prst="roundRect">
              <a:avLst>
                <a:gd name="adj" fmla="val 16667"/>
              </a:avLst>
            </a:prstGeom>
            <a:solidFill>
              <a:srgbClr val="4AA9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56"/>
            <p:cNvSpPr txBox="1"/>
            <p:nvPr/>
          </p:nvSpPr>
          <p:spPr>
            <a:xfrm>
              <a:off x="438860" y="3647225"/>
              <a:ext cx="6249426" cy="506120"/>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chemeClr val="lt1"/>
                </a:buClr>
                <a:buSzPts val="1600"/>
                <a:buFont typeface="Tahoma"/>
                <a:buNone/>
              </a:pPr>
              <a:r>
                <a:rPr lang="en-US" sz="1600" b="0">
                  <a:solidFill>
                    <a:schemeClr val="lt1"/>
                  </a:solidFill>
                  <a:latin typeface="Tahoma"/>
                  <a:ea typeface="Tahoma"/>
                  <a:cs typeface="Tahoma"/>
                  <a:sym typeface="Tahoma"/>
                </a:rPr>
                <a:t>IT Product</a:t>
              </a:r>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58"/>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Typical information: scope, components, and boundary</a:t>
            </a:r>
            <a:endParaRPr/>
          </a:p>
          <a:p>
            <a:pPr marL="1143000" lvl="2" indent="-228600" algn="l" rtl="0">
              <a:spcBef>
                <a:spcPts val="320"/>
              </a:spcBef>
              <a:spcAft>
                <a:spcPts val="0"/>
              </a:spcAft>
              <a:buSzPts val="800"/>
              <a:buChar char="■"/>
            </a:pPr>
            <a:r>
              <a:rPr lang="en-US"/>
              <a:t>System description, name, DoD component identifier (often the DITPR ID), acronym, location</a:t>
            </a:r>
            <a:endParaRPr/>
          </a:p>
          <a:p>
            <a:pPr marL="1143000" lvl="2" indent="-228600" algn="l" rtl="0">
              <a:spcBef>
                <a:spcPts val="320"/>
              </a:spcBef>
              <a:spcAft>
                <a:spcPts val="0"/>
              </a:spcAft>
              <a:buSzPts val="800"/>
              <a:buChar char="■"/>
            </a:pPr>
            <a:r>
              <a:rPr lang="en-US"/>
              <a:t>Technical Description (hardware, software, application inventories, version or release number, subsystems, cross domain requirements, etc.)</a:t>
            </a:r>
            <a:endParaRPr/>
          </a:p>
          <a:p>
            <a:pPr marL="1143000" lvl="2" indent="-228600" algn="l" rtl="0">
              <a:spcBef>
                <a:spcPts val="320"/>
              </a:spcBef>
              <a:spcAft>
                <a:spcPts val="0"/>
              </a:spcAft>
              <a:buSzPts val="800"/>
              <a:buChar char="■"/>
            </a:pPr>
            <a:r>
              <a:rPr lang="en-US">
                <a:highlight>
                  <a:srgbClr val="FFFF00"/>
                </a:highlight>
              </a:rPr>
              <a:t>System type</a:t>
            </a:r>
            <a:r>
              <a:rPr lang="en-US"/>
              <a:t>:</a:t>
            </a:r>
            <a:endParaRPr/>
          </a:p>
          <a:p>
            <a:pPr marL="1371600" lvl="3" indent="-171450" algn="l" rtl="0">
              <a:spcBef>
                <a:spcPts val="280"/>
              </a:spcBef>
              <a:spcAft>
                <a:spcPts val="0"/>
              </a:spcAft>
              <a:buSzPts val="770"/>
              <a:buChar char="■"/>
            </a:pPr>
            <a:r>
              <a:rPr lang="en-US"/>
              <a:t>IS major application</a:t>
            </a:r>
            <a:endParaRPr/>
          </a:p>
          <a:p>
            <a:pPr marL="1371600" lvl="3" indent="-171450" algn="l" rtl="0">
              <a:spcBef>
                <a:spcPts val="280"/>
              </a:spcBef>
              <a:spcAft>
                <a:spcPts val="0"/>
              </a:spcAft>
              <a:buSzPts val="770"/>
              <a:buChar char="■"/>
            </a:pPr>
            <a:r>
              <a:rPr lang="en-US"/>
              <a:t>IS enclave (discussion to follow)</a:t>
            </a:r>
            <a:endParaRPr/>
          </a:p>
          <a:p>
            <a:pPr marL="1371600" lvl="3" indent="-171450" algn="l" rtl="0">
              <a:spcBef>
                <a:spcPts val="280"/>
              </a:spcBef>
              <a:spcAft>
                <a:spcPts val="0"/>
              </a:spcAft>
              <a:buSzPts val="770"/>
              <a:buChar char="■"/>
            </a:pPr>
            <a:r>
              <a:rPr lang="en-US"/>
              <a:t>Platform IT system</a:t>
            </a:r>
            <a:endParaRPr/>
          </a:p>
          <a:p>
            <a:pPr marL="1143000" lvl="2" indent="-228600" algn="l" rtl="0">
              <a:spcBef>
                <a:spcPts val="320"/>
              </a:spcBef>
              <a:spcAft>
                <a:spcPts val="0"/>
              </a:spcAft>
              <a:buSzPts val="800"/>
              <a:buChar char="■"/>
            </a:pPr>
            <a:r>
              <a:rPr lang="en-US"/>
              <a:t>System Acquisition Phase</a:t>
            </a:r>
            <a:endParaRPr/>
          </a:p>
          <a:p>
            <a:pPr marL="1143000" lvl="2" indent="-228600" algn="l" rtl="0">
              <a:spcBef>
                <a:spcPts val="320"/>
              </a:spcBef>
              <a:spcAft>
                <a:spcPts val="0"/>
              </a:spcAft>
              <a:buSzPts val="800"/>
              <a:buChar char="■"/>
            </a:pPr>
            <a:r>
              <a:rPr lang="en-US">
                <a:highlight>
                  <a:srgbClr val="FFFF00"/>
                </a:highlight>
              </a:rPr>
              <a:t>Categorization, including Information Types</a:t>
            </a:r>
            <a:endParaRPr/>
          </a:p>
          <a:p>
            <a:pPr marL="1143000" lvl="2" indent="-228600" algn="l" rtl="0">
              <a:spcBef>
                <a:spcPts val="320"/>
              </a:spcBef>
              <a:spcAft>
                <a:spcPts val="0"/>
              </a:spcAft>
              <a:buSzPts val="800"/>
              <a:buChar char="■"/>
            </a:pPr>
            <a:r>
              <a:rPr lang="en-US"/>
              <a:t>Inventory and Configuration Management Systems</a:t>
            </a:r>
            <a:endParaRPr/>
          </a:p>
          <a:p>
            <a:pPr marL="742950" lvl="1" indent="-285750" algn="l" rtl="0">
              <a:spcBef>
                <a:spcPts val="360"/>
              </a:spcBef>
              <a:spcAft>
                <a:spcPts val="0"/>
              </a:spcAft>
              <a:buSzPts val="990"/>
              <a:buChar char="■"/>
            </a:pPr>
            <a:r>
              <a:rPr lang="en-US"/>
              <a:t>Responsible Organization</a:t>
            </a:r>
            <a:endParaRPr/>
          </a:p>
          <a:p>
            <a:pPr marL="742950" lvl="1" indent="-285750" algn="l" rtl="0">
              <a:spcBef>
                <a:spcPts val="360"/>
              </a:spcBef>
              <a:spcAft>
                <a:spcPts val="0"/>
              </a:spcAft>
              <a:buSzPts val="990"/>
              <a:buChar char="■"/>
            </a:pPr>
            <a:r>
              <a:rPr lang="en-US"/>
              <a:t>Roles and responsibilities, Points of Contact (PoC)</a:t>
            </a:r>
            <a:endParaRPr/>
          </a:p>
          <a:p>
            <a:pPr marL="1143000" lvl="2" indent="-177800" algn="l" rtl="0">
              <a:spcBef>
                <a:spcPts val="320"/>
              </a:spcBef>
              <a:spcAft>
                <a:spcPts val="0"/>
              </a:spcAft>
              <a:buSzPts val="800"/>
              <a:buNone/>
            </a:pPr>
            <a:endParaRPr/>
          </a:p>
          <a:p>
            <a:pPr marL="742950" lvl="1" indent="-222884" algn="l" rtl="0">
              <a:spcBef>
                <a:spcPts val="360"/>
              </a:spcBef>
              <a:spcAft>
                <a:spcPts val="0"/>
              </a:spcAft>
              <a:buSzPts val="990"/>
              <a:buNone/>
            </a:pPr>
            <a:endParaRPr/>
          </a:p>
        </p:txBody>
      </p:sp>
      <p:sp>
        <p:nvSpPr>
          <p:cNvPr id="1198" name="Google Shape;1198;p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Describe the System</a:t>
            </a:r>
            <a:endParaRPr/>
          </a:p>
        </p:txBody>
      </p:sp>
      <p:sp>
        <p:nvSpPr>
          <p:cNvPr id="1199" name="Google Shape;1199;p58"/>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63</a:t>
            </a:fld>
            <a:endParaRPr sz="1200">
              <a:solidFill>
                <a:schemeClr val="lt1"/>
              </a:solidFill>
              <a:latin typeface="Tahoma"/>
              <a:ea typeface="Tahoma"/>
              <a:cs typeface="Tahoma"/>
              <a:sym typeface="Tahom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59"/>
          <p:cNvSpPr txBox="1">
            <a:spLocks noGrp="1"/>
          </p:cNvSpPr>
          <p:nvPr>
            <p:ph type="body" idx="1"/>
          </p:nvPr>
        </p:nvSpPr>
        <p:spPr>
          <a:xfrm>
            <a:off x="0" y="1277938"/>
            <a:ext cx="8453438" cy="53879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840"/>
              <a:buFont typeface="Noto Sans Symbols"/>
              <a:buNone/>
            </a:pPr>
            <a:r>
              <a:rPr lang="en-US" sz="1400" dirty="0">
                <a:solidFill>
                  <a:srgbClr val="FFFFFF"/>
                </a:solidFill>
              </a:rPr>
              <a:t>Reference: NIST SP 800-18, Guide for Developing Security</a:t>
            </a:r>
            <a:endParaRPr dirty="0"/>
          </a:p>
        </p:txBody>
      </p:sp>
      <p:sp>
        <p:nvSpPr>
          <p:cNvPr id="1207" name="Google Shape;1207;p59"/>
          <p:cNvSpPr txBox="1">
            <a:spLocks noGrp="1"/>
          </p:cNvSpPr>
          <p:nvPr>
            <p:ph type="title"/>
          </p:nvPr>
        </p:nvSpPr>
        <p:spPr>
          <a:xfrm>
            <a:off x="1220788" y="85725"/>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System Boundary Considerations </a:t>
            </a:r>
            <a:endParaRPr/>
          </a:p>
        </p:txBody>
      </p:sp>
      <p:sp>
        <p:nvSpPr>
          <p:cNvPr id="1208" name="Google Shape;1208;p59"/>
          <p:cNvSpPr/>
          <p:nvPr/>
        </p:nvSpPr>
        <p:spPr>
          <a:xfrm>
            <a:off x="2935286" y="3163703"/>
            <a:ext cx="3313114" cy="1484497"/>
          </a:xfrm>
          <a:prstGeom prst="rect">
            <a:avLst/>
          </a:prstGeom>
          <a:solidFill>
            <a:schemeClr val="lt1"/>
          </a:solidFill>
          <a:ln w="349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dk1"/>
                </a:solidFill>
                <a:latin typeface="Tahoma"/>
                <a:ea typeface="Tahoma"/>
                <a:cs typeface="Tahoma"/>
                <a:sym typeface="Tahoma"/>
              </a:rPr>
              <a:t>Set of processes, communications, storage, and related resources</a:t>
            </a:r>
            <a:endParaRPr/>
          </a:p>
        </p:txBody>
      </p:sp>
      <p:sp>
        <p:nvSpPr>
          <p:cNvPr id="1210" name="Google Shape;1210;p59"/>
          <p:cNvSpPr/>
          <p:nvPr/>
        </p:nvSpPr>
        <p:spPr>
          <a:xfrm>
            <a:off x="401638" y="3762189"/>
            <a:ext cx="2341562" cy="1648011"/>
          </a:xfrm>
          <a:prstGeom prst="ellipse">
            <a:avLst/>
          </a:prstGeom>
          <a:solidFill>
            <a:srgbClr val="00B0F0"/>
          </a:solidFill>
          <a:ln w="171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Under same direct</a:t>
            </a:r>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 management control?</a:t>
            </a:r>
            <a:endParaRPr sz="1200">
              <a:solidFill>
                <a:schemeClr val="dk1"/>
              </a:solidFill>
              <a:latin typeface="Tahoma"/>
              <a:ea typeface="Tahoma"/>
              <a:cs typeface="Tahoma"/>
              <a:sym typeface="Tahoma"/>
            </a:endParaRPr>
          </a:p>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211" name="Google Shape;1211;p59"/>
          <p:cNvSpPr/>
          <p:nvPr/>
        </p:nvSpPr>
        <p:spPr>
          <a:xfrm>
            <a:off x="3429000" y="1352178"/>
            <a:ext cx="2341562" cy="1648011"/>
          </a:xfrm>
          <a:prstGeom prst="ellipse">
            <a:avLst/>
          </a:prstGeom>
          <a:solidFill>
            <a:srgbClr val="B2A0C7"/>
          </a:solidFill>
          <a:ln w="171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Technical security </a:t>
            </a:r>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requirement </a:t>
            </a:r>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considerations?</a:t>
            </a:r>
            <a:endParaRPr sz="1200">
              <a:solidFill>
                <a:schemeClr val="dk1"/>
              </a:solidFill>
              <a:latin typeface="Tahoma"/>
              <a:ea typeface="Tahoma"/>
              <a:cs typeface="Tahoma"/>
              <a:sym typeface="Tahoma"/>
            </a:endParaRPr>
          </a:p>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212" name="Google Shape;1212;p59"/>
          <p:cNvSpPr/>
          <p:nvPr/>
        </p:nvSpPr>
        <p:spPr>
          <a:xfrm>
            <a:off x="381000" y="2025278"/>
            <a:ext cx="2341562" cy="1648011"/>
          </a:xfrm>
          <a:prstGeom prst="ellipse">
            <a:avLst/>
          </a:prstGeom>
          <a:solidFill>
            <a:srgbClr val="00B050"/>
          </a:solidFill>
          <a:ln w="171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000" b="1" dirty="0">
              <a:solidFill>
                <a:schemeClr val="dk1"/>
              </a:solidFill>
              <a:latin typeface="Tahoma"/>
              <a:ea typeface="Tahoma"/>
              <a:cs typeface="Tahoma"/>
              <a:sym typeface="Tahoma"/>
            </a:endParaRPr>
          </a:p>
          <a:p>
            <a:pPr marL="0" marR="0" lvl="0" indent="0" algn="ctr" rtl="0">
              <a:spcBef>
                <a:spcPts val="0"/>
              </a:spcBef>
              <a:spcAft>
                <a:spcPts val="0"/>
              </a:spcAft>
              <a:buNone/>
            </a:pPr>
            <a:r>
              <a:rPr lang="en-US" sz="1200" b="1" dirty="0">
                <a:solidFill>
                  <a:schemeClr val="dk1"/>
                </a:solidFill>
                <a:latin typeface="Tahoma"/>
                <a:ea typeface="Tahoma"/>
                <a:cs typeface="Tahoma"/>
                <a:sym typeface="Tahoma"/>
              </a:rPr>
              <a:t>Same basic operating </a:t>
            </a:r>
            <a:endParaRPr dirty="0"/>
          </a:p>
          <a:p>
            <a:pPr marL="0" marR="0" lvl="0" indent="0" algn="ctr" rtl="0">
              <a:spcBef>
                <a:spcPts val="0"/>
              </a:spcBef>
              <a:spcAft>
                <a:spcPts val="0"/>
              </a:spcAft>
              <a:buNone/>
            </a:pPr>
            <a:r>
              <a:rPr lang="en-US" sz="1200" b="1" dirty="0">
                <a:solidFill>
                  <a:schemeClr val="dk1"/>
                </a:solidFill>
                <a:latin typeface="Tahoma"/>
                <a:ea typeface="Tahoma"/>
                <a:cs typeface="Tahoma"/>
                <a:sym typeface="Tahoma"/>
              </a:rPr>
              <a:t>characteristics </a:t>
            </a:r>
            <a:endParaRPr dirty="0"/>
          </a:p>
          <a:p>
            <a:pPr marL="0" marR="0" lvl="0" indent="0" algn="ctr" rtl="0">
              <a:spcBef>
                <a:spcPts val="0"/>
              </a:spcBef>
              <a:spcAft>
                <a:spcPts val="0"/>
              </a:spcAft>
              <a:buNone/>
            </a:pPr>
            <a:r>
              <a:rPr lang="en-US" sz="1200" b="1" dirty="0">
                <a:solidFill>
                  <a:schemeClr val="dk1"/>
                </a:solidFill>
                <a:latin typeface="Tahoma"/>
                <a:ea typeface="Tahoma"/>
                <a:cs typeface="Tahoma"/>
                <a:sym typeface="Tahoma"/>
              </a:rPr>
              <a:t>and security requirements?</a:t>
            </a:r>
            <a:endParaRPr sz="1200" dirty="0">
              <a:solidFill>
                <a:schemeClr val="dk1"/>
              </a:solidFill>
              <a:latin typeface="Tahoma"/>
              <a:ea typeface="Tahoma"/>
              <a:cs typeface="Tahoma"/>
              <a:sym typeface="Tahoma"/>
            </a:endParaRPr>
          </a:p>
          <a:p>
            <a:pPr marL="0" marR="0" lvl="0" indent="0" algn="l" rtl="0">
              <a:lnSpc>
                <a:spcPct val="100000"/>
              </a:lnSpc>
              <a:spcBef>
                <a:spcPts val="0"/>
              </a:spcBef>
              <a:spcAft>
                <a:spcPts val="0"/>
              </a:spcAft>
              <a:buClr>
                <a:schemeClr val="dk1"/>
              </a:buClr>
              <a:buSzPts val="2400"/>
              <a:buFont typeface="Tahoma"/>
              <a:buNone/>
            </a:pPr>
            <a:endParaRPr sz="2400" b="0" i="0" u="none" strike="noStrike" cap="none" dirty="0">
              <a:solidFill>
                <a:schemeClr val="dk1"/>
              </a:solidFill>
              <a:latin typeface="Tahoma"/>
              <a:ea typeface="Tahoma"/>
              <a:cs typeface="Tahoma"/>
              <a:sym typeface="Tahoma"/>
            </a:endParaRPr>
          </a:p>
        </p:txBody>
      </p:sp>
      <p:sp>
        <p:nvSpPr>
          <p:cNvPr id="1213" name="Google Shape;1213;p59"/>
          <p:cNvSpPr/>
          <p:nvPr/>
        </p:nvSpPr>
        <p:spPr>
          <a:xfrm>
            <a:off x="6400800" y="3743842"/>
            <a:ext cx="2341562" cy="1648011"/>
          </a:xfrm>
          <a:prstGeom prst="ellipse">
            <a:avLst/>
          </a:prstGeom>
          <a:solidFill>
            <a:srgbClr val="D99593"/>
          </a:solidFill>
          <a:ln w="171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Support same mission </a:t>
            </a:r>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objectives or functions?</a:t>
            </a:r>
            <a:endParaRPr sz="1200">
              <a:solidFill>
                <a:schemeClr val="dk1"/>
              </a:solidFill>
              <a:latin typeface="Tahoma"/>
              <a:ea typeface="Tahoma"/>
              <a:cs typeface="Tahoma"/>
              <a:sym typeface="Tahoma"/>
            </a:endParaRPr>
          </a:p>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214" name="Google Shape;1214;p59"/>
          <p:cNvSpPr/>
          <p:nvPr/>
        </p:nvSpPr>
        <p:spPr>
          <a:xfrm>
            <a:off x="6345238" y="2009589"/>
            <a:ext cx="2341562" cy="1648011"/>
          </a:xfrm>
          <a:prstGeom prst="ellipse">
            <a:avLst/>
          </a:prstGeom>
          <a:solidFill>
            <a:srgbClr val="FABF8E"/>
          </a:solidFill>
          <a:ln w="171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l" rtl="0">
              <a:spcBef>
                <a:spcPts val="0"/>
              </a:spcBef>
              <a:spcAft>
                <a:spcPts val="0"/>
              </a:spcAft>
              <a:buNone/>
            </a:pPr>
            <a:endParaRPr sz="1000" b="1">
              <a:solidFill>
                <a:schemeClr val="dk1"/>
              </a:solidFill>
              <a:latin typeface="Tahoma"/>
              <a:ea typeface="Tahoma"/>
              <a:cs typeface="Tahoma"/>
              <a:sym typeface="Tahoma"/>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Same general operating</a:t>
            </a:r>
            <a:endParaRPr/>
          </a:p>
          <a:p>
            <a:pPr marL="0" marR="0" lvl="0" indent="0" algn="ctr" rtl="0">
              <a:spcBef>
                <a:spcPts val="0"/>
              </a:spcBef>
              <a:spcAft>
                <a:spcPts val="0"/>
              </a:spcAft>
              <a:buNone/>
            </a:pPr>
            <a:r>
              <a:rPr lang="en-US" sz="1200" b="1">
                <a:solidFill>
                  <a:schemeClr val="dk1"/>
                </a:solidFill>
                <a:latin typeface="Tahoma"/>
                <a:ea typeface="Tahoma"/>
                <a:cs typeface="Tahoma"/>
                <a:sym typeface="Tahoma"/>
              </a:rPr>
              <a:t> environment?</a:t>
            </a:r>
            <a:endParaRPr sz="1200">
              <a:solidFill>
                <a:schemeClr val="dk1"/>
              </a:solidFill>
              <a:latin typeface="Tahoma"/>
              <a:ea typeface="Tahoma"/>
              <a:cs typeface="Tahoma"/>
              <a:sym typeface="Tahoma"/>
            </a:endParaRPr>
          </a:p>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219"/>
        <p:cNvGrpSpPr/>
        <p:nvPr/>
      </p:nvGrpSpPr>
      <p:grpSpPr>
        <a:xfrm>
          <a:off x="0" y="0"/>
          <a:ext cx="0" cy="0"/>
          <a:chOff x="0" y="0"/>
          <a:chExt cx="0" cy="0"/>
        </a:xfrm>
      </p:grpSpPr>
      <p:sp>
        <p:nvSpPr>
          <p:cNvPr id="1220" name="Google Shape;1220;p60"/>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Responsible organization - What is under direct management control and in scope of organization boundaries</a:t>
            </a:r>
            <a:endParaRPr dirty="0"/>
          </a:p>
          <a:p>
            <a:pPr marL="342900" lvl="0" indent="-342900" algn="l" rtl="0">
              <a:spcBef>
                <a:spcPts val="360"/>
              </a:spcBef>
              <a:spcAft>
                <a:spcPts val="0"/>
              </a:spcAft>
              <a:buSzPts val="1080"/>
              <a:buChar char="■"/>
            </a:pPr>
            <a:r>
              <a:rPr lang="en-US" dirty="0"/>
              <a:t>Where system resides – physical and environmental</a:t>
            </a:r>
            <a:endParaRPr dirty="0"/>
          </a:p>
          <a:p>
            <a:pPr marL="342900" lvl="0" indent="-342900" algn="l" rtl="0">
              <a:spcBef>
                <a:spcPts val="360"/>
              </a:spcBef>
              <a:spcAft>
                <a:spcPts val="0"/>
              </a:spcAft>
              <a:buSzPts val="1080"/>
              <a:buChar char="■"/>
            </a:pPr>
            <a:r>
              <a:rPr lang="en-US" dirty="0"/>
              <a:t>Any hardware, software, applications, databases, including any logical interfaces – “hooks” from the application to the host, databases, etc. </a:t>
            </a:r>
            <a:endParaRPr dirty="0"/>
          </a:p>
          <a:p>
            <a:pPr marL="342900" lvl="0" indent="-342900" algn="l" rtl="0">
              <a:spcBef>
                <a:spcPts val="360"/>
              </a:spcBef>
              <a:spcAft>
                <a:spcPts val="0"/>
              </a:spcAft>
              <a:buSzPts val="1080"/>
              <a:buChar char="■"/>
            </a:pPr>
            <a:r>
              <a:rPr lang="en-US" dirty="0"/>
              <a:t>Any interconnections through ports, protocols, services with physical and logical interfaces</a:t>
            </a:r>
            <a:endParaRPr dirty="0"/>
          </a:p>
          <a:p>
            <a:pPr marL="342900" lvl="0" indent="-342900" algn="l" rtl="0">
              <a:spcBef>
                <a:spcPts val="360"/>
              </a:spcBef>
              <a:spcAft>
                <a:spcPts val="0"/>
              </a:spcAft>
              <a:buSzPts val="1080"/>
              <a:buChar char="■"/>
            </a:pPr>
            <a:r>
              <a:rPr lang="en-US" dirty="0"/>
              <a:t>System Description</a:t>
            </a:r>
            <a:endParaRPr dirty="0"/>
          </a:p>
          <a:p>
            <a:pPr marL="342900" lvl="0" indent="-342900" algn="l" rtl="0">
              <a:spcBef>
                <a:spcPts val="360"/>
              </a:spcBef>
              <a:spcAft>
                <a:spcPts val="0"/>
              </a:spcAft>
              <a:buSzPts val="1080"/>
              <a:buChar char="■"/>
            </a:pPr>
            <a:r>
              <a:rPr lang="en-US" dirty="0"/>
              <a:t>Technical Description (Hardware, Software, Applications, etc.)</a:t>
            </a:r>
            <a:endParaRPr dirty="0"/>
          </a:p>
          <a:p>
            <a:pPr marL="342900" lvl="0" indent="-342900" algn="l" rtl="0">
              <a:spcBef>
                <a:spcPts val="360"/>
              </a:spcBef>
              <a:spcAft>
                <a:spcPts val="0"/>
              </a:spcAft>
              <a:buSzPts val="1080"/>
              <a:buChar char="■"/>
            </a:pPr>
            <a:r>
              <a:rPr lang="en-US" dirty="0"/>
              <a:t>Information System Type (IS, PIT, etc.)</a:t>
            </a:r>
            <a:endParaRPr dirty="0"/>
          </a:p>
          <a:p>
            <a:pPr marL="342900" lvl="0" indent="-342900" algn="l" rtl="0">
              <a:spcBef>
                <a:spcPts val="360"/>
              </a:spcBef>
              <a:spcAft>
                <a:spcPts val="0"/>
              </a:spcAft>
              <a:buSzPts val="1080"/>
              <a:buChar char="■"/>
            </a:pPr>
            <a:r>
              <a:rPr lang="en-US" dirty="0"/>
              <a:t>System Components and Boundary</a:t>
            </a:r>
            <a:endParaRPr dirty="0"/>
          </a:p>
          <a:p>
            <a:pPr marL="342900" lvl="0" indent="-342900" algn="l" rtl="0">
              <a:spcBef>
                <a:spcPts val="360"/>
              </a:spcBef>
              <a:spcAft>
                <a:spcPts val="0"/>
              </a:spcAft>
              <a:buSzPts val="1080"/>
              <a:buChar char="■"/>
            </a:pPr>
            <a:r>
              <a:rPr lang="en-US" dirty="0"/>
              <a:t>Inventory and Configuration Management system: Compare with the system diagram</a:t>
            </a:r>
            <a:endParaRPr dirty="0"/>
          </a:p>
          <a:p>
            <a:pPr marL="342900" lvl="0" indent="-342900" algn="l" rtl="0">
              <a:spcBef>
                <a:spcPts val="360"/>
              </a:spcBef>
              <a:spcAft>
                <a:spcPts val="0"/>
              </a:spcAft>
              <a:buSzPts val="1080"/>
              <a:buChar char="■"/>
            </a:pPr>
            <a:r>
              <a:rPr lang="en-US" dirty="0"/>
              <a:t>Available resources, e.g., budget, personnel, tools, and timeline</a:t>
            </a:r>
            <a:endParaRPr dirty="0"/>
          </a:p>
        </p:txBody>
      </p:sp>
      <p:sp>
        <p:nvSpPr>
          <p:cNvPr id="1221" name="Google Shape;1221;p6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What You Need to Determine  Before You Can Propose a Boundary</a:t>
            </a:r>
            <a:endParaRPr/>
          </a:p>
        </p:txBody>
      </p:sp>
      <p:sp>
        <p:nvSpPr>
          <p:cNvPr id="1222" name="Google Shape;1222;p60"/>
          <p:cNvSpPr/>
          <p:nvPr/>
        </p:nvSpPr>
        <p:spPr>
          <a:xfrm>
            <a:off x="4191000" y="2209800"/>
            <a:ext cx="2286000" cy="381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endParaRPr sz="2400">
              <a:solidFill>
                <a:srgbClr val="000000"/>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227"/>
        <p:cNvGrpSpPr/>
        <p:nvPr/>
      </p:nvGrpSpPr>
      <p:grpSpPr>
        <a:xfrm>
          <a:off x="0" y="0"/>
          <a:ext cx="0" cy="0"/>
          <a:chOff x="0" y="0"/>
          <a:chExt cx="0" cy="0"/>
        </a:xfrm>
      </p:grpSpPr>
      <p:sp>
        <p:nvSpPr>
          <p:cNvPr id="1228" name="Google Shape;1228;p6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dirty="0"/>
              <a:t>Enclaves always assume the highest security category of the ISs that they host and derive their security needs from those systems.  </a:t>
            </a:r>
            <a:endParaRPr dirty="0"/>
          </a:p>
          <a:p>
            <a:pPr marL="342900" lvl="0" indent="-342900" algn="l" rtl="0">
              <a:spcBef>
                <a:spcPts val="360"/>
              </a:spcBef>
              <a:spcAft>
                <a:spcPts val="0"/>
              </a:spcAft>
              <a:buSzPts val="1080"/>
              <a:buChar char="■"/>
            </a:pPr>
            <a:r>
              <a:rPr lang="en-US" dirty="0"/>
              <a:t>Enclaves provide standard cybersecurity, such as:</a:t>
            </a:r>
            <a:endParaRPr dirty="0"/>
          </a:p>
          <a:p>
            <a:pPr marL="742950" lvl="1" indent="-285750" algn="l" rtl="0">
              <a:spcBef>
                <a:spcPts val="320"/>
              </a:spcBef>
              <a:spcAft>
                <a:spcPts val="0"/>
              </a:spcAft>
              <a:buSzPts val="880"/>
              <a:buChar char="■"/>
            </a:pPr>
            <a:r>
              <a:rPr lang="en-US" dirty="0"/>
              <a:t>boundary defense</a:t>
            </a:r>
            <a:endParaRPr dirty="0"/>
          </a:p>
          <a:p>
            <a:pPr marL="742950" lvl="1" indent="-285750" algn="l" rtl="0">
              <a:spcBef>
                <a:spcPts val="320"/>
              </a:spcBef>
              <a:spcAft>
                <a:spcPts val="0"/>
              </a:spcAft>
              <a:buSzPts val="880"/>
              <a:buChar char="■"/>
            </a:pPr>
            <a:r>
              <a:rPr lang="en-US" dirty="0"/>
              <a:t>incident detection and response, and </a:t>
            </a:r>
            <a:endParaRPr dirty="0"/>
          </a:p>
          <a:p>
            <a:pPr marL="742950" lvl="1" indent="-285750" algn="l" rtl="0">
              <a:spcBef>
                <a:spcPts val="320"/>
              </a:spcBef>
              <a:spcAft>
                <a:spcPts val="0"/>
              </a:spcAft>
              <a:buSzPts val="880"/>
              <a:buChar char="■"/>
            </a:pPr>
            <a:r>
              <a:rPr lang="en-US" dirty="0"/>
              <a:t>key management</a:t>
            </a:r>
            <a:endParaRPr dirty="0"/>
          </a:p>
          <a:p>
            <a:pPr marL="342900" lvl="0" indent="-342900" algn="l" rtl="0">
              <a:spcBef>
                <a:spcPts val="360"/>
              </a:spcBef>
              <a:spcAft>
                <a:spcPts val="0"/>
              </a:spcAft>
              <a:buSzPts val="1080"/>
              <a:buChar char="■"/>
            </a:pPr>
            <a:r>
              <a:rPr lang="en-US" dirty="0"/>
              <a:t>Enclaves deliver common applications, e.g., office automation and electronic mail.  </a:t>
            </a:r>
            <a:endParaRPr dirty="0"/>
          </a:p>
          <a:p>
            <a:pPr marL="342900" lvl="0" indent="-342900" algn="l" rtl="0">
              <a:spcBef>
                <a:spcPts val="360"/>
              </a:spcBef>
              <a:spcAft>
                <a:spcPts val="0"/>
              </a:spcAft>
              <a:buSzPts val="1080"/>
              <a:buChar char="■"/>
            </a:pPr>
            <a:r>
              <a:rPr lang="en-US" dirty="0"/>
              <a:t>May be specific to an organization or a mission</a:t>
            </a:r>
            <a:endParaRPr dirty="0"/>
          </a:p>
          <a:p>
            <a:pPr marL="342900" lvl="0" indent="-342900" algn="l" rtl="0">
              <a:spcBef>
                <a:spcPts val="360"/>
              </a:spcBef>
              <a:spcAft>
                <a:spcPts val="0"/>
              </a:spcAft>
              <a:buSzPts val="1080"/>
              <a:buChar char="■"/>
            </a:pPr>
            <a:r>
              <a:rPr lang="en-US" dirty="0"/>
              <a:t>The computing environments may be organized by physical proximity or by function independent of location.  </a:t>
            </a:r>
            <a:endParaRPr dirty="0"/>
          </a:p>
          <a:p>
            <a:pPr marL="342900" lvl="0" indent="-342900" algn="l" rtl="0">
              <a:spcBef>
                <a:spcPts val="360"/>
              </a:spcBef>
              <a:spcAft>
                <a:spcPts val="0"/>
              </a:spcAft>
              <a:buSzPts val="1080"/>
              <a:buChar char="■"/>
            </a:pPr>
            <a:r>
              <a:rPr lang="en-US" dirty="0"/>
              <a:t>Examples enclaves:</a:t>
            </a:r>
            <a:endParaRPr dirty="0"/>
          </a:p>
          <a:p>
            <a:pPr marL="742950" lvl="1" indent="-285750" algn="l" rtl="0">
              <a:spcBef>
                <a:spcPts val="320"/>
              </a:spcBef>
              <a:spcAft>
                <a:spcPts val="0"/>
              </a:spcAft>
              <a:buSzPts val="880"/>
              <a:buChar char="■"/>
            </a:pPr>
            <a:r>
              <a:rPr lang="en-US" dirty="0"/>
              <a:t>local area networks and the applications they host</a:t>
            </a:r>
            <a:endParaRPr dirty="0"/>
          </a:p>
          <a:p>
            <a:pPr marL="742950" lvl="1" indent="-285750" algn="l" rtl="0">
              <a:spcBef>
                <a:spcPts val="320"/>
              </a:spcBef>
              <a:spcAft>
                <a:spcPts val="0"/>
              </a:spcAft>
              <a:buSzPts val="880"/>
              <a:buChar char="■"/>
            </a:pPr>
            <a:r>
              <a:rPr lang="en-US" dirty="0"/>
              <a:t>Backbone networks</a:t>
            </a:r>
            <a:endParaRPr dirty="0"/>
          </a:p>
          <a:p>
            <a:pPr marL="742950" lvl="1" indent="-285750" algn="l" rtl="0">
              <a:spcBef>
                <a:spcPts val="320"/>
              </a:spcBef>
              <a:spcAft>
                <a:spcPts val="0"/>
              </a:spcAft>
              <a:buSzPts val="880"/>
              <a:buChar char="■"/>
            </a:pPr>
            <a:r>
              <a:rPr lang="en-US" dirty="0"/>
              <a:t>Data processing centers. </a:t>
            </a:r>
            <a:endParaRPr dirty="0"/>
          </a:p>
          <a:p>
            <a:pPr marL="742950" lvl="1" indent="-183133" algn="l" rtl="0">
              <a:spcBef>
                <a:spcPts val="320"/>
              </a:spcBef>
              <a:spcAft>
                <a:spcPts val="0"/>
              </a:spcAft>
              <a:buSzPts val="1616"/>
              <a:buNone/>
            </a:pPr>
            <a:endParaRPr dirty="0"/>
          </a:p>
          <a:p>
            <a:pPr marL="0" lvl="0" indent="0" algn="l" rtl="0">
              <a:spcBef>
                <a:spcPts val="280"/>
              </a:spcBef>
              <a:spcAft>
                <a:spcPts val="0"/>
              </a:spcAft>
              <a:buSzPts val="840"/>
              <a:buNone/>
            </a:pPr>
            <a:r>
              <a:rPr lang="en-US" sz="1400" dirty="0"/>
              <a:t> </a:t>
            </a:r>
            <a:endParaRPr dirty="0"/>
          </a:p>
          <a:p>
            <a:pPr marL="0" lvl="0" indent="0" algn="l" rtl="0">
              <a:spcBef>
                <a:spcPts val="360"/>
              </a:spcBef>
              <a:spcAft>
                <a:spcPts val="0"/>
              </a:spcAft>
              <a:buSzPts val="1080"/>
              <a:buNone/>
            </a:pPr>
            <a:endParaRPr dirty="0"/>
          </a:p>
        </p:txBody>
      </p:sp>
      <p:sp>
        <p:nvSpPr>
          <p:cNvPr id="1229" name="Google Shape;1229;p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Boundaries – Understanding Enclaves – per DoDI 8500.01</a:t>
            </a:r>
            <a:endParaRP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234"/>
        <p:cNvGrpSpPr/>
        <p:nvPr/>
      </p:nvGrpSpPr>
      <p:grpSpPr>
        <a:xfrm>
          <a:off x="0" y="0"/>
          <a:ext cx="0" cy="0"/>
          <a:chOff x="0" y="0"/>
          <a:chExt cx="0" cy="0"/>
        </a:xfrm>
      </p:grpSpPr>
      <p:sp>
        <p:nvSpPr>
          <p:cNvPr id="1235" name="Google Shape;1235;p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Where to Find Information to Help Define Boundaries</a:t>
            </a:r>
            <a:endParaRPr/>
          </a:p>
        </p:txBody>
      </p:sp>
      <p:sp>
        <p:nvSpPr>
          <p:cNvPr id="1236" name="Google Shape;1236;p62"/>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dirty="0"/>
              <a:t>Existing System</a:t>
            </a:r>
            <a:endParaRPr dirty="0"/>
          </a:p>
          <a:p>
            <a:pPr marL="742950" lvl="1" indent="-285750" algn="l" rtl="0">
              <a:spcBef>
                <a:spcPts val="280"/>
              </a:spcBef>
              <a:spcAft>
                <a:spcPts val="0"/>
              </a:spcAft>
              <a:buSzPts val="770"/>
              <a:buChar char="■"/>
            </a:pPr>
            <a:r>
              <a:rPr lang="en-US" dirty="0"/>
              <a:t>System Contract</a:t>
            </a:r>
            <a:endParaRPr dirty="0"/>
          </a:p>
          <a:p>
            <a:pPr marL="742950" lvl="1" indent="-285750" algn="l" rtl="0">
              <a:spcBef>
                <a:spcPts val="280"/>
              </a:spcBef>
              <a:spcAft>
                <a:spcPts val="0"/>
              </a:spcAft>
              <a:buSzPts val="770"/>
              <a:buChar char="■"/>
            </a:pPr>
            <a:r>
              <a:rPr lang="en-US" dirty="0"/>
              <a:t>System CONOPS</a:t>
            </a:r>
            <a:endParaRPr dirty="0"/>
          </a:p>
          <a:p>
            <a:pPr marL="742950" lvl="1" indent="-285750" algn="l" rtl="0">
              <a:spcBef>
                <a:spcPts val="280"/>
              </a:spcBef>
              <a:spcAft>
                <a:spcPts val="0"/>
              </a:spcAft>
              <a:buSzPts val="770"/>
              <a:buChar char="■"/>
            </a:pPr>
            <a:r>
              <a:rPr lang="en-US" dirty="0"/>
              <a:t>Organizational and system risk assessments</a:t>
            </a:r>
            <a:endParaRPr dirty="0"/>
          </a:p>
          <a:p>
            <a:pPr marL="742950" lvl="1" indent="-285750" algn="l" rtl="0">
              <a:spcBef>
                <a:spcPts val="280"/>
              </a:spcBef>
              <a:spcAft>
                <a:spcPts val="0"/>
              </a:spcAft>
              <a:buSzPts val="770"/>
              <a:buChar char="■"/>
            </a:pPr>
            <a:r>
              <a:rPr lang="en-US" dirty="0"/>
              <a:t>Previous system and authorization documentation </a:t>
            </a:r>
            <a:endParaRPr dirty="0"/>
          </a:p>
          <a:p>
            <a:pPr marL="342900" lvl="0" indent="-342900" algn="l" rtl="0">
              <a:spcBef>
                <a:spcPts val="320"/>
              </a:spcBef>
              <a:spcAft>
                <a:spcPts val="0"/>
              </a:spcAft>
              <a:buSzPts val="960"/>
              <a:buChar char="■"/>
            </a:pPr>
            <a:r>
              <a:rPr lang="en-US" dirty="0"/>
              <a:t>New System</a:t>
            </a:r>
            <a:endParaRPr dirty="0"/>
          </a:p>
          <a:p>
            <a:pPr marL="742950" lvl="1" indent="-285750" algn="l" rtl="0">
              <a:spcBef>
                <a:spcPts val="280"/>
              </a:spcBef>
              <a:spcAft>
                <a:spcPts val="0"/>
              </a:spcAft>
              <a:buSzPts val="770"/>
              <a:buChar char="■"/>
            </a:pPr>
            <a:r>
              <a:rPr lang="en-US" dirty="0"/>
              <a:t>System Contract</a:t>
            </a:r>
            <a:endParaRPr dirty="0"/>
          </a:p>
          <a:p>
            <a:pPr marL="742950" lvl="1" indent="-285750" algn="l" rtl="0">
              <a:spcBef>
                <a:spcPts val="280"/>
              </a:spcBef>
              <a:spcAft>
                <a:spcPts val="0"/>
              </a:spcAft>
              <a:buSzPts val="770"/>
              <a:buChar char="■"/>
            </a:pPr>
            <a:r>
              <a:rPr lang="en-US" dirty="0"/>
              <a:t>System CONOPS</a:t>
            </a:r>
            <a:endParaRPr dirty="0"/>
          </a:p>
          <a:p>
            <a:pPr marL="742950" lvl="1" indent="-285750" algn="l" rtl="0">
              <a:spcBef>
                <a:spcPts val="280"/>
              </a:spcBef>
              <a:spcAft>
                <a:spcPts val="0"/>
              </a:spcAft>
              <a:buSzPts val="770"/>
              <a:buChar char="■"/>
            </a:pPr>
            <a:r>
              <a:rPr lang="en-US" dirty="0"/>
              <a:t>System RFP/RFQ/RFI</a:t>
            </a:r>
            <a:endParaRPr dirty="0"/>
          </a:p>
          <a:p>
            <a:pPr marL="742950" lvl="1" indent="-285750" algn="l" rtl="0">
              <a:spcBef>
                <a:spcPts val="280"/>
              </a:spcBef>
              <a:spcAft>
                <a:spcPts val="0"/>
              </a:spcAft>
              <a:buSzPts val="770"/>
              <a:buChar char="■"/>
            </a:pPr>
            <a:r>
              <a:rPr lang="en-US" dirty="0"/>
              <a:t>Organizational and system risk assessments</a:t>
            </a:r>
            <a:endParaRPr dirty="0"/>
          </a:p>
          <a:p>
            <a:pPr marL="742950" lvl="1" indent="-285750" algn="l" rtl="0">
              <a:spcBef>
                <a:spcPts val="280"/>
              </a:spcBef>
              <a:spcAft>
                <a:spcPts val="0"/>
              </a:spcAft>
              <a:buSzPts val="770"/>
              <a:buChar char="■"/>
            </a:pPr>
            <a:r>
              <a:rPr lang="en-US" dirty="0"/>
              <a:t>Architecture description</a:t>
            </a:r>
            <a:endParaRPr dirty="0"/>
          </a:p>
          <a:p>
            <a:pPr marL="1143000" lvl="2" indent="-228600" algn="l" rtl="0">
              <a:spcBef>
                <a:spcPts val="280"/>
              </a:spcBef>
              <a:spcAft>
                <a:spcPts val="0"/>
              </a:spcAft>
              <a:buSzPts val="700"/>
              <a:buChar char="■"/>
            </a:pPr>
            <a:r>
              <a:rPr lang="en-US" dirty="0"/>
              <a:t>Mission/Business Processes</a:t>
            </a:r>
            <a:endParaRPr dirty="0"/>
          </a:p>
          <a:p>
            <a:pPr marL="1143000" lvl="2" indent="-228600" algn="l" rtl="0">
              <a:spcBef>
                <a:spcPts val="280"/>
              </a:spcBef>
              <a:spcAft>
                <a:spcPts val="0"/>
              </a:spcAft>
              <a:buSzPts val="700"/>
              <a:buChar char="■"/>
            </a:pPr>
            <a:r>
              <a:rPr lang="en-US" dirty="0"/>
              <a:t>Federal Enterprise Architecture (FEA) Reference Models</a:t>
            </a:r>
            <a:endParaRPr dirty="0"/>
          </a:p>
          <a:p>
            <a:pPr marL="1143000" lvl="2" indent="-228600" algn="l" rtl="0">
              <a:spcBef>
                <a:spcPts val="280"/>
              </a:spcBef>
              <a:spcAft>
                <a:spcPts val="0"/>
              </a:spcAft>
              <a:buSzPts val="700"/>
              <a:buChar char="■"/>
            </a:pPr>
            <a:r>
              <a:rPr lang="en-US" dirty="0"/>
              <a:t>Segment  Solution Architectures</a:t>
            </a:r>
            <a:endParaRPr dirty="0"/>
          </a:p>
          <a:p>
            <a:pPr marL="342900" lvl="0" indent="-281940" algn="l" rtl="0">
              <a:spcBef>
                <a:spcPts val="320"/>
              </a:spcBef>
              <a:spcAft>
                <a:spcPts val="0"/>
              </a:spcAft>
              <a:buSzPts val="960"/>
              <a:buNone/>
            </a:pPr>
            <a:endParaRPr dirty="0"/>
          </a:p>
          <a:p>
            <a:pPr marL="342900" lvl="0" indent="-281940" algn="l" rtl="0">
              <a:spcBef>
                <a:spcPts val="320"/>
              </a:spcBef>
              <a:spcAft>
                <a:spcPts val="0"/>
              </a:spcAft>
              <a:buSzPts val="960"/>
              <a:buNone/>
            </a:pPr>
            <a:endParaRPr dirty="0"/>
          </a:p>
          <a:p>
            <a:pPr marL="342900" lvl="0" indent="-281940" algn="l" rtl="0">
              <a:spcBef>
                <a:spcPts val="320"/>
              </a:spcBef>
              <a:spcAft>
                <a:spcPts val="0"/>
              </a:spcAft>
              <a:buSzPts val="960"/>
              <a:buNone/>
            </a:pPr>
            <a:endParaRPr dirty="0"/>
          </a:p>
          <a:p>
            <a:pPr marL="742950" lvl="1" indent="-236855" algn="l" rtl="0">
              <a:spcBef>
                <a:spcPts val="280"/>
              </a:spcBef>
              <a:spcAft>
                <a:spcPts val="0"/>
              </a:spcAft>
              <a:buSzPts val="770"/>
              <a:buNone/>
            </a:pPr>
            <a:endParaRPr dirty="0"/>
          </a:p>
        </p:txBody>
      </p:sp>
      <p:sp>
        <p:nvSpPr>
          <p:cNvPr id="1237" name="Google Shape;1237;p62"/>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960"/>
              <a:buChar char="■"/>
            </a:pPr>
            <a:r>
              <a:rPr lang="en-US"/>
              <a:t>Where to Look - Documentation</a:t>
            </a:r>
            <a:endParaRPr/>
          </a:p>
          <a:p>
            <a:pPr marL="742950" lvl="1" indent="-285750" algn="l" rtl="0">
              <a:spcBef>
                <a:spcPts val="280"/>
              </a:spcBef>
              <a:spcAft>
                <a:spcPts val="0"/>
              </a:spcAft>
              <a:buSzPts val="770"/>
              <a:buChar char="■"/>
            </a:pPr>
            <a:r>
              <a:rPr lang="en-US"/>
              <a:t>Hardware/Software Inventories</a:t>
            </a:r>
            <a:endParaRPr/>
          </a:p>
          <a:p>
            <a:pPr marL="742950" lvl="1" indent="-285750" algn="l" rtl="0">
              <a:spcBef>
                <a:spcPts val="280"/>
              </a:spcBef>
              <a:spcAft>
                <a:spcPts val="0"/>
              </a:spcAft>
              <a:buSzPts val="770"/>
              <a:buChar char="■"/>
            </a:pPr>
            <a:r>
              <a:rPr lang="en-US"/>
              <a:t>System &amp; Network Diagrams</a:t>
            </a:r>
            <a:endParaRPr/>
          </a:p>
          <a:p>
            <a:pPr marL="742950" lvl="1" indent="-285750" algn="l" rtl="0">
              <a:spcBef>
                <a:spcPts val="280"/>
              </a:spcBef>
              <a:spcAft>
                <a:spcPts val="0"/>
              </a:spcAft>
              <a:buSzPts val="770"/>
              <a:buChar char="■"/>
            </a:pPr>
            <a:r>
              <a:rPr lang="en-US"/>
              <a:t>System Interface Documentation</a:t>
            </a:r>
            <a:endParaRPr/>
          </a:p>
          <a:p>
            <a:pPr marL="742950" lvl="1" indent="-285750" algn="l" rtl="0">
              <a:spcBef>
                <a:spcPts val="280"/>
              </a:spcBef>
              <a:spcAft>
                <a:spcPts val="0"/>
              </a:spcAft>
              <a:buSzPts val="770"/>
              <a:buChar char="■"/>
            </a:pPr>
            <a:r>
              <a:rPr lang="en-US"/>
              <a:t>System Data Flow Diagrams</a:t>
            </a:r>
            <a:endParaRPr/>
          </a:p>
          <a:p>
            <a:pPr marL="742950" lvl="1" indent="-285750" algn="l" rtl="0">
              <a:spcBef>
                <a:spcPts val="280"/>
              </a:spcBef>
              <a:spcAft>
                <a:spcPts val="0"/>
              </a:spcAft>
              <a:buSzPts val="770"/>
              <a:buChar char="■"/>
            </a:pPr>
            <a:r>
              <a:rPr lang="en-US"/>
              <a:t>Physical Plant (Datacenter, Building) Floor Plans</a:t>
            </a:r>
            <a:endParaRPr/>
          </a:p>
          <a:p>
            <a:pPr marL="742950" lvl="1" indent="-285750" algn="l" rtl="0">
              <a:spcBef>
                <a:spcPts val="280"/>
              </a:spcBef>
              <a:spcAft>
                <a:spcPts val="0"/>
              </a:spcAft>
              <a:buSzPts val="770"/>
              <a:buChar char="■"/>
            </a:pPr>
            <a:r>
              <a:rPr lang="en-US"/>
              <a:t>Memorandum of Understanding, Memorandum of Agreement</a:t>
            </a:r>
            <a:endParaRPr/>
          </a:p>
          <a:p>
            <a:pPr marL="742950" lvl="1" indent="-285750" algn="l" rtl="0">
              <a:spcBef>
                <a:spcPts val="280"/>
              </a:spcBef>
              <a:spcAft>
                <a:spcPts val="0"/>
              </a:spcAft>
              <a:buSzPts val="770"/>
              <a:buChar char="■"/>
            </a:pPr>
            <a:r>
              <a:rPr lang="en-US"/>
              <a:t>System Interconnect Agreements</a:t>
            </a:r>
            <a:endParaRPr/>
          </a:p>
          <a:p>
            <a:pPr marL="742950" lvl="1" indent="-285750" algn="l" rtl="0">
              <a:spcBef>
                <a:spcPts val="280"/>
              </a:spcBef>
              <a:spcAft>
                <a:spcPts val="0"/>
              </a:spcAft>
              <a:buSzPts val="770"/>
              <a:buChar char="■"/>
            </a:pPr>
            <a:r>
              <a:rPr lang="en-US"/>
              <a:t>Standard Operating Procedures (SOP)</a:t>
            </a:r>
            <a:endParaRPr/>
          </a:p>
          <a:p>
            <a:pPr marL="342900" lvl="0" indent="-281940" algn="l" rtl="0">
              <a:spcBef>
                <a:spcPts val="320"/>
              </a:spcBef>
              <a:spcAft>
                <a:spcPts val="0"/>
              </a:spcAft>
              <a:buSzPts val="960"/>
              <a:buNone/>
            </a:pPr>
            <a:endParaRPr/>
          </a:p>
        </p:txBody>
      </p:sp>
      <p:pic>
        <p:nvPicPr>
          <p:cNvPr id="1238" name="Google Shape;1238;p62"/>
          <p:cNvPicPr preferRelativeResize="0"/>
          <p:nvPr/>
        </p:nvPicPr>
        <p:blipFill rotWithShape="1">
          <a:blip r:embed="rId3">
            <a:alphaModFix/>
          </a:blip>
          <a:srcRect/>
          <a:stretch/>
        </p:blipFill>
        <p:spPr>
          <a:xfrm rot="819399">
            <a:off x="5918000" y="5170338"/>
            <a:ext cx="1343439" cy="1234969"/>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245"/>
        <p:cNvGrpSpPr/>
        <p:nvPr/>
      </p:nvGrpSpPr>
      <p:grpSpPr>
        <a:xfrm>
          <a:off x="0" y="0"/>
          <a:ext cx="0" cy="0"/>
          <a:chOff x="0" y="0"/>
          <a:chExt cx="0" cy="0"/>
        </a:xfrm>
      </p:grpSpPr>
      <p:sp>
        <p:nvSpPr>
          <p:cNvPr id="1246" name="Google Shape;1246;p6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Common Mistakes in Setting the System Boundary </a:t>
            </a:r>
            <a:endParaRPr/>
          </a:p>
        </p:txBody>
      </p:sp>
      <p:sp>
        <p:nvSpPr>
          <p:cNvPr id="1247" name="Google Shape;1247;p63"/>
          <p:cNvSpPr txBox="1">
            <a:spLocks noGrp="1"/>
          </p:cNvSpPr>
          <p:nvPr>
            <p:ph type="body" idx="2"/>
          </p:nvPr>
        </p:nvSpPr>
        <p:spPr>
          <a:xfrm>
            <a:off x="762000" y="1371600"/>
            <a:ext cx="7924800" cy="52578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Scope (too small or too big) may impact:</a:t>
            </a:r>
            <a:endParaRPr/>
          </a:p>
          <a:p>
            <a:pPr marL="742950" lvl="1" indent="-285750" algn="l" rtl="0">
              <a:spcBef>
                <a:spcPts val="400"/>
              </a:spcBef>
              <a:spcAft>
                <a:spcPts val="0"/>
              </a:spcAft>
              <a:buSzPts val="1100"/>
              <a:buChar char="■"/>
            </a:pPr>
            <a:r>
              <a:rPr lang="en-US"/>
              <a:t>Cost</a:t>
            </a:r>
            <a:endParaRPr/>
          </a:p>
          <a:p>
            <a:pPr marL="742950" lvl="1" indent="-285750" algn="l" rtl="0">
              <a:spcBef>
                <a:spcPts val="400"/>
              </a:spcBef>
              <a:spcAft>
                <a:spcPts val="0"/>
              </a:spcAft>
              <a:buSzPts val="1100"/>
              <a:buChar char="■"/>
            </a:pPr>
            <a:r>
              <a:rPr lang="en-US"/>
              <a:t>Risk</a:t>
            </a:r>
            <a:endParaRPr/>
          </a:p>
          <a:p>
            <a:pPr marL="742950" lvl="1" indent="-285750" algn="l" rtl="0">
              <a:spcBef>
                <a:spcPts val="400"/>
              </a:spcBef>
              <a:spcAft>
                <a:spcPts val="0"/>
              </a:spcAft>
              <a:buSzPts val="1100"/>
              <a:buChar char="■"/>
            </a:pPr>
            <a:r>
              <a:rPr lang="en-US"/>
              <a:t>Complexity</a:t>
            </a:r>
            <a:endParaRPr/>
          </a:p>
          <a:p>
            <a:pPr marL="742950" lvl="1" indent="-285750" algn="l" rtl="0">
              <a:spcBef>
                <a:spcPts val="400"/>
              </a:spcBef>
              <a:spcAft>
                <a:spcPts val="0"/>
              </a:spcAft>
              <a:buSzPts val="1100"/>
              <a:buChar char="■"/>
            </a:pPr>
            <a:r>
              <a:rPr lang="en-US"/>
              <a:t>Scope (system components)</a:t>
            </a:r>
            <a:endParaRPr/>
          </a:p>
          <a:p>
            <a:pPr marL="457200" lvl="1" indent="0" algn="l" rtl="0">
              <a:spcBef>
                <a:spcPts val="240"/>
              </a:spcBef>
              <a:spcAft>
                <a:spcPts val="0"/>
              </a:spcAft>
              <a:buSzPts val="660"/>
              <a:buNone/>
            </a:pPr>
            <a:endParaRPr sz="1200"/>
          </a:p>
          <a:p>
            <a:pPr marL="342900" lvl="0" indent="-342900" algn="l" rtl="0">
              <a:spcBef>
                <a:spcPts val="400"/>
              </a:spcBef>
              <a:spcAft>
                <a:spcPts val="0"/>
              </a:spcAft>
              <a:buSzPts val="1200"/>
              <a:buChar char="■"/>
            </a:pPr>
            <a:r>
              <a:rPr lang="en-US"/>
              <a:t>Jurisdictional issues</a:t>
            </a:r>
            <a:endParaRPr/>
          </a:p>
          <a:p>
            <a:pPr marL="742950" lvl="1" indent="-285750" algn="l" rtl="0">
              <a:spcBef>
                <a:spcPts val="400"/>
              </a:spcBef>
              <a:spcAft>
                <a:spcPts val="0"/>
              </a:spcAft>
              <a:buSzPts val="1100"/>
              <a:buChar char="■"/>
            </a:pPr>
            <a:r>
              <a:rPr lang="en-US"/>
              <a:t>Systems overlap</a:t>
            </a:r>
            <a:endParaRPr/>
          </a:p>
          <a:p>
            <a:pPr marL="742950" lvl="1" indent="-285750" algn="l" rtl="0">
              <a:spcBef>
                <a:spcPts val="400"/>
              </a:spcBef>
              <a:spcAft>
                <a:spcPts val="0"/>
              </a:spcAft>
              <a:buSzPts val="1100"/>
              <a:buChar char="■"/>
            </a:pPr>
            <a:r>
              <a:rPr lang="en-US"/>
              <a:t>“Gaps” remain</a:t>
            </a:r>
            <a:endParaRPr/>
          </a:p>
          <a:p>
            <a:pPr marL="342900" lvl="0" indent="-266700" algn="l" rtl="0">
              <a:spcBef>
                <a:spcPts val="400"/>
              </a:spcBef>
              <a:spcAft>
                <a:spcPts val="0"/>
              </a:spcAft>
              <a:buSzPts val="1200"/>
              <a:buNone/>
            </a:pPr>
            <a:endParaRPr/>
          </a:p>
        </p:txBody>
      </p:sp>
      <p:sp>
        <p:nvSpPr>
          <p:cNvPr id="1248" name="Google Shape;1248;p63"/>
          <p:cNvSpPr txBox="1"/>
          <p:nvPr/>
        </p:nvSpPr>
        <p:spPr>
          <a:xfrm rot="-5400000">
            <a:off x="-184943" y="5066506"/>
            <a:ext cx="1155700"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Categorize</a:t>
            </a:r>
            <a:endParaRPr/>
          </a:p>
        </p:txBody>
      </p:sp>
      <p:sp>
        <p:nvSpPr>
          <p:cNvPr id="1249" name="Google Shape;1249;p63"/>
          <p:cNvSpPr txBox="1"/>
          <p:nvPr/>
        </p:nvSpPr>
        <p:spPr>
          <a:xfrm>
            <a:off x="762000" y="4800600"/>
            <a:ext cx="4114800" cy="2566081"/>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C00000"/>
              </a:buClr>
              <a:buSzPts val="1200"/>
              <a:buFont typeface="Noto Sans Symbols"/>
              <a:buChar char="■"/>
            </a:pPr>
            <a:r>
              <a:rPr lang="en-US" sz="2000">
                <a:solidFill>
                  <a:schemeClr val="dk1"/>
                </a:solidFill>
                <a:latin typeface="Tahoma"/>
                <a:ea typeface="Tahoma"/>
                <a:cs typeface="Tahoma"/>
                <a:sym typeface="Tahoma"/>
              </a:rPr>
              <a:t>Consider how these fit into your boundary:</a:t>
            </a:r>
            <a:endParaRPr/>
          </a:p>
          <a:p>
            <a:pPr marL="742950" marR="0" lvl="1" indent="-285750" algn="l" rtl="0">
              <a:spcBef>
                <a:spcPts val="400"/>
              </a:spcBef>
              <a:spcAft>
                <a:spcPts val="0"/>
              </a:spcAft>
              <a:buClr>
                <a:schemeClr val="hlink"/>
              </a:buClr>
              <a:buSzPts val="1100"/>
              <a:buFont typeface="Noto Sans Symbols"/>
              <a:buChar char="■"/>
            </a:pPr>
            <a:r>
              <a:rPr lang="en-US" sz="2000" b="0" i="0" u="none" strike="noStrike" cap="none">
                <a:solidFill>
                  <a:schemeClr val="dk1"/>
                </a:solidFill>
                <a:latin typeface="Tahoma"/>
                <a:ea typeface="Tahoma"/>
                <a:cs typeface="Tahoma"/>
                <a:sym typeface="Tahoma"/>
              </a:rPr>
              <a:t>Applications</a:t>
            </a:r>
            <a:endParaRPr/>
          </a:p>
          <a:p>
            <a:pPr marL="742950" marR="0" lvl="1" indent="-285750" algn="l" rtl="0">
              <a:spcBef>
                <a:spcPts val="400"/>
              </a:spcBef>
              <a:spcAft>
                <a:spcPts val="0"/>
              </a:spcAft>
              <a:buClr>
                <a:schemeClr val="hlink"/>
              </a:buClr>
              <a:buSzPts val="1100"/>
              <a:buFont typeface="Noto Sans Symbols"/>
              <a:buChar char="■"/>
            </a:pPr>
            <a:r>
              <a:rPr lang="en-US" sz="2000" b="0" i="0" u="none" strike="noStrike" cap="none">
                <a:solidFill>
                  <a:schemeClr val="dk1"/>
                </a:solidFill>
                <a:latin typeface="Tahoma"/>
                <a:ea typeface="Tahoma"/>
                <a:cs typeface="Tahoma"/>
                <a:sym typeface="Tahoma"/>
              </a:rPr>
              <a:t>Dynamic Subsystems</a:t>
            </a:r>
            <a:endParaRPr/>
          </a:p>
          <a:p>
            <a:pPr marL="742950" marR="0" lvl="1" indent="-285750" algn="l" rtl="0">
              <a:spcBef>
                <a:spcPts val="400"/>
              </a:spcBef>
              <a:spcAft>
                <a:spcPts val="0"/>
              </a:spcAft>
              <a:buClr>
                <a:schemeClr val="hlink"/>
              </a:buClr>
              <a:buSzPts val="1100"/>
              <a:buFont typeface="Noto Sans Symbols"/>
              <a:buChar char="■"/>
            </a:pPr>
            <a:r>
              <a:rPr lang="en-US" sz="2000" b="0" i="0" u="none" strike="noStrike" cap="none">
                <a:solidFill>
                  <a:schemeClr val="dk1"/>
                </a:solidFill>
                <a:latin typeface="Tahoma"/>
                <a:ea typeface="Tahoma"/>
                <a:cs typeface="Tahoma"/>
                <a:sym typeface="Tahoma"/>
              </a:rPr>
              <a:t>External Systems</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1255" name="Google Shape;1255;p64"/>
          <p:cNvSpPr txBox="1">
            <a:spLocks noGrp="1"/>
          </p:cNvSpPr>
          <p:nvPr>
            <p:ph type="body" idx="1"/>
          </p:nvPr>
        </p:nvSpPr>
        <p:spPr>
          <a:xfrm>
            <a:off x="400833" y="1941534"/>
            <a:ext cx="8332799" cy="420368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sz="2400" dirty="0"/>
              <a:t>Remember the PCOMS System Description?</a:t>
            </a:r>
          </a:p>
          <a:p>
            <a:pPr marL="342900" lvl="0" indent="-342900" algn="l" rtl="0">
              <a:spcBef>
                <a:spcPts val="0"/>
              </a:spcBef>
              <a:spcAft>
                <a:spcPts val="0"/>
              </a:spcAft>
              <a:buSzPts val="1200"/>
              <a:buChar char="■"/>
            </a:pPr>
            <a:r>
              <a:rPr lang="en-US" sz="2400" dirty="0"/>
              <a:t>Let’s figure out the PCOMS boundary.</a:t>
            </a:r>
            <a:endParaRPr sz="2400" dirty="0"/>
          </a:p>
        </p:txBody>
      </p:sp>
      <p:sp>
        <p:nvSpPr>
          <p:cNvPr id="1256" name="Google Shape;1256;p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PCOMS Boundary</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grpSp>
        <p:nvGrpSpPr>
          <p:cNvPr id="529" name="Google Shape;529;p8"/>
          <p:cNvGrpSpPr/>
          <p:nvPr/>
        </p:nvGrpSpPr>
        <p:grpSpPr>
          <a:xfrm>
            <a:off x="537454" y="2143290"/>
            <a:ext cx="7808444" cy="3723807"/>
            <a:chOff x="4054" y="758990"/>
            <a:chExt cx="7808444" cy="3723807"/>
          </a:xfrm>
        </p:grpSpPr>
        <p:sp>
          <p:nvSpPr>
            <p:cNvPr id="530" name="Google Shape;530;p8"/>
            <p:cNvSpPr/>
            <p:nvPr/>
          </p:nvSpPr>
          <p:spPr>
            <a:xfrm>
              <a:off x="214303" y="1066091"/>
              <a:ext cx="1743935" cy="1477626"/>
            </a:xfrm>
            <a:prstGeom prst="ellipse">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8"/>
            <p:cNvSpPr/>
            <p:nvPr/>
          </p:nvSpPr>
          <p:spPr>
            <a:xfrm>
              <a:off x="4054" y="758990"/>
              <a:ext cx="2164433" cy="305138"/>
            </a:xfrm>
            <a:prstGeom prst="rect">
              <a:avLst/>
            </a:prstGeom>
            <a:solidFill>
              <a:srgbClr val="366092"/>
            </a:solidFill>
            <a:ln>
              <a:noFill/>
            </a:ln>
            <a:effectLst>
              <a:outerShdw blurRad="107950" dist="12700" dir="5400000" algn="ctr"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8"/>
            <p:cNvSpPr txBox="1"/>
            <p:nvPr/>
          </p:nvSpPr>
          <p:spPr>
            <a:xfrm>
              <a:off x="4054" y="758990"/>
              <a:ext cx="2164433" cy="30513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Resources</a:t>
              </a:r>
              <a:endParaRPr/>
            </a:p>
          </p:txBody>
        </p:sp>
        <p:sp>
          <p:nvSpPr>
            <p:cNvPr id="533" name="Google Shape;533;p8"/>
            <p:cNvSpPr/>
            <p:nvPr/>
          </p:nvSpPr>
          <p:spPr>
            <a:xfrm>
              <a:off x="3036308" y="986579"/>
              <a:ext cx="1743935" cy="1477626"/>
            </a:xfrm>
            <a:prstGeom prst="rect">
              <a:avLst/>
            </a:prstGeom>
            <a:blipFill rotWithShape="1">
              <a:blip r:embed="rId4">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8"/>
            <p:cNvSpPr/>
            <p:nvPr/>
          </p:nvSpPr>
          <p:spPr>
            <a:xfrm>
              <a:off x="2826060" y="758990"/>
              <a:ext cx="2164433" cy="305138"/>
            </a:xfrm>
            <a:prstGeom prst="rect">
              <a:avLst/>
            </a:prstGeom>
            <a:solidFill>
              <a:srgbClr val="366092"/>
            </a:solidFill>
            <a:ln>
              <a:noFill/>
            </a:ln>
            <a:effectLst>
              <a:outerShdw blurRad="107950" dist="12700" dir="5400000" algn="ctr"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8"/>
            <p:cNvSpPr txBox="1"/>
            <p:nvPr/>
          </p:nvSpPr>
          <p:spPr>
            <a:xfrm>
              <a:off x="2826060" y="758990"/>
              <a:ext cx="2164433" cy="30513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Activities</a:t>
              </a:r>
              <a:endParaRPr/>
            </a:p>
          </p:txBody>
        </p:sp>
        <p:sp>
          <p:nvSpPr>
            <p:cNvPr id="536" name="Google Shape;536;p8"/>
            <p:cNvSpPr/>
            <p:nvPr/>
          </p:nvSpPr>
          <p:spPr>
            <a:xfrm>
              <a:off x="5858314" y="986579"/>
              <a:ext cx="1743935" cy="1477626"/>
            </a:xfrm>
            <a:prstGeom prst="ellipse">
              <a:avLst/>
            </a:prstGeom>
            <a:blipFill rotWithShape="1">
              <a:blip r:embed="rId5">
                <a:alphaModFix/>
              </a:blip>
              <a:stretch>
                <a:fillRect l="-6998" r="-6999"/>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8"/>
            <p:cNvSpPr/>
            <p:nvPr/>
          </p:nvSpPr>
          <p:spPr>
            <a:xfrm>
              <a:off x="5648065" y="758990"/>
              <a:ext cx="2164433" cy="305138"/>
            </a:xfrm>
            <a:prstGeom prst="rect">
              <a:avLst/>
            </a:prstGeom>
            <a:solidFill>
              <a:srgbClr val="366092"/>
            </a:solidFill>
            <a:ln>
              <a:noFill/>
            </a:ln>
            <a:effectLst>
              <a:outerShdw blurRad="107950" dist="12700" dir="5400000" algn="ctr"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8"/>
            <p:cNvSpPr txBox="1"/>
            <p:nvPr/>
          </p:nvSpPr>
          <p:spPr>
            <a:xfrm>
              <a:off x="5648065" y="758990"/>
              <a:ext cx="2164433" cy="30513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Lecture and Discuss</a:t>
              </a:r>
              <a:endParaRPr/>
            </a:p>
          </p:txBody>
        </p:sp>
        <p:sp>
          <p:nvSpPr>
            <p:cNvPr id="539" name="Google Shape;539;p8"/>
            <p:cNvSpPr/>
            <p:nvPr/>
          </p:nvSpPr>
          <p:spPr>
            <a:xfrm>
              <a:off x="1625306" y="3005171"/>
              <a:ext cx="1743935" cy="1477626"/>
            </a:xfrm>
            <a:prstGeom prst="rect">
              <a:avLst/>
            </a:prstGeom>
            <a:blipFill rotWithShape="1">
              <a:blip r:embed="rId6">
                <a:alphaModFix/>
              </a:blip>
              <a:stretch>
                <a:fillRect l="-6998" r="-6999"/>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8"/>
            <p:cNvSpPr/>
            <p:nvPr/>
          </p:nvSpPr>
          <p:spPr>
            <a:xfrm>
              <a:off x="1415057" y="2777582"/>
              <a:ext cx="2164433" cy="305138"/>
            </a:xfrm>
            <a:prstGeom prst="rect">
              <a:avLst/>
            </a:prstGeom>
            <a:solidFill>
              <a:srgbClr val="366092"/>
            </a:solidFill>
            <a:ln>
              <a:noFill/>
            </a:ln>
            <a:effectLst>
              <a:outerShdw blurRad="107950" dist="12700" dir="5400000" algn="ctr"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8"/>
            <p:cNvSpPr txBox="1"/>
            <p:nvPr/>
          </p:nvSpPr>
          <p:spPr>
            <a:xfrm>
              <a:off x="1415057" y="2777582"/>
              <a:ext cx="2164433" cy="30513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Case Study</a:t>
              </a:r>
              <a:endParaRPr/>
            </a:p>
          </p:txBody>
        </p:sp>
        <p:sp>
          <p:nvSpPr>
            <p:cNvPr id="542" name="Google Shape;542;p8"/>
            <p:cNvSpPr/>
            <p:nvPr/>
          </p:nvSpPr>
          <p:spPr>
            <a:xfrm>
              <a:off x="4447311" y="3005171"/>
              <a:ext cx="1743935" cy="1477626"/>
            </a:xfrm>
            <a:prstGeom prst="rect">
              <a:avLst/>
            </a:prstGeom>
            <a:blipFill rotWithShape="1">
              <a:blip r:embed="rId7">
                <a:alphaModFix/>
              </a:blip>
              <a:stretch>
                <a:fillRect l="-9999" r="-9999"/>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8"/>
            <p:cNvSpPr/>
            <p:nvPr/>
          </p:nvSpPr>
          <p:spPr>
            <a:xfrm>
              <a:off x="4237062" y="2777582"/>
              <a:ext cx="2164433" cy="305138"/>
            </a:xfrm>
            <a:prstGeom prst="rect">
              <a:avLst/>
            </a:prstGeom>
            <a:solidFill>
              <a:srgbClr val="366092"/>
            </a:solidFill>
            <a:ln>
              <a:noFill/>
            </a:ln>
            <a:effectLst>
              <a:outerShdw blurRad="107950" dist="12700" dir="5400000" algn="ctr"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8"/>
            <p:cNvSpPr txBox="1"/>
            <p:nvPr/>
          </p:nvSpPr>
          <p:spPr>
            <a:xfrm>
              <a:off x="4237062" y="2777582"/>
              <a:ext cx="2164433" cy="30513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Project Planning</a:t>
              </a:r>
              <a:endParaRPr sz="1600">
                <a:solidFill>
                  <a:schemeClr val="lt1"/>
                </a:solidFill>
                <a:latin typeface="Tahoma"/>
                <a:ea typeface="Tahoma"/>
                <a:cs typeface="Tahoma"/>
                <a:sym typeface="Tahoma"/>
              </a:endParaRPr>
            </a:p>
          </p:txBody>
        </p:sp>
      </p:grpSp>
      <p:sp>
        <p:nvSpPr>
          <p:cNvPr id="545" name="Google Shape;545;p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Course Format</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6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DUD Organization</a:t>
            </a:r>
            <a:endParaRPr/>
          </a:p>
        </p:txBody>
      </p:sp>
      <p:sp>
        <p:nvSpPr>
          <p:cNvPr id="1263" name="Google Shape;1263;p65"/>
          <p:cNvSpPr txBox="1"/>
          <p:nvPr/>
        </p:nvSpPr>
        <p:spPr>
          <a:xfrm>
            <a:off x="156342" y="5810290"/>
            <a:ext cx="4688848" cy="738664"/>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AP2MO: Aerial Photography Program Management Office</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GMOS: Geospatial Management Office System </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GOO: Geospatial Operations Organization Agency</a:t>
            </a:r>
            <a:endParaRPr/>
          </a:p>
        </p:txBody>
      </p:sp>
      <p:grpSp>
        <p:nvGrpSpPr>
          <p:cNvPr id="1264" name="Google Shape;1264;p65"/>
          <p:cNvGrpSpPr/>
          <p:nvPr/>
        </p:nvGrpSpPr>
        <p:grpSpPr>
          <a:xfrm>
            <a:off x="74850" y="915721"/>
            <a:ext cx="8563008" cy="5788556"/>
            <a:chOff x="74850" y="915721"/>
            <a:chExt cx="8563008" cy="5788556"/>
          </a:xfrm>
        </p:grpSpPr>
        <p:cxnSp>
          <p:nvCxnSpPr>
            <p:cNvPr id="1265" name="Google Shape;1265;p65"/>
            <p:cNvCxnSpPr/>
            <p:nvPr/>
          </p:nvCxnSpPr>
          <p:spPr>
            <a:xfrm>
              <a:off x="3980911" y="2286000"/>
              <a:ext cx="2403252" cy="0"/>
            </a:xfrm>
            <a:prstGeom prst="straightConnector1">
              <a:avLst/>
            </a:prstGeom>
            <a:solidFill>
              <a:schemeClr val="lt1"/>
            </a:solidFill>
            <a:ln w="19050" cap="flat" cmpd="sng">
              <a:solidFill>
                <a:srgbClr val="FF0000"/>
              </a:solidFill>
              <a:prstDash val="dashDot"/>
              <a:round/>
              <a:headEnd type="none" w="sm" len="sm"/>
              <a:tailEnd type="none" w="sm" len="sm"/>
            </a:ln>
          </p:spPr>
        </p:cxnSp>
        <p:grpSp>
          <p:nvGrpSpPr>
            <p:cNvPr id="1266" name="Google Shape;1266;p65"/>
            <p:cNvGrpSpPr/>
            <p:nvPr/>
          </p:nvGrpSpPr>
          <p:grpSpPr>
            <a:xfrm>
              <a:off x="74850" y="915721"/>
              <a:ext cx="8563008" cy="5788556"/>
              <a:chOff x="74850" y="915721"/>
              <a:chExt cx="8563008" cy="5788556"/>
            </a:xfrm>
          </p:grpSpPr>
          <p:sp>
            <p:nvSpPr>
              <p:cNvPr id="1267" name="Google Shape;1267;p65"/>
              <p:cNvSpPr/>
              <p:nvPr/>
            </p:nvSpPr>
            <p:spPr>
              <a:xfrm>
                <a:off x="6564458" y="4674710"/>
                <a:ext cx="270443" cy="1672249"/>
              </a:xfrm>
              <a:custGeom>
                <a:avLst/>
                <a:gdLst/>
                <a:ahLst/>
                <a:cxnLst/>
                <a:rect l="l" t="t" r="r" b="b"/>
                <a:pathLst>
                  <a:path w="120000" h="120000" extrusionOk="0">
                    <a:moveTo>
                      <a:pt x="0" y="0"/>
                    </a:moveTo>
                    <a:lnTo>
                      <a:pt x="0" y="120000"/>
                    </a:lnTo>
                    <a:lnTo>
                      <a:pt x="12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68" name="Google Shape;1268;p65"/>
              <p:cNvSpPr/>
              <p:nvPr/>
            </p:nvSpPr>
            <p:spPr>
              <a:xfrm>
                <a:off x="6564458" y="4674710"/>
                <a:ext cx="270443" cy="657465"/>
              </a:xfrm>
              <a:custGeom>
                <a:avLst/>
                <a:gdLst/>
                <a:ahLst/>
                <a:cxnLst/>
                <a:rect l="l" t="t" r="r" b="b"/>
                <a:pathLst>
                  <a:path w="120000" h="120000" extrusionOk="0">
                    <a:moveTo>
                      <a:pt x="0" y="0"/>
                    </a:moveTo>
                    <a:lnTo>
                      <a:pt x="0" y="120000"/>
                    </a:lnTo>
                    <a:lnTo>
                      <a:pt x="12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69" name="Google Shape;1269;p65"/>
              <p:cNvSpPr/>
              <p:nvPr/>
            </p:nvSpPr>
            <p:spPr>
              <a:xfrm>
                <a:off x="7239921" y="3659926"/>
                <a:ext cx="91440" cy="300147"/>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0" name="Google Shape;1270;p65"/>
              <p:cNvSpPr/>
              <p:nvPr/>
            </p:nvSpPr>
            <p:spPr>
              <a:xfrm>
                <a:off x="7239921" y="2645142"/>
                <a:ext cx="91440" cy="300147"/>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1" name="Google Shape;1271;p65"/>
              <p:cNvSpPr/>
              <p:nvPr/>
            </p:nvSpPr>
            <p:spPr>
              <a:xfrm>
                <a:off x="5182537" y="1630358"/>
                <a:ext cx="2103104" cy="300147"/>
              </a:xfrm>
              <a:custGeom>
                <a:avLst/>
                <a:gdLst/>
                <a:ahLst/>
                <a:cxnLst/>
                <a:rect l="l" t="t" r="r" b="b"/>
                <a:pathLst>
                  <a:path w="120000" h="120000" extrusionOk="0">
                    <a:moveTo>
                      <a:pt x="0" y="0"/>
                    </a:moveTo>
                    <a:lnTo>
                      <a:pt x="0" y="60000"/>
                    </a:lnTo>
                    <a:lnTo>
                      <a:pt x="120000" y="60000"/>
                    </a:lnTo>
                    <a:lnTo>
                      <a:pt x="120000" y="120000"/>
                    </a:lnTo>
                  </a:path>
                </a:pathLst>
              </a:custGeom>
              <a:noFill/>
              <a:ln w="17125" cap="flat" cmpd="sng">
                <a:solidFill>
                  <a:srgbClr val="3B649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2" name="Google Shape;1272;p65"/>
              <p:cNvSpPr/>
              <p:nvPr/>
            </p:nvSpPr>
            <p:spPr>
              <a:xfrm>
                <a:off x="3079433" y="3659926"/>
                <a:ext cx="2103104" cy="300147"/>
              </a:xfrm>
              <a:custGeom>
                <a:avLst/>
                <a:gdLst/>
                <a:ahLst/>
                <a:cxnLst/>
                <a:rect l="l" t="t" r="r" b="b"/>
                <a:pathLst>
                  <a:path w="120000" h="120000" extrusionOk="0">
                    <a:moveTo>
                      <a:pt x="0" y="0"/>
                    </a:moveTo>
                    <a:lnTo>
                      <a:pt x="0" y="60000"/>
                    </a:lnTo>
                    <a:lnTo>
                      <a:pt x="120000" y="60000"/>
                    </a:lnTo>
                    <a:lnTo>
                      <a:pt x="12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3" name="Google Shape;1273;p65"/>
              <p:cNvSpPr/>
              <p:nvPr/>
            </p:nvSpPr>
            <p:spPr>
              <a:xfrm>
                <a:off x="2358250" y="4674710"/>
                <a:ext cx="270443" cy="657465"/>
              </a:xfrm>
              <a:custGeom>
                <a:avLst/>
                <a:gdLst/>
                <a:ahLst/>
                <a:cxnLst/>
                <a:rect l="l" t="t" r="r" b="b"/>
                <a:pathLst>
                  <a:path w="120000" h="120000" extrusionOk="0">
                    <a:moveTo>
                      <a:pt x="0" y="0"/>
                    </a:moveTo>
                    <a:lnTo>
                      <a:pt x="0" y="120000"/>
                    </a:lnTo>
                    <a:lnTo>
                      <a:pt x="12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4" name="Google Shape;1274;p65"/>
              <p:cNvSpPr/>
              <p:nvPr/>
            </p:nvSpPr>
            <p:spPr>
              <a:xfrm>
                <a:off x="3033713" y="3659926"/>
                <a:ext cx="91440" cy="300147"/>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5" name="Google Shape;1275;p65"/>
              <p:cNvSpPr/>
              <p:nvPr/>
            </p:nvSpPr>
            <p:spPr>
              <a:xfrm>
                <a:off x="976329" y="3659926"/>
                <a:ext cx="2103104" cy="300147"/>
              </a:xfrm>
              <a:custGeom>
                <a:avLst/>
                <a:gdLst/>
                <a:ahLst/>
                <a:cxnLst/>
                <a:rect l="l" t="t" r="r" b="b"/>
                <a:pathLst>
                  <a:path w="120000" h="120000" extrusionOk="0">
                    <a:moveTo>
                      <a:pt x="120000" y="0"/>
                    </a:moveTo>
                    <a:lnTo>
                      <a:pt x="120000" y="60000"/>
                    </a:lnTo>
                    <a:lnTo>
                      <a:pt x="0" y="60000"/>
                    </a:lnTo>
                    <a:lnTo>
                      <a:pt x="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6" name="Google Shape;1276;p65"/>
              <p:cNvSpPr/>
              <p:nvPr/>
            </p:nvSpPr>
            <p:spPr>
              <a:xfrm>
                <a:off x="3033713" y="2645142"/>
                <a:ext cx="91440" cy="300147"/>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7" name="Google Shape;1277;p65"/>
              <p:cNvSpPr/>
              <p:nvPr/>
            </p:nvSpPr>
            <p:spPr>
              <a:xfrm>
                <a:off x="3079433" y="1630358"/>
                <a:ext cx="2103104" cy="300147"/>
              </a:xfrm>
              <a:custGeom>
                <a:avLst/>
                <a:gdLst/>
                <a:ahLst/>
                <a:cxnLst/>
                <a:rect l="l" t="t" r="r" b="b"/>
                <a:pathLst>
                  <a:path w="120000" h="120000" extrusionOk="0">
                    <a:moveTo>
                      <a:pt x="120000" y="0"/>
                    </a:moveTo>
                    <a:lnTo>
                      <a:pt x="120000" y="60000"/>
                    </a:lnTo>
                    <a:lnTo>
                      <a:pt x="0" y="60000"/>
                    </a:lnTo>
                    <a:lnTo>
                      <a:pt x="0" y="120000"/>
                    </a:lnTo>
                  </a:path>
                </a:pathLst>
              </a:custGeom>
              <a:noFill/>
              <a:ln w="17125" cap="flat" cmpd="sng">
                <a:solidFill>
                  <a:srgbClr val="3B649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
            <p:nvSpPr>
              <p:cNvPr id="1278" name="Google Shape;1278;p65"/>
              <p:cNvSpPr/>
              <p:nvPr/>
            </p:nvSpPr>
            <p:spPr>
              <a:xfrm>
                <a:off x="4281059" y="915721"/>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The Department of Ultra Diehards (DUD)</a:t>
                </a:r>
                <a:endParaRPr/>
              </a:p>
            </p:txBody>
          </p:sp>
          <p:sp>
            <p:nvSpPr>
              <p:cNvPr id="1279" name="Google Shape;1279;p65"/>
              <p:cNvSpPr/>
              <p:nvPr/>
            </p:nvSpPr>
            <p:spPr>
              <a:xfrm>
                <a:off x="2177955" y="1930505"/>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IT Services Agency</a:t>
                </a:r>
                <a:endParaRPr/>
              </a:p>
            </p:txBody>
          </p:sp>
          <p:sp>
            <p:nvSpPr>
              <p:cNvPr id="1280" name="Google Shape;1280;p65"/>
              <p:cNvSpPr/>
              <p:nvPr/>
            </p:nvSpPr>
            <p:spPr>
              <a:xfrm>
                <a:off x="2177955" y="2945289"/>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RITOF</a:t>
                </a:r>
                <a:endParaRPr/>
              </a:p>
            </p:txBody>
          </p:sp>
          <p:sp>
            <p:nvSpPr>
              <p:cNvPr id="1281" name="Google Shape;1281;p65"/>
              <p:cNvSpPr/>
              <p:nvPr/>
            </p:nvSpPr>
            <p:spPr>
              <a:xfrm>
                <a:off x="74850" y="3960073"/>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Operations and Telecom Division</a:t>
                </a:r>
                <a:endParaRPr sz="1400">
                  <a:solidFill>
                    <a:schemeClr val="lt1"/>
                  </a:solidFill>
                  <a:latin typeface="Tahoma"/>
                  <a:ea typeface="Tahoma"/>
                  <a:cs typeface="Tahoma"/>
                  <a:sym typeface="Tahoma"/>
                </a:endParaRPr>
              </a:p>
            </p:txBody>
          </p:sp>
          <p:sp>
            <p:nvSpPr>
              <p:cNvPr id="1282" name="Google Shape;1282;p65"/>
              <p:cNvSpPr/>
              <p:nvPr/>
            </p:nvSpPr>
            <p:spPr>
              <a:xfrm>
                <a:off x="2177955" y="3960073"/>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Cyber Security Division</a:t>
                </a:r>
                <a:endParaRPr/>
              </a:p>
            </p:txBody>
          </p:sp>
          <p:sp>
            <p:nvSpPr>
              <p:cNvPr id="1283" name="Google Shape;1283;p65"/>
              <p:cNvSpPr/>
              <p:nvPr/>
            </p:nvSpPr>
            <p:spPr>
              <a:xfrm>
                <a:off x="2628694" y="4974857"/>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RSOC</a:t>
                </a:r>
                <a:endParaRPr/>
              </a:p>
            </p:txBody>
          </p:sp>
          <p:sp>
            <p:nvSpPr>
              <p:cNvPr id="1284" name="Google Shape;1284;p65"/>
              <p:cNvSpPr/>
              <p:nvPr/>
            </p:nvSpPr>
            <p:spPr>
              <a:xfrm>
                <a:off x="4281059" y="3960073"/>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HOSD</a:t>
                </a:r>
                <a:endParaRPr/>
              </a:p>
            </p:txBody>
          </p:sp>
          <p:sp>
            <p:nvSpPr>
              <p:cNvPr id="1285" name="Google Shape;1285;p65"/>
              <p:cNvSpPr/>
              <p:nvPr/>
            </p:nvSpPr>
            <p:spPr>
              <a:xfrm>
                <a:off x="6384163" y="1930505"/>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GOO Agency</a:t>
                </a:r>
                <a:endParaRPr/>
              </a:p>
            </p:txBody>
          </p:sp>
          <p:sp>
            <p:nvSpPr>
              <p:cNvPr id="1286" name="Google Shape;1286;p65"/>
              <p:cNvSpPr/>
              <p:nvPr/>
            </p:nvSpPr>
            <p:spPr>
              <a:xfrm>
                <a:off x="6384163" y="2945289"/>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AP2MO Imagery Acquisition Division </a:t>
                </a:r>
                <a:endParaRPr/>
              </a:p>
            </p:txBody>
          </p:sp>
          <p:sp>
            <p:nvSpPr>
              <p:cNvPr id="1287" name="Google Shape;1287;p65"/>
              <p:cNvSpPr/>
              <p:nvPr/>
            </p:nvSpPr>
            <p:spPr>
              <a:xfrm>
                <a:off x="6384163" y="3960073"/>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PCOMS</a:t>
                </a:r>
                <a:endParaRPr/>
              </a:p>
            </p:txBody>
          </p:sp>
          <p:sp>
            <p:nvSpPr>
              <p:cNvPr id="1288" name="Google Shape;1288;p65"/>
              <p:cNvSpPr/>
              <p:nvPr/>
            </p:nvSpPr>
            <p:spPr>
              <a:xfrm>
                <a:off x="6834902" y="4974857"/>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AP2MO Dashboard</a:t>
                </a:r>
                <a:endParaRPr/>
              </a:p>
            </p:txBody>
          </p:sp>
          <p:sp>
            <p:nvSpPr>
              <p:cNvPr id="1289" name="Google Shape;1289;p65"/>
              <p:cNvSpPr/>
              <p:nvPr/>
            </p:nvSpPr>
            <p:spPr>
              <a:xfrm>
                <a:off x="6834902" y="5989641"/>
                <a:ext cx="1802956" cy="714636"/>
              </a:xfrm>
              <a:custGeom>
                <a:avLst/>
                <a:gdLst/>
                <a:ahLst/>
                <a:cxnLst/>
                <a:rect l="l" t="t" r="r" b="b"/>
                <a:pathLst>
                  <a:path w="1802956" h="714636" extrusionOk="0">
                    <a:moveTo>
                      <a:pt x="0" y="0"/>
                    </a:moveTo>
                    <a:lnTo>
                      <a:pt x="1802956" y="0"/>
                    </a:lnTo>
                    <a:lnTo>
                      <a:pt x="1802956" y="714636"/>
                    </a:lnTo>
                    <a:lnTo>
                      <a:pt x="0" y="714636"/>
                    </a:lnTo>
                    <a:lnTo>
                      <a:pt x="0" y="0"/>
                    </a:lnTo>
                    <a:close/>
                  </a:path>
                </a:pathLst>
              </a:custGeom>
              <a:solidFill>
                <a:schemeClr val="accent1"/>
              </a:solidFill>
              <a:ln w="17125" cap="flat" cmpd="sng">
                <a:solidFill>
                  <a:schemeClr val="lt1"/>
                </a:solidFill>
                <a:prstDash val="solid"/>
                <a:round/>
                <a:headEnd type="none" w="sm" len="sm"/>
                <a:tailEnd type="none" w="sm" len="sm"/>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400">
                    <a:solidFill>
                      <a:schemeClr val="lt1"/>
                    </a:solidFill>
                    <a:latin typeface="Tahoma"/>
                    <a:ea typeface="Tahoma"/>
                    <a:cs typeface="Tahoma"/>
                    <a:sym typeface="Tahoma"/>
                  </a:rPr>
                  <a:t>GMOS subsystem gateway to photographic data</a:t>
                </a:r>
                <a:endParaRPr/>
              </a:p>
            </p:txBody>
          </p:sp>
        </p:grpSp>
        <p:sp>
          <p:nvSpPr>
            <p:cNvPr id="1290" name="Google Shape;1290;p65"/>
            <p:cNvSpPr/>
            <p:nvPr/>
          </p:nvSpPr>
          <p:spPr>
            <a:xfrm>
              <a:off x="4251869" y="2366407"/>
              <a:ext cx="1097959" cy="578882"/>
            </a:xfrm>
            <a:prstGeom prst="flowChartAlternateProcess">
              <a:avLst/>
            </a:prstGeom>
            <a:noFill/>
            <a:ln w="12700" cap="flat" cmpd="sng">
              <a:solidFill>
                <a:srgbClr val="FF0000"/>
              </a:solidFill>
              <a:prstDash val="dashDot"/>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Hosting Agreement </a:t>
              </a:r>
              <a:endParaRPr sz="1400">
                <a:solidFill>
                  <a:schemeClr val="dk1"/>
                </a:solidFill>
                <a:latin typeface="Tahoma"/>
                <a:ea typeface="Tahoma"/>
                <a:cs typeface="Tahoma"/>
                <a:sym typeface="Tahoma"/>
              </a:endParaRPr>
            </a:p>
          </p:txBody>
        </p:sp>
        <p:pic>
          <p:nvPicPr>
            <p:cNvPr id="1291" name="Google Shape;1291;p65" descr="external image documents.gif"/>
            <p:cNvPicPr preferRelativeResize="0"/>
            <p:nvPr/>
          </p:nvPicPr>
          <p:blipFill rotWithShape="1">
            <a:blip r:embed="rId3">
              <a:alphaModFix/>
            </a:blip>
            <a:srcRect/>
            <a:stretch/>
          </p:blipFill>
          <p:spPr>
            <a:xfrm>
              <a:off x="5278493" y="2179424"/>
              <a:ext cx="895470" cy="833972"/>
            </a:xfrm>
            <a:prstGeom prst="rect">
              <a:avLst/>
            </a:prstGeom>
            <a:noFill/>
            <a:ln>
              <a:noFill/>
            </a:ln>
          </p:spPr>
        </p:pic>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296"/>
        <p:cNvGrpSpPr/>
        <p:nvPr/>
      </p:nvGrpSpPr>
      <p:grpSpPr>
        <a:xfrm>
          <a:off x="0" y="0"/>
          <a:ext cx="0" cy="0"/>
          <a:chOff x="0" y="0"/>
          <a:chExt cx="0" cy="0"/>
        </a:xfrm>
      </p:grpSpPr>
      <p:sp>
        <p:nvSpPr>
          <p:cNvPr id="1297" name="Google Shape;1297;p6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Overview</a:t>
            </a:r>
            <a:endParaRPr/>
          </a:p>
        </p:txBody>
      </p:sp>
      <p:pic>
        <p:nvPicPr>
          <p:cNvPr id="1298" name="Google Shape;1298;p66"/>
          <p:cNvPicPr preferRelativeResize="0">
            <a:picLocks noGrp="1"/>
          </p:cNvPicPr>
          <p:nvPr>
            <p:ph type="body" idx="4294967295"/>
          </p:nvPr>
        </p:nvPicPr>
        <p:blipFill rotWithShape="1">
          <a:blip r:embed="rId3">
            <a:alphaModFix/>
          </a:blip>
          <a:srcRect/>
          <a:stretch/>
        </p:blipFill>
        <p:spPr>
          <a:xfrm>
            <a:off x="8116888" y="1101725"/>
            <a:ext cx="1027112" cy="944563"/>
          </a:xfrm>
          <a:prstGeom prst="ellipse">
            <a:avLst/>
          </a:prstGeom>
          <a:noFill/>
          <a:ln>
            <a:noFill/>
          </a:ln>
        </p:spPr>
      </p:pic>
      <p:sp>
        <p:nvSpPr>
          <p:cNvPr id="1299" name="Google Shape;1299;p66"/>
          <p:cNvSpPr txBox="1"/>
          <p:nvPr/>
        </p:nvSpPr>
        <p:spPr>
          <a:xfrm>
            <a:off x="431572" y="1153564"/>
            <a:ext cx="6350228" cy="954107"/>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Tahoma"/>
                <a:ea typeface="Tahoma"/>
                <a:cs typeface="Tahoma"/>
                <a:sym typeface="Tahoma"/>
              </a:rPr>
              <a:t>PAM ACT </a:t>
            </a:r>
            <a:r>
              <a:rPr lang="en-US" sz="1400" dirty="0">
                <a:solidFill>
                  <a:schemeClr val="dk1"/>
                </a:solidFill>
                <a:latin typeface="Tahoma"/>
                <a:ea typeface="Tahoma"/>
                <a:cs typeface="Tahoma"/>
                <a:sym typeface="Tahoma"/>
              </a:rPr>
              <a:t>of 1993 Photography Adjustment and Management (PAM) Act established capabilities for the US government for:</a:t>
            </a:r>
            <a:endParaRPr dirty="0"/>
          </a:p>
          <a:p>
            <a:pPr marL="115888" marR="0" lvl="0" indent="-115888" algn="l" rtl="0">
              <a:spcBef>
                <a:spcPts val="0"/>
              </a:spcBef>
              <a:spcAft>
                <a:spcPts val="0"/>
              </a:spcAft>
              <a:buClr>
                <a:schemeClr val="dk1"/>
              </a:buClr>
              <a:buSzPts val="1400"/>
              <a:buFont typeface="Arial"/>
              <a:buChar char="•"/>
            </a:pPr>
            <a:r>
              <a:rPr lang="en-US" sz="1400" dirty="0">
                <a:solidFill>
                  <a:schemeClr val="dk1"/>
                </a:solidFill>
                <a:latin typeface="Tahoma"/>
                <a:ea typeface="Tahoma"/>
                <a:cs typeface="Tahoma"/>
                <a:sym typeface="Tahoma"/>
              </a:rPr>
              <a:t>photography collection programs </a:t>
            </a:r>
            <a:endParaRPr dirty="0"/>
          </a:p>
          <a:p>
            <a:pPr marL="115888" marR="0" lvl="0" indent="-115888" algn="l" rtl="0">
              <a:spcBef>
                <a:spcPts val="0"/>
              </a:spcBef>
              <a:spcAft>
                <a:spcPts val="0"/>
              </a:spcAft>
              <a:buClr>
                <a:schemeClr val="dk1"/>
              </a:buClr>
              <a:buSzPts val="1400"/>
              <a:buFont typeface="Arial"/>
              <a:buChar char="•"/>
            </a:pPr>
            <a:r>
              <a:rPr lang="en-US" sz="1400" dirty="0">
                <a:solidFill>
                  <a:schemeClr val="dk1"/>
                </a:solidFill>
                <a:latin typeface="Tahoma"/>
                <a:ea typeface="Tahoma"/>
                <a:cs typeface="Tahoma"/>
                <a:sym typeface="Tahoma"/>
              </a:rPr>
              <a:t>reporting designed to enhance photographic capabilities</a:t>
            </a:r>
            <a:endParaRPr sz="2400" dirty="0">
              <a:solidFill>
                <a:schemeClr val="dk1"/>
              </a:solidFill>
              <a:latin typeface="Tahoma"/>
              <a:ea typeface="Tahoma"/>
              <a:cs typeface="Tahoma"/>
              <a:sym typeface="Tahoma"/>
            </a:endParaRPr>
          </a:p>
        </p:txBody>
      </p:sp>
      <p:grpSp>
        <p:nvGrpSpPr>
          <p:cNvPr id="1300" name="Google Shape;1300;p66"/>
          <p:cNvGrpSpPr/>
          <p:nvPr/>
        </p:nvGrpSpPr>
        <p:grpSpPr>
          <a:xfrm>
            <a:off x="231329" y="2239097"/>
            <a:ext cx="1747141" cy="2864808"/>
            <a:chOff x="2898329" y="1492"/>
            <a:chExt cx="1747141" cy="2864808"/>
          </a:xfrm>
        </p:grpSpPr>
        <p:sp>
          <p:nvSpPr>
            <p:cNvPr id="1301" name="Google Shape;1301;p66"/>
            <p:cNvSpPr/>
            <p:nvPr/>
          </p:nvSpPr>
          <p:spPr>
            <a:xfrm>
              <a:off x="3236369" y="2142195"/>
              <a:ext cx="152980" cy="469139"/>
            </a:xfrm>
            <a:custGeom>
              <a:avLst/>
              <a:gdLst/>
              <a:ahLst/>
              <a:cxnLst/>
              <a:rect l="l" t="t" r="r" b="b"/>
              <a:pathLst>
                <a:path w="120000" h="120000" extrusionOk="0">
                  <a:moveTo>
                    <a:pt x="0" y="0"/>
                  </a:moveTo>
                  <a:lnTo>
                    <a:pt x="0" y="120000"/>
                  </a:lnTo>
                  <a:lnTo>
                    <a:pt x="120000" y="120000"/>
                  </a:lnTo>
                </a:path>
              </a:pathLst>
            </a:custGeom>
            <a:noFill/>
            <a:ln w="17125" cap="flat" cmpd="sng">
              <a:solidFill>
                <a:srgbClr val="4674AA"/>
              </a:solidFill>
              <a:prstDash val="solid"/>
              <a:round/>
              <a:headEnd type="none" w="sm" len="sm"/>
              <a:tailEnd type="none" w="sm" len="sm"/>
            </a:ln>
          </p:spPr>
          <p:txBody>
            <a:bodyPr/>
            <a:lstStyle/>
            <a:p>
              <a:endParaRPr lang="en-US"/>
            </a:p>
          </p:txBody>
        </p:sp>
        <p:sp>
          <p:nvSpPr>
            <p:cNvPr id="1302" name="Google Shape;1302;p66"/>
            <p:cNvSpPr/>
            <p:nvPr/>
          </p:nvSpPr>
          <p:spPr>
            <a:xfrm>
              <a:off x="3598597" y="1418089"/>
              <a:ext cx="91440" cy="214172"/>
            </a:xfrm>
            <a:custGeom>
              <a:avLst/>
              <a:gdLst/>
              <a:ahLst/>
              <a:cxnLst/>
              <a:rect l="l" t="t" r="r" b="b"/>
              <a:pathLst>
                <a:path w="120000" h="120000" extrusionOk="0">
                  <a:moveTo>
                    <a:pt x="60000" y="0"/>
                  </a:moveTo>
                  <a:lnTo>
                    <a:pt x="60000" y="120000"/>
                  </a:lnTo>
                </a:path>
              </a:pathLst>
            </a:custGeom>
            <a:noFill/>
            <a:ln w="17125" cap="flat" cmpd="sng">
              <a:solidFill>
                <a:srgbClr val="4674AA"/>
              </a:solidFill>
              <a:prstDash val="solid"/>
              <a:round/>
              <a:headEnd type="none" w="sm" len="sm"/>
              <a:tailEnd type="none" w="sm" len="sm"/>
            </a:ln>
          </p:spPr>
          <p:txBody>
            <a:bodyPr/>
            <a:lstStyle/>
            <a:p>
              <a:endParaRPr lang="en-US"/>
            </a:p>
          </p:txBody>
        </p:sp>
        <p:sp>
          <p:nvSpPr>
            <p:cNvPr id="1303" name="Google Shape;1303;p66"/>
            <p:cNvSpPr/>
            <p:nvPr/>
          </p:nvSpPr>
          <p:spPr>
            <a:xfrm>
              <a:off x="3598597" y="693982"/>
              <a:ext cx="91440" cy="214172"/>
            </a:xfrm>
            <a:custGeom>
              <a:avLst/>
              <a:gdLst/>
              <a:ahLst/>
              <a:cxnLst/>
              <a:rect l="l" t="t" r="r" b="b"/>
              <a:pathLst>
                <a:path w="120000" h="120000" extrusionOk="0">
                  <a:moveTo>
                    <a:pt x="60000" y="0"/>
                  </a:moveTo>
                  <a:lnTo>
                    <a:pt x="60000" y="120000"/>
                  </a:lnTo>
                </a:path>
              </a:pathLst>
            </a:custGeom>
            <a:noFill/>
            <a:ln w="17125" cap="flat" cmpd="sng">
              <a:solidFill>
                <a:srgbClr val="3B6495"/>
              </a:solidFill>
              <a:prstDash val="solid"/>
              <a:round/>
              <a:headEnd type="none" w="sm" len="sm"/>
              <a:tailEnd type="none" w="sm" len="sm"/>
            </a:ln>
          </p:spPr>
          <p:txBody>
            <a:bodyPr/>
            <a:lstStyle/>
            <a:p>
              <a:endParaRPr lang="en-US"/>
            </a:p>
          </p:txBody>
        </p:sp>
        <p:sp>
          <p:nvSpPr>
            <p:cNvPr id="1304" name="Google Shape;1304;p66"/>
            <p:cNvSpPr/>
            <p:nvPr/>
          </p:nvSpPr>
          <p:spPr>
            <a:xfrm>
              <a:off x="2898329" y="1492"/>
              <a:ext cx="1491975" cy="692490"/>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66"/>
            <p:cNvSpPr txBox="1"/>
            <p:nvPr/>
          </p:nvSpPr>
          <p:spPr>
            <a:xfrm>
              <a:off x="2898329" y="1492"/>
              <a:ext cx="1491975" cy="69249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Department of Ultra Diehards (DUD)</a:t>
              </a:r>
              <a:endParaRPr/>
            </a:p>
          </p:txBody>
        </p:sp>
        <p:sp>
          <p:nvSpPr>
            <p:cNvPr id="1306" name="Google Shape;1306;p66"/>
            <p:cNvSpPr/>
            <p:nvPr/>
          </p:nvSpPr>
          <p:spPr>
            <a:xfrm>
              <a:off x="3134383" y="908155"/>
              <a:ext cx="1019867"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66"/>
            <p:cNvSpPr txBox="1"/>
            <p:nvPr/>
          </p:nvSpPr>
          <p:spPr>
            <a:xfrm>
              <a:off x="3134383" y="908155"/>
              <a:ext cx="1019867"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GOO Agency</a:t>
              </a:r>
              <a:endParaRPr/>
            </a:p>
          </p:txBody>
        </p:sp>
        <p:sp>
          <p:nvSpPr>
            <p:cNvPr id="1308" name="Google Shape;1308;p66"/>
            <p:cNvSpPr/>
            <p:nvPr/>
          </p:nvSpPr>
          <p:spPr>
            <a:xfrm>
              <a:off x="3134383" y="1632261"/>
              <a:ext cx="1019867"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66"/>
            <p:cNvSpPr txBox="1"/>
            <p:nvPr/>
          </p:nvSpPr>
          <p:spPr>
            <a:xfrm>
              <a:off x="3134383" y="1632261"/>
              <a:ext cx="1019867"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AP2MO</a:t>
              </a:r>
              <a:endParaRPr/>
            </a:p>
          </p:txBody>
        </p:sp>
        <p:sp>
          <p:nvSpPr>
            <p:cNvPr id="1310" name="Google Shape;1310;p66"/>
            <p:cNvSpPr/>
            <p:nvPr/>
          </p:nvSpPr>
          <p:spPr>
            <a:xfrm>
              <a:off x="3389350" y="2356367"/>
              <a:ext cx="1256120" cy="509933"/>
            </a:xfrm>
            <a:prstGeom prst="rect">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66"/>
            <p:cNvSpPr txBox="1"/>
            <p:nvPr/>
          </p:nvSpPr>
          <p:spPr>
            <a:xfrm>
              <a:off x="3389350" y="2356367"/>
              <a:ext cx="1256120" cy="50993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a:solidFill>
                    <a:schemeClr val="lt1"/>
                  </a:solidFill>
                  <a:latin typeface="Tahoma"/>
                  <a:ea typeface="Tahoma"/>
                  <a:cs typeface="Tahoma"/>
                  <a:sym typeface="Tahoma"/>
                </a:rPr>
                <a:t>PCOMS System</a:t>
              </a:r>
              <a:endParaRPr/>
            </a:p>
          </p:txBody>
        </p:sp>
      </p:grpSp>
      <p:sp>
        <p:nvSpPr>
          <p:cNvPr id="1312" name="Google Shape;1312;p66"/>
          <p:cNvSpPr/>
          <p:nvPr/>
        </p:nvSpPr>
        <p:spPr>
          <a:xfrm>
            <a:off x="1911577" y="2286000"/>
            <a:ext cx="6775223" cy="578882"/>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Senior Management use AP2MO program dashboard (PCMS) for insight into </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reserve management and meet PAM Act monitoring requirements</a:t>
            </a:r>
            <a:endParaRPr/>
          </a:p>
        </p:txBody>
      </p:sp>
      <p:pic>
        <p:nvPicPr>
          <p:cNvPr id="1313" name="Google Shape;1313;p66"/>
          <p:cNvPicPr preferRelativeResize="0"/>
          <p:nvPr/>
        </p:nvPicPr>
        <p:blipFill rotWithShape="1">
          <a:blip r:embed="rId4">
            <a:alphaModFix/>
          </a:blip>
          <a:srcRect/>
          <a:stretch/>
        </p:blipFill>
        <p:spPr>
          <a:xfrm>
            <a:off x="8115131" y="2097042"/>
            <a:ext cx="744707" cy="744707"/>
          </a:xfrm>
          <a:prstGeom prst="rect">
            <a:avLst/>
          </a:prstGeom>
          <a:noFill/>
          <a:ln>
            <a:noFill/>
          </a:ln>
        </p:spPr>
      </p:pic>
      <p:sp>
        <p:nvSpPr>
          <p:cNvPr id="1314" name="Google Shape;1314;p66"/>
          <p:cNvSpPr/>
          <p:nvPr/>
        </p:nvSpPr>
        <p:spPr>
          <a:xfrm>
            <a:off x="1724109" y="3010579"/>
            <a:ext cx="6962691" cy="817245"/>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Geospatial Operations Organization (GOO) Agency provides rectified aerial photographs for measuring DUD reserves and facilities; Owns PCOMS System (imagery data)</a:t>
            </a:r>
            <a:endParaRPr/>
          </a:p>
        </p:txBody>
      </p:sp>
      <p:cxnSp>
        <p:nvCxnSpPr>
          <p:cNvPr id="1315" name="Google Shape;1315;p66"/>
          <p:cNvCxnSpPr/>
          <p:nvPr/>
        </p:nvCxnSpPr>
        <p:spPr>
          <a:xfrm>
            <a:off x="762000" y="4876800"/>
            <a:ext cx="0" cy="1237388"/>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cxnSp>
        <p:nvCxnSpPr>
          <p:cNvPr id="1316" name="Google Shape;1316;p66"/>
          <p:cNvCxnSpPr/>
          <p:nvPr/>
        </p:nvCxnSpPr>
        <p:spPr>
          <a:xfrm>
            <a:off x="775435" y="5508109"/>
            <a:ext cx="304007" cy="0"/>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sp>
        <p:nvSpPr>
          <p:cNvPr id="1317" name="Google Shape;1317;p66"/>
          <p:cNvSpPr/>
          <p:nvPr/>
        </p:nvSpPr>
        <p:spPr>
          <a:xfrm>
            <a:off x="2186684" y="5915071"/>
            <a:ext cx="6500116" cy="790529"/>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Geospatial Management Office subsystem (GMOS) provides gateway to</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photographic data for senior management reporting and service</a:t>
            </a:r>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center universal managers (SCUM)</a:t>
            </a:r>
            <a:endParaRPr sz="1400">
              <a:solidFill>
                <a:schemeClr val="dk1"/>
              </a:solidFill>
              <a:latin typeface="Tahoma"/>
              <a:ea typeface="Tahoma"/>
              <a:cs typeface="Tahoma"/>
              <a:sym typeface="Tahoma"/>
            </a:endParaRPr>
          </a:p>
          <a:p>
            <a:pPr marL="0" marR="0" lvl="0" indent="0" algn="l" rtl="0">
              <a:spcBef>
                <a:spcPts val="0"/>
              </a:spcBef>
              <a:spcAft>
                <a:spcPts val="0"/>
              </a:spcAft>
              <a:buNone/>
            </a:pPr>
            <a:endParaRPr sz="1400">
              <a:solidFill>
                <a:schemeClr val="dk1"/>
              </a:solidFill>
              <a:latin typeface="Tahoma"/>
              <a:ea typeface="Tahoma"/>
              <a:cs typeface="Tahoma"/>
              <a:sym typeface="Tahoma"/>
            </a:endParaRPr>
          </a:p>
        </p:txBody>
      </p:sp>
      <p:pic>
        <p:nvPicPr>
          <p:cNvPr id="1318" name="Google Shape;1318;p66"/>
          <p:cNvPicPr preferRelativeResize="0"/>
          <p:nvPr/>
        </p:nvPicPr>
        <p:blipFill rotWithShape="1">
          <a:blip r:embed="rId5">
            <a:alphaModFix/>
          </a:blip>
          <a:srcRect/>
          <a:stretch/>
        </p:blipFill>
        <p:spPr>
          <a:xfrm>
            <a:off x="7821048" y="5275842"/>
            <a:ext cx="571042" cy="571042"/>
          </a:xfrm>
          <a:prstGeom prst="rect">
            <a:avLst/>
          </a:prstGeom>
          <a:noFill/>
          <a:ln>
            <a:noFill/>
          </a:ln>
        </p:spPr>
      </p:pic>
      <p:pic>
        <p:nvPicPr>
          <p:cNvPr id="1319" name="Google Shape;1319;p66"/>
          <p:cNvPicPr preferRelativeResize="0"/>
          <p:nvPr/>
        </p:nvPicPr>
        <p:blipFill rotWithShape="1">
          <a:blip r:embed="rId6">
            <a:alphaModFix/>
          </a:blip>
          <a:srcRect/>
          <a:stretch/>
        </p:blipFill>
        <p:spPr>
          <a:xfrm>
            <a:off x="7780665" y="6003694"/>
            <a:ext cx="613282" cy="613282"/>
          </a:xfrm>
          <a:prstGeom prst="rect">
            <a:avLst/>
          </a:prstGeom>
          <a:noFill/>
          <a:ln>
            <a:noFill/>
          </a:ln>
        </p:spPr>
      </p:pic>
      <p:sp>
        <p:nvSpPr>
          <p:cNvPr id="1320" name="Google Shape;1320;p66"/>
          <p:cNvSpPr/>
          <p:nvPr/>
        </p:nvSpPr>
        <p:spPr>
          <a:xfrm>
            <a:off x="2194534" y="4364355"/>
            <a:ext cx="6492266" cy="817245"/>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Photography Collection &amp; Operations Management System (PCOMS). Provides image acquisition, collection, rectification, storage and distribution services.  Example Users: Authorized federal and state agencies, DUD associates</a:t>
            </a:r>
            <a:endParaRPr/>
          </a:p>
        </p:txBody>
      </p:sp>
      <p:sp>
        <p:nvSpPr>
          <p:cNvPr id="1321" name="Google Shape;1321;p66"/>
          <p:cNvSpPr/>
          <p:nvPr/>
        </p:nvSpPr>
        <p:spPr>
          <a:xfrm>
            <a:off x="2194534" y="5181600"/>
            <a:ext cx="6492266" cy="685800"/>
          </a:xfrm>
          <a:prstGeom prst="roundRect">
            <a:avLst>
              <a:gd name="adj" fmla="val 16667"/>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0000"/>
                </a:solidFill>
                <a:latin typeface="Tahoma"/>
                <a:ea typeface="Tahoma"/>
                <a:cs typeface="Tahoma"/>
                <a:sym typeface="Tahoma"/>
              </a:rPr>
              <a:t>AP2MO DUD Reserve Management program dashboard – </a:t>
            </a:r>
            <a:endParaRPr/>
          </a:p>
          <a:p>
            <a:pPr marL="0" marR="0" lvl="0" indent="0" algn="l" rtl="0">
              <a:spcBef>
                <a:spcPts val="0"/>
              </a:spcBef>
              <a:spcAft>
                <a:spcPts val="0"/>
              </a:spcAft>
              <a:buNone/>
            </a:pPr>
            <a:r>
              <a:rPr lang="en-US" sz="1400">
                <a:solidFill>
                  <a:srgbClr val="000000"/>
                </a:solidFill>
                <a:latin typeface="Tahoma"/>
                <a:ea typeface="Tahoma"/>
                <a:cs typeface="Tahoma"/>
                <a:sym typeface="Tahoma"/>
              </a:rPr>
              <a:t>automated by the Photography Consolidated Management </a:t>
            </a:r>
            <a:endParaRPr/>
          </a:p>
          <a:p>
            <a:pPr marL="0" marR="0" lvl="0" indent="0" algn="l" rtl="0">
              <a:spcBef>
                <a:spcPts val="0"/>
              </a:spcBef>
              <a:spcAft>
                <a:spcPts val="0"/>
              </a:spcAft>
              <a:buNone/>
            </a:pPr>
            <a:r>
              <a:rPr lang="en-US" sz="1400">
                <a:solidFill>
                  <a:srgbClr val="000000"/>
                </a:solidFill>
                <a:latin typeface="Tahoma"/>
                <a:ea typeface="Tahoma"/>
                <a:cs typeface="Tahoma"/>
                <a:sym typeface="Tahoma"/>
              </a:rPr>
              <a:t>Subsystem (PCMS)</a:t>
            </a:r>
            <a:endParaRPr/>
          </a:p>
        </p:txBody>
      </p:sp>
      <p:sp>
        <p:nvSpPr>
          <p:cNvPr id="1322" name="Google Shape;1322;p66"/>
          <p:cNvSpPr/>
          <p:nvPr/>
        </p:nvSpPr>
        <p:spPr>
          <a:xfrm>
            <a:off x="1739002" y="3733800"/>
            <a:ext cx="6947798" cy="578882"/>
          </a:xfrm>
          <a:prstGeom prst="flowChartAlternateProcess">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Aerial Photography Program Management Office (AP2MO) Imagery Acquisition Division operates PCOMS</a:t>
            </a:r>
            <a:endParaRPr/>
          </a:p>
        </p:txBody>
      </p:sp>
      <p:sp>
        <p:nvSpPr>
          <p:cNvPr id="1323" name="Google Shape;1323;p66"/>
          <p:cNvSpPr/>
          <p:nvPr/>
        </p:nvSpPr>
        <p:spPr>
          <a:xfrm>
            <a:off x="1036537" y="5243806"/>
            <a:ext cx="952896" cy="500549"/>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AP2MO</a:t>
            </a:r>
            <a:endParaRPr/>
          </a:p>
        </p:txBody>
      </p:sp>
      <p:sp>
        <p:nvSpPr>
          <p:cNvPr id="1324" name="Google Shape;1324;p66"/>
          <p:cNvSpPr/>
          <p:nvPr/>
        </p:nvSpPr>
        <p:spPr>
          <a:xfrm>
            <a:off x="1079442" y="5874289"/>
            <a:ext cx="952896" cy="500549"/>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GOO</a:t>
            </a:r>
            <a:endParaRPr/>
          </a:p>
        </p:txBody>
      </p:sp>
      <p:cxnSp>
        <p:nvCxnSpPr>
          <p:cNvPr id="1325" name="Google Shape;1325;p66"/>
          <p:cNvCxnSpPr/>
          <p:nvPr/>
        </p:nvCxnSpPr>
        <p:spPr>
          <a:xfrm>
            <a:off x="789680" y="6114188"/>
            <a:ext cx="304007" cy="0"/>
          </a:xfrm>
          <a:prstGeom prst="straightConnector1">
            <a:avLst/>
          </a:prstGeom>
          <a:solidFill>
            <a:schemeClr val="accent1"/>
          </a:solidFill>
          <a:ln w="9525" cap="flat" cmpd="sng">
            <a:solidFill>
              <a:schemeClr val="accent1"/>
            </a:solidFill>
            <a:prstDash val="solid"/>
            <a:miter lim="800000"/>
            <a:headEnd type="none" w="sm" len="sm"/>
            <a:tailEnd type="none" w="sm" len="sm"/>
          </a:ln>
        </p:spPr>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330"/>
        <p:cNvGrpSpPr/>
        <p:nvPr/>
      </p:nvGrpSpPr>
      <p:grpSpPr>
        <a:xfrm>
          <a:off x="0" y="0"/>
          <a:ext cx="0" cy="0"/>
          <a:chOff x="0" y="0"/>
          <a:chExt cx="0" cy="0"/>
        </a:xfrm>
      </p:grpSpPr>
      <p:sp>
        <p:nvSpPr>
          <p:cNvPr id="1331" name="Google Shape;1331;p67"/>
          <p:cNvSpPr txBox="1">
            <a:spLocks noGrp="1"/>
          </p:cNvSpPr>
          <p:nvPr>
            <p:ph type="body" idx="1"/>
          </p:nvPr>
        </p:nvSpPr>
        <p:spPr>
          <a:xfrm>
            <a:off x="345989" y="1025612"/>
            <a:ext cx="8387643" cy="5832388"/>
          </a:xfrm>
          <a:prstGeom prst="rect">
            <a:avLst/>
          </a:prstGeom>
          <a:noFill/>
          <a:ln>
            <a:noFill/>
          </a:ln>
        </p:spPr>
        <p:txBody>
          <a:bodyPr spcFirstLastPara="1" wrap="square" lIns="91425" tIns="45700" rIns="91425" bIns="45700" anchor="t" anchorCtr="0">
            <a:noAutofit/>
          </a:bodyPr>
          <a:lstStyle/>
          <a:p>
            <a:pPr marL="742950" lvl="1" indent="-285750" algn="l" rtl="0">
              <a:spcBef>
                <a:spcPts val="320"/>
              </a:spcBef>
              <a:spcAft>
                <a:spcPts val="0"/>
              </a:spcAft>
              <a:buClr>
                <a:srgbClr val="C00000"/>
              </a:buClr>
              <a:buSzPct val="100000"/>
              <a:buFont typeface="Wingdings" panose="05000000000000000000" pitchFamily="2" charset="2"/>
              <a:buChar char="§"/>
            </a:pPr>
            <a:r>
              <a:rPr lang="en-US" sz="1800" dirty="0"/>
              <a:t>What is within the scope of organizational responsibilities</a:t>
            </a:r>
          </a:p>
          <a:p>
            <a:pPr marL="742950" lvl="1" indent="-285750" algn="l" rtl="0">
              <a:spcBef>
                <a:spcPts val="320"/>
              </a:spcBef>
              <a:spcAft>
                <a:spcPts val="0"/>
              </a:spcAft>
              <a:buClr>
                <a:srgbClr val="C00000"/>
              </a:buClr>
              <a:buSzPct val="100000"/>
              <a:buFont typeface="Wingdings" panose="05000000000000000000" pitchFamily="2" charset="2"/>
              <a:buChar char="§"/>
            </a:pPr>
            <a:r>
              <a:rPr lang="en-US" sz="1800" dirty="0"/>
              <a:t>Where does the system reside in the facility or physical environment.</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Where RITOF and HOSD are located</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Data centers #1, #2 and #3, RSOC, etc., and what might be in each room</a:t>
            </a:r>
            <a:endParaRPr lang="en-US" sz="1800" dirty="0"/>
          </a:p>
          <a:p>
            <a:pPr marL="742950" lvl="1" indent="-285750" algn="l" rtl="0">
              <a:spcBef>
                <a:spcPts val="320"/>
              </a:spcBef>
              <a:spcAft>
                <a:spcPts val="0"/>
              </a:spcAft>
              <a:buClr>
                <a:srgbClr val="C00000"/>
              </a:buClr>
              <a:buSzPct val="100000"/>
              <a:buFont typeface="Wingdings" panose="05000000000000000000" pitchFamily="2" charset="2"/>
              <a:buChar char="§"/>
            </a:pPr>
            <a:r>
              <a:rPr lang="en-US" sz="1800" dirty="0"/>
              <a:t>Hardware, software, applications, database(s) </a:t>
            </a:r>
            <a:endParaRPr sz="1800" dirty="0"/>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Application and its subsystems</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The hardware, software, and database(s) </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Any other component identified in the system inventory. </a:t>
            </a:r>
          </a:p>
          <a:p>
            <a:pPr marL="1200150" lvl="2" indent="-285750">
              <a:spcBef>
                <a:spcPts val="320"/>
              </a:spcBef>
              <a:buSzPts val="880"/>
            </a:pPr>
            <a:endParaRPr lang="en-US" dirty="0"/>
          </a:p>
          <a:p>
            <a:pPr marL="742950" lvl="1" indent="-285750">
              <a:buClr>
                <a:srgbClr val="C00000"/>
              </a:buClr>
              <a:buSzPct val="100000"/>
              <a:buFont typeface="Wingdings" panose="05000000000000000000" pitchFamily="2" charset="2"/>
              <a:buChar char="§"/>
            </a:pPr>
            <a:r>
              <a:rPr lang="en-US" sz="1800" dirty="0"/>
              <a:t>An information flow diagram would also help. It depicts interactions among:</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Operating system</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Database</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Application</a:t>
            </a:r>
          </a:p>
          <a:p>
            <a:pPr marL="1200150" lvl="2" indent="-285750">
              <a:spcBef>
                <a:spcPts val="320"/>
              </a:spcBef>
              <a:buClr>
                <a:schemeClr val="bg2">
                  <a:lumMod val="60000"/>
                  <a:lumOff val="40000"/>
                </a:schemeClr>
              </a:buClr>
              <a:buSzPct val="100000"/>
              <a:buFont typeface="Wingdings" panose="05000000000000000000" pitchFamily="2" charset="2"/>
              <a:buChar char="§"/>
            </a:pPr>
            <a:r>
              <a:rPr lang="en-US" sz="1600" dirty="0"/>
              <a:t>Different ports, protocols, etc.</a:t>
            </a:r>
          </a:p>
          <a:p>
            <a:pPr marL="1200150" lvl="2" indent="-285750">
              <a:spcBef>
                <a:spcPts val="320"/>
              </a:spcBef>
              <a:buSzPts val="880"/>
            </a:pPr>
            <a:endParaRPr lang="en-US" dirty="0"/>
          </a:p>
          <a:p>
            <a:pPr marL="742950" lvl="1" indent="-285750">
              <a:buClr>
                <a:srgbClr val="C00000"/>
              </a:buClr>
              <a:buSzPct val="100000"/>
              <a:buFont typeface="Wingdings" panose="05000000000000000000" pitchFamily="2" charset="2"/>
              <a:buChar char="§"/>
            </a:pPr>
            <a:r>
              <a:rPr lang="en-US" sz="1800" dirty="0"/>
              <a:t>Vendor documentation and Service Level Agreements (SLA’s) may describe interfaces, e.g., ports and services in use.</a:t>
            </a:r>
          </a:p>
          <a:p>
            <a:pPr marL="457200" lvl="1" indent="0">
              <a:buNone/>
            </a:pPr>
            <a:endParaRPr lang="en-US" dirty="0"/>
          </a:p>
          <a:p>
            <a:pPr marL="742950" lvl="1" indent="-285750">
              <a:buClr>
                <a:srgbClr val="C00000"/>
              </a:buClr>
              <a:buSzPct val="100000"/>
              <a:buFont typeface="Wingdings" panose="05000000000000000000" pitchFamily="2" charset="2"/>
              <a:buChar char="§"/>
            </a:pPr>
            <a:r>
              <a:rPr lang="en-US" dirty="0"/>
              <a:t> </a:t>
            </a:r>
            <a:r>
              <a:rPr lang="en-US" sz="1800" dirty="0"/>
              <a:t>For PCOMS, Active Directory is owned and managed by HOSD.  </a:t>
            </a:r>
          </a:p>
          <a:p>
            <a:pPr marL="742950" lvl="1" indent="-285750" algn="l" rtl="0">
              <a:spcBef>
                <a:spcPts val="320"/>
              </a:spcBef>
              <a:spcAft>
                <a:spcPts val="0"/>
              </a:spcAft>
              <a:buSzPts val="880"/>
              <a:buChar char="■"/>
            </a:pPr>
            <a:endParaRPr dirty="0"/>
          </a:p>
          <a:p>
            <a:pPr marL="342900" lvl="0" indent="-274320" algn="l" rtl="0">
              <a:spcBef>
                <a:spcPts val="360"/>
              </a:spcBef>
              <a:spcAft>
                <a:spcPts val="0"/>
              </a:spcAft>
              <a:buSzPts val="1080"/>
              <a:buNone/>
            </a:pPr>
            <a:endParaRPr dirty="0"/>
          </a:p>
        </p:txBody>
      </p:sp>
      <p:sp>
        <p:nvSpPr>
          <p:cNvPr id="1332" name="Google Shape;1332;p6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RMF Boundaries Require Detail</a:t>
            </a:r>
            <a:endParaRP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337"/>
        <p:cNvGrpSpPr/>
        <p:nvPr/>
      </p:nvGrpSpPr>
      <p:grpSpPr>
        <a:xfrm>
          <a:off x="0" y="0"/>
          <a:ext cx="0" cy="0"/>
          <a:chOff x="0" y="0"/>
          <a:chExt cx="0" cy="0"/>
        </a:xfrm>
      </p:grpSpPr>
      <p:sp>
        <p:nvSpPr>
          <p:cNvPr id="1338" name="Google Shape;1338;p68"/>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p>
            <a:pPr marL="176213" lvl="0" indent="-176213" algn="l" rtl="0">
              <a:spcBef>
                <a:spcPts val="0"/>
              </a:spcBef>
              <a:spcAft>
                <a:spcPts val="0"/>
              </a:spcAft>
              <a:buSzPts val="1080"/>
              <a:buChar char="■"/>
            </a:pPr>
            <a:r>
              <a:rPr lang="en-US" dirty="0"/>
              <a:t>Physical environment and data center interconnections form the boundary “first cut “</a:t>
            </a:r>
            <a:endParaRPr dirty="0"/>
          </a:p>
          <a:p>
            <a:pPr marL="176213" lvl="0" indent="-176213" algn="l" rtl="0">
              <a:spcBef>
                <a:spcPts val="360"/>
              </a:spcBef>
              <a:spcAft>
                <a:spcPts val="0"/>
              </a:spcAft>
              <a:buSzPts val="1080"/>
              <a:buChar char="■"/>
            </a:pPr>
            <a:r>
              <a:rPr lang="en-US" dirty="0"/>
              <a:t>High level view:</a:t>
            </a:r>
            <a:endParaRPr dirty="0"/>
          </a:p>
          <a:p>
            <a:pPr marL="336550" lvl="1" indent="-160337" algn="l" rtl="0">
              <a:spcBef>
                <a:spcPts val="320"/>
              </a:spcBef>
              <a:spcAft>
                <a:spcPts val="0"/>
              </a:spcAft>
              <a:buSzPts val="880"/>
              <a:buChar char="■"/>
            </a:pPr>
            <a:r>
              <a:rPr lang="en-US" dirty="0"/>
              <a:t>External connections</a:t>
            </a:r>
            <a:endParaRPr dirty="0"/>
          </a:p>
          <a:p>
            <a:pPr marL="336550" lvl="1" indent="-160337" algn="l" rtl="0">
              <a:spcBef>
                <a:spcPts val="320"/>
              </a:spcBef>
              <a:spcAft>
                <a:spcPts val="0"/>
              </a:spcAft>
              <a:buSzPts val="880"/>
              <a:buChar char="■"/>
            </a:pPr>
            <a:r>
              <a:rPr lang="en-US" dirty="0"/>
              <a:t>Connections in use</a:t>
            </a:r>
            <a:endParaRPr dirty="0"/>
          </a:p>
          <a:p>
            <a:pPr marL="176213" lvl="0" indent="-176213" algn="l" rtl="0">
              <a:spcBef>
                <a:spcPts val="360"/>
              </a:spcBef>
              <a:spcAft>
                <a:spcPts val="0"/>
              </a:spcAft>
              <a:buSzPts val="1080"/>
              <a:buChar char="■"/>
            </a:pPr>
            <a:r>
              <a:rPr lang="en-US" dirty="0"/>
              <a:t>For PCOMS, note the end user inter- connections are over HTTPS on Port 443.</a:t>
            </a:r>
            <a:endParaRPr dirty="0"/>
          </a:p>
          <a:p>
            <a:pPr marL="176213" lvl="0" indent="-107632" algn="l" rtl="0">
              <a:spcBef>
                <a:spcPts val="360"/>
              </a:spcBef>
              <a:spcAft>
                <a:spcPts val="0"/>
              </a:spcAft>
              <a:buSzPts val="1080"/>
              <a:buNone/>
            </a:pPr>
            <a:endParaRPr dirty="0"/>
          </a:p>
        </p:txBody>
      </p:sp>
      <p:sp>
        <p:nvSpPr>
          <p:cNvPr id="1339" name="Google Shape;1339;p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Boundary - PCOMS Physical Environment Overview</a:t>
            </a:r>
            <a:endParaRPr/>
          </a:p>
        </p:txBody>
      </p:sp>
      <p:pic>
        <p:nvPicPr>
          <p:cNvPr id="1340" name="Google Shape;1340;p68"/>
          <p:cNvPicPr preferRelativeResize="0"/>
          <p:nvPr/>
        </p:nvPicPr>
        <p:blipFill rotWithShape="1">
          <a:blip r:embed="rId3">
            <a:alphaModFix/>
          </a:blip>
          <a:srcRect l="21746" t="8699" r="19936" b="12039"/>
          <a:stretch/>
        </p:blipFill>
        <p:spPr>
          <a:xfrm>
            <a:off x="3124200" y="1104027"/>
            <a:ext cx="5867400" cy="4780540"/>
          </a:xfrm>
          <a:prstGeom prst="rect">
            <a:avLst/>
          </a:prstGeom>
          <a:solidFill>
            <a:schemeClr val="lt1"/>
          </a:solidFill>
          <a:ln>
            <a:noFill/>
          </a:ln>
          <a:effectLst>
            <a:outerShdw blurRad="292100" dist="139700" dir="2700000" algn="tl" rotWithShape="0">
              <a:srgbClr val="333333">
                <a:alpha val="64705"/>
              </a:srgbClr>
            </a:outerShdw>
          </a:effectLst>
        </p:spPr>
      </p:pic>
      <p:sp>
        <p:nvSpPr>
          <p:cNvPr id="1341" name="Google Shape;1341;p68"/>
          <p:cNvSpPr/>
          <p:nvPr/>
        </p:nvSpPr>
        <p:spPr>
          <a:xfrm>
            <a:off x="5557043" y="1752600"/>
            <a:ext cx="620714" cy="12311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7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Who owns the system?</a:t>
            </a:r>
            <a:endParaRPr dirty="0"/>
          </a:p>
          <a:p>
            <a:pPr marL="342900" lvl="0" indent="-342900" algn="l" rtl="0">
              <a:spcBef>
                <a:spcPts val="480"/>
              </a:spcBef>
              <a:spcAft>
                <a:spcPts val="0"/>
              </a:spcAft>
              <a:buSzPts val="1440"/>
              <a:buChar char="■"/>
            </a:pPr>
            <a:r>
              <a:rPr lang="en-US" dirty="0"/>
              <a:t>What do they own in the system? (Initial boundary cut)</a:t>
            </a:r>
            <a:endParaRPr dirty="0"/>
          </a:p>
          <a:p>
            <a:pPr marL="342900" lvl="0" indent="-342900" algn="l" rtl="0">
              <a:spcBef>
                <a:spcPts val="480"/>
              </a:spcBef>
              <a:spcAft>
                <a:spcPts val="0"/>
              </a:spcAft>
              <a:buSzPts val="1440"/>
              <a:buChar char="■"/>
            </a:pPr>
            <a:r>
              <a:rPr lang="en-US" dirty="0"/>
              <a:t>Who operates PCOMS?</a:t>
            </a:r>
            <a:endParaRPr dirty="0"/>
          </a:p>
          <a:p>
            <a:pPr marL="342900" lvl="0" indent="-342900" algn="l" rtl="0">
              <a:spcBef>
                <a:spcPts val="480"/>
              </a:spcBef>
              <a:spcAft>
                <a:spcPts val="0"/>
              </a:spcAft>
              <a:buSzPts val="1440"/>
              <a:buChar char="■"/>
            </a:pPr>
            <a:r>
              <a:rPr lang="en-US" dirty="0"/>
              <a:t>Who owns the OS?</a:t>
            </a:r>
            <a:endParaRPr dirty="0"/>
          </a:p>
          <a:p>
            <a:pPr marL="342900" lvl="0" indent="-342900" algn="l" rtl="0">
              <a:spcBef>
                <a:spcPts val="480"/>
              </a:spcBef>
              <a:spcAft>
                <a:spcPts val="0"/>
              </a:spcAft>
              <a:buSzPts val="1440"/>
              <a:buChar char="■"/>
            </a:pPr>
            <a:r>
              <a:rPr lang="en-US" dirty="0"/>
              <a:t>Is the OS part of the boundary?</a:t>
            </a:r>
            <a:endParaRPr dirty="0"/>
          </a:p>
          <a:p>
            <a:pPr marL="342900" lvl="0" indent="-342900" algn="l" rtl="0">
              <a:spcBef>
                <a:spcPts val="480"/>
              </a:spcBef>
              <a:spcAft>
                <a:spcPts val="0"/>
              </a:spcAft>
              <a:buSzPts val="1440"/>
              <a:buChar char="■"/>
            </a:pPr>
            <a:r>
              <a:rPr lang="en-US" dirty="0"/>
              <a:t>What is/are the system input(s)?</a:t>
            </a:r>
            <a:endParaRPr dirty="0"/>
          </a:p>
          <a:p>
            <a:pPr marL="342900" lvl="0" indent="-342900" algn="l" rtl="0">
              <a:spcBef>
                <a:spcPts val="480"/>
              </a:spcBef>
              <a:spcAft>
                <a:spcPts val="0"/>
              </a:spcAft>
              <a:buSzPts val="1440"/>
              <a:buChar char="■"/>
            </a:pPr>
            <a:r>
              <a:rPr lang="en-US" dirty="0"/>
              <a:t>What actions does the system perform?</a:t>
            </a:r>
            <a:endParaRPr dirty="0"/>
          </a:p>
          <a:p>
            <a:pPr marL="342900" lvl="0" indent="-342900" algn="l" rtl="0">
              <a:spcBef>
                <a:spcPts val="480"/>
              </a:spcBef>
              <a:spcAft>
                <a:spcPts val="0"/>
              </a:spcAft>
              <a:buSzPts val="1440"/>
              <a:buChar char="■"/>
            </a:pPr>
            <a:r>
              <a:rPr lang="en-US" dirty="0"/>
              <a:t>What is the system output(s)?</a:t>
            </a:r>
            <a:endParaRPr dirty="0"/>
          </a:p>
          <a:p>
            <a:pPr marL="342900" lvl="0" indent="-342900" algn="l" rtl="0">
              <a:spcBef>
                <a:spcPts val="480"/>
              </a:spcBef>
              <a:spcAft>
                <a:spcPts val="0"/>
              </a:spcAft>
              <a:buSzPts val="1440"/>
              <a:buChar char="■"/>
            </a:pPr>
            <a:r>
              <a:rPr lang="en-US" dirty="0"/>
              <a:t>What are the major subsystems?  </a:t>
            </a:r>
            <a:endParaRPr dirty="0"/>
          </a:p>
          <a:p>
            <a:pPr marL="342900" lvl="0" indent="-342900" algn="l" rtl="0">
              <a:spcBef>
                <a:spcPts val="480"/>
              </a:spcBef>
              <a:spcAft>
                <a:spcPts val="0"/>
              </a:spcAft>
              <a:buSzPts val="1440"/>
              <a:buChar char="■"/>
            </a:pPr>
            <a:r>
              <a:rPr lang="en-US" dirty="0"/>
              <a:t>What is the user base for the system?</a:t>
            </a:r>
            <a:endParaRPr dirty="0"/>
          </a:p>
        </p:txBody>
      </p:sp>
      <p:sp>
        <p:nvSpPr>
          <p:cNvPr id="1356" name="Google Shape;1356;p70"/>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 Identify Data Elements: Determine Essential System Specific Information</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7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Boundary Considerations – PCOMS Systems and Interconnections</a:t>
            </a:r>
            <a:endParaRPr/>
          </a:p>
        </p:txBody>
      </p:sp>
      <p:grpSp>
        <p:nvGrpSpPr>
          <p:cNvPr id="1363" name="Google Shape;1363;p71"/>
          <p:cNvGrpSpPr/>
          <p:nvPr/>
        </p:nvGrpSpPr>
        <p:grpSpPr>
          <a:xfrm>
            <a:off x="111125" y="1143000"/>
            <a:ext cx="8926513" cy="4876800"/>
            <a:chOff x="111125" y="1525588"/>
            <a:chExt cx="8926513" cy="4876800"/>
          </a:xfrm>
        </p:grpSpPr>
        <p:pic>
          <p:nvPicPr>
            <p:cNvPr id="1364" name="Google Shape;1364;p71"/>
            <p:cNvPicPr preferRelativeResize="0"/>
            <p:nvPr/>
          </p:nvPicPr>
          <p:blipFill rotWithShape="1">
            <a:blip r:embed="rId3">
              <a:alphaModFix/>
            </a:blip>
            <a:srcRect l="19981" t="6041" r="22649" b="10576"/>
            <a:stretch/>
          </p:blipFill>
          <p:spPr>
            <a:xfrm>
              <a:off x="2630488" y="1525588"/>
              <a:ext cx="6407150" cy="4876800"/>
            </a:xfrm>
            <a:prstGeom prst="rect">
              <a:avLst/>
            </a:prstGeom>
            <a:noFill/>
            <a:ln>
              <a:noFill/>
            </a:ln>
            <a:effectLst>
              <a:outerShdw blurRad="292100" dist="139700" dir="2700000" algn="tl" rotWithShape="0">
                <a:srgbClr val="333333">
                  <a:alpha val="64705"/>
                </a:srgbClr>
              </a:outerShdw>
            </a:effectLst>
          </p:spPr>
        </p:pic>
        <p:sp>
          <p:nvSpPr>
            <p:cNvPr id="1365" name="Google Shape;1365;p71"/>
            <p:cNvSpPr/>
            <p:nvPr/>
          </p:nvSpPr>
          <p:spPr>
            <a:xfrm>
              <a:off x="111125" y="1889125"/>
              <a:ext cx="2519363" cy="4400550"/>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HOSD hosts PCOMS (Linux and Microsoft Windows data center.) Hosting agreement provides Enterprise Active Directory (EAD), security, network, and monitoring services. </a:t>
              </a:r>
              <a:endParaRPr/>
            </a:p>
            <a:p>
              <a:pPr marL="0" marR="0" lvl="0" indent="0" algn="l" rtl="0">
                <a:spcBef>
                  <a:spcPts val="0"/>
                </a:spcBef>
                <a:spcAft>
                  <a:spcPts val="0"/>
                </a:spcAft>
                <a:buNone/>
              </a:pPr>
              <a:endParaRPr sz="1400">
                <a:solidFill>
                  <a:schemeClr val="dk1"/>
                </a:solidFill>
                <a:latin typeface="Tahoma"/>
                <a:ea typeface="Tahoma"/>
                <a:cs typeface="Tahoma"/>
                <a:sym typeface="Tahoma"/>
              </a:endParaRPr>
            </a:p>
            <a:p>
              <a:pPr marL="0" marR="0" lvl="0" indent="0" algn="l" rtl="0">
                <a:spcBef>
                  <a:spcPts val="0"/>
                </a:spcBef>
                <a:spcAft>
                  <a:spcPts val="0"/>
                </a:spcAft>
                <a:buNone/>
              </a:pPr>
              <a:r>
                <a:rPr lang="en-US" sz="1400">
                  <a:solidFill>
                    <a:schemeClr val="dk1"/>
                  </a:solidFill>
                  <a:latin typeface="Tahoma"/>
                  <a:ea typeface="Tahoma"/>
                  <a:cs typeface="Tahoma"/>
                  <a:sym typeface="Tahoma"/>
                </a:rPr>
                <a:t>AP2MO management responsible for all:</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Hardware</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Operating systems</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Databases</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Installation</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Administration</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Authorization</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Tahoma"/>
                  <a:ea typeface="Tahoma"/>
                  <a:cs typeface="Tahoma"/>
                  <a:sym typeface="Tahoma"/>
                </a:rPr>
                <a:t>Acquisition/purchasing and maintenance of  PCOMS application and  sub-components.</a:t>
              </a:r>
              <a:endParaRPr/>
            </a:p>
          </p:txBody>
        </p:sp>
        <p:sp>
          <p:nvSpPr>
            <p:cNvPr id="1366" name="Google Shape;1366;p71"/>
            <p:cNvSpPr txBox="1"/>
            <p:nvPr/>
          </p:nvSpPr>
          <p:spPr>
            <a:xfrm>
              <a:off x="6983413" y="2057400"/>
              <a:ext cx="1847850" cy="1815882"/>
            </a:xfrm>
            <a:prstGeom prst="rect">
              <a:avLst/>
            </a:prstGeom>
            <a:solidFill>
              <a:srgbClr val="C5D8F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Tahoma"/>
                  <a:ea typeface="Tahoma"/>
                  <a:cs typeface="Tahoma"/>
                  <a:sym typeface="Tahoma"/>
                </a:rPr>
                <a:t>PCOMS end users, including those outside the DUD are located nationally with secured web access (HTTPS) to the PCOMS application.</a:t>
              </a:r>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371"/>
        <p:cNvGrpSpPr/>
        <p:nvPr/>
      </p:nvGrpSpPr>
      <p:grpSpPr>
        <a:xfrm>
          <a:off x="0" y="0"/>
          <a:ext cx="0" cy="0"/>
          <a:chOff x="0" y="0"/>
          <a:chExt cx="0" cy="0"/>
        </a:xfrm>
      </p:grpSpPr>
      <p:sp>
        <p:nvSpPr>
          <p:cNvPr id="1372" name="Google Shape;1372;p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Systems and Interconnections</a:t>
            </a:r>
            <a:endParaRPr/>
          </a:p>
        </p:txBody>
      </p:sp>
      <p:pic>
        <p:nvPicPr>
          <p:cNvPr id="1373" name="Google Shape;1373;p72"/>
          <p:cNvPicPr preferRelativeResize="0"/>
          <p:nvPr/>
        </p:nvPicPr>
        <p:blipFill rotWithShape="1">
          <a:blip r:embed="rId3">
            <a:alphaModFix/>
          </a:blip>
          <a:srcRect l="19981" t="6041" r="22649" b="10576"/>
          <a:stretch/>
        </p:blipFill>
        <p:spPr>
          <a:xfrm>
            <a:off x="130175" y="1155357"/>
            <a:ext cx="8686800" cy="5333999"/>
          </a:xfrm>
          <a:prstGeom prst="rect">
            <a:avLst/>
          </a:prstGeom>
          <a:noFill/>
          <a:ln>
            <a:noFill/>
          </a:ln>
          <a:effectLst>
            <a:outerShdw blurRad="292100" dist="139700" dir="2700000" algn="tl" rotWithShape="0">
              <a:srgbClr val="333333">
                <a:alpha val="64705"/>
              </a:srgbClr>
            </a:outerShdw>
          </a:effectLst>
        </p:spPr>
      </p:pic>
      <p:pic>
        <p:nvPicPr>
          <p:cNvPr id="1374" name="Google Shape;1374;p72" descr="File:Book Hexagonal Icon.svg"/>
          <p:cNvPicPr preferRelativeResize="0"/>
          <p:nvPr/>
        </p:nvPicPr>
        <p:blipFill rotWithShape="1">
          <a:blip r:embed="rId4">
            <a:alphaModFix/>
          </a:blip>
          <a:srcRect/>
          <a:stretch/>
        </p:blipFill>
        <p:spPr>
          <a:xfrm>
            <a:off x="8170529" y="5638800"/>
            <a:ext cx="962025" cy="74567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379"/>
        <p:cNvGrpSpPr/>
        <p:nvPr/>
      </p:nvGrpSpPr>
      <p:grpSpPr>
        <a:xfrm>
          <a:off x="0" y="0"/>
          <a:ext cx="0" cy="0"/>
          <a:chOff x="0" y="0"/>
          <a:chExt cx="0" cy="0"/>
        </a:xfrm>
      </p:grpSpPr>
      <p:sp>
        <p:nvSpPr>
          <p:cNvPr id="1380" name="Google Shape;1380;p73"/>
          <p:cNvSpPr txBox="1">
            <a:spLocks noGrp="1"/>
          </p:cNvSpPr>
          <p:nvPr>
            <p:ph type="body" idx="1"/>
          </p:nvPr>
        </p:nvSpPr>
        <p:spPr>
          <a:xfrm>
            <a:off x="617538" y="1563687"/>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Once you have a sense for the boundary…</a:t>
            </a:r>
            <a:endParaRPr dirty="0"/>
          </a:p>
          <a:p>
            <a:pPr marL="342900" lvl="0" indent="-342900" algn="l" rtl="0">
              <a:spcBef>
                <a:spcPts val="480"/>
              </a:spcBef>
              <a:spcAft>
                <a:spcPts val="0"/>
              </a:spcAft>
              <a:buSzPts val="1440"/>
              <a:buChar char="■"/>
            </a:pPr>
            <a:r>
              <a:rPr lang="en-US" dirty="0"/>
              <a:t>Identify applicable information types that are representative of data that the system has:</a:t>
            </a:r>
            <a:endParaRPr dirty="0"/>
          </a:p>
          <a:p>
            <a:pPr marL="742950" lvl="1" indent="-285750" algn="l" rtl="0">
              <a:spcBef>
                <a:spcPts val="480"/>
              </a:spcBef>
              <a:spcAft>
                <a:spcPts val="0"/>
              </a:spcAft>
              <a:buSzPts val="1320"/>
              <a:buChar char="■"/>
            </a:pPr>
            <a:r>
              <a:rPr lang="en-US" dirty="0"/>
              <a:t>Transmitted</a:t>
            </a:r>
            <a:endParaRPr dirty="0"/>
          </a:p>
          <a:p>
            <a:pPr marL="742950" lvl="1" indent="-285750" algn="l" rtl="0">
              <a:spcBef>
                <a:spcPts val="480"/>
              </a:spcBef>
              <a:spcAft>
                <a:spcPts val="0"/>
              </a:spcAft>
              <a:buSzPts val="1320"/>
              <a:buChar char="■"/>
            </a:pPr>
            <a:r>
              <a:rPr lang="en-US" dirty="0"/>
              <a:t>Input</a:t>
            </a:r>
            <a:endParaRPr dirty="0"/>
          </a:p>
          <a:p>
            <a:pPr marL="742950" lvl="1" indent="-285750" algn="l" rtl="0">
              <a:spcBef>
                <a:spcPts val="480"/>
              </a:spcBef>
              <a:spcAft>
                <a:spcPts val="0"/>
              </a:spcAft>
              <a:buSzPts val="1320"/>
              <a:buChar char="■"/>
            </a:pPr>
            <a:r>
              <a:rPr lang="en-US" dirty="0"/>
              <a:t>Stored</a:t>
            </a:r>
            <a:endParaRPr dirty="0"/>
          </a:p>
          <a:p>
            <a:pPr marL="742950" lvl="1" indent="-285750" algn="l" rtl="0">
              <a:spcBef>
                <a:spcPts val="480"/>
              </a:spcBef>
              <a:spcAft>
                <a:spcPts val="0"/>
              </a:spcAft>
              <a:buSzPts val="1320"/>
              <a:buChar char="■"/>
            </a:pPr>
            <a:r>
              <a:rPr lang="en-US" dirty="0"/>
              <a:t>Processed, and/or</a:t>
            </a:r>
            <a:endParaRPr dirty="0"/>
          </a:p>
          <a:p>
            <a:pPr marL="742950" lvl="1" indent="-285750" algn="l" rtl="0">
              <a:spcBef>
                <a:spcPts val="480"/>
              </a:spcBef>
              <a:spcAft>
                <a:spcPts val="0"/>
              </a:spcAft>
              <a:buSzPts val="1320"/>
              <a:buChar char="■"/>
            </a:pPr>
            <a:r>
              <a:rPr lang="en-US" dirty="0"/>
              <a:t>Output</a:t>
            </a:r>
            <a:endParaRPr dirty="0"/>
          </a:p>
        </p:txBody>
      </p:sp>
      <p:sp>
        <p:nvSpPr>
          <p:cNvPr id="1381" name="Google Shape;1381;p73"/>
          <p:cNvSpPr txBox="1">
            <a:spLocks noGrp="1"/>
          </p:cNvSpPr>
          <p:nvPr>
            <p:ph type="title"/>
          </p:nvPr>
        </p:nvSpPr>
        <p:spPr>
          <a:xfrm>
            <a:off x="1295400" y="16510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Preparing to Identify Information Types for PCOMS</a:t>
            </a:r>
            <a:endParaRPr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386"/>
        <p:cNvGrpSpPr/>
        <p:nvPr/>
      </p:nvGrpSpPr>
      <p:grpSpPr>
        <a:xfrm>
          <a:off x="0" y="0"/>
          <a:ext cx="0" cy="0"/>
          <a:chOff x="0" y="0"/>
          <a:chExt cx="0" cy="0"/>
        </a:xfrm>
      </p:grpSpPr>
      <p:sp>
        <p:nvSpPr>
          <p:cNvPr id="1387" name="Google Shape;1387;p74"/>
          <p:cNvSpPr txBox="1">
            <a:spLocks noGrp="1"/>
          </p:cNvSpPr>
          <p:nvPr>
            <p:ph type="title"/>
          </p:nvPr>
        </p:nvSpPr>
        <p:spPr>
          <a:xfrm>
            <a:off x="1219200" y="0"/>
            <a:ext cx="7597775" cy="10668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Information Type Analysis</a:t>
            </a:r>
            <a:endParaRPr/>
          </a:p>
        </p:txBody>
      </p:sp>
      <p:sp>
        <p:nvSpPr>
          <p:cNvPr id="1388" name="Google Shape;1388;p74"/>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The 1993 Photography Adjustment and Management (PAM) Act established capabilities for the US government for:</a:t>
            </a:r>
            <a:endParaRPr dirty="0"/>
          </a:p>
          <a:p>
            <a:pPr marL="742950" lvl="1" indent="-285750" algn="l" rtl="0">
              <a:spcBef>
                <a:spcPts val="360"/>
              </a:spcBef>
              <a:spcAft>
                <a:spcPts val="0"/>
              </a:spcAft>
              <a:buSzPts val="990"/>
              <a:buChar char="■"/>
            </a:pPr>
            <a:r>
              <a:rPr lang="en-US" dirty="0"/>
              <a:t>Photography collection programs </a:t>
            </a:r>
            <a:endParaRPr dirty="0"/>
          </a:p>
          <a:p>
            <a:pPr marL="742950" lvl="1" indent="-285750" algn="l" rtl="0">
              <a:spcBef>
                <a:spcPts val="360"/>
              </a:spcBef>
              <a:spcAft>
                <a:spcPts val="0"/>
              </a:spcAft>
              <a:buSzPts val="990"/>
              <a:buChar char="■"/>
            </a:pPr>
            <a:r>
              <a:rPr lang="en-US" dirty="0"/>
              <a:t>Established monitoring and reporting requirements designed to enhance photographic capabilities for the US government</a:t>
            </a:r>
            <a:endParaRPr dirty="0"/>
          </a:p>
          <a:p>
            <a:pPr marL="342900" lvl="0" indent="-342900" algn="l" rtl="0">
              <a:spcBef>
                <a:spcPts val="400"/>
              </a:spcBef>
              <a:spcAft>
                <a:spcPts val="0"/>
              </a:spcAft>
              <a:buSzPts val="1200"/>
              <a:buChar char="■"/>
            </a:pPr>
            <a:r>
              <a:rPr lang="en-US" dirty="0"/>
              <a:t>Information type:</a:t>
            </a:r>
            <a:endParaRPr dirty="0"/>
          </a:p>
          <a:p>
            <a:pPr marL="742950" lvl="1" indent="-285750" algn="l" rtl="0">
              <a:spcBef>
                <a:spcPts val="360"/>
              </a:spcBef>
              <a:spcAft>
                <a:spcPts val="0"/>
              </a:spcAft>
              <a:buSzPts val="990"/>
              <a:buChar char="■"/>
            </a:pPr>
            <a:r>
              <a:rPr lang="en-US" dirty="0"/>
              <a:t>C.2.1.3 – Program Monitoring Information Type (L, L, L) Program Monitoring involves the data-gathering activities required to determine the effectiveness of internal and external programs and the extent to which they comply with related laws, regulations, and policies. The impact levels should be commensurate with the impact levels of the programs that are being monitored.</a:t>
            </a:r>
            <a:endParaRP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393"/>
        <p:cNvGrpSpPr/>
        <p:nvPr/>
      </p:nvGrpSpPr>
      <p:grpSpPr>
        <a:xfrm>
          <a:off x="0" y="0"/>
          <a:ext cx="0" cy="0"/>
          <a:chOff x="0" y="0"/>
          <a:chExt cx="0" cy="0"/>
        </a:xfrm>
      </p:grpSpPr>
      <p:sp>
        <p:nvSpPr>
          <p:cNvPr id="1394" name="Google Shape;1394;p7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Geospatial Operations Organization (GOO) has been involved in acquisition, use, and distribution of aerial photography for more than 35 years for Department of Ultra Diehards (DUD) and other authorized users.  </a:t>
            </a:r>
            <a:endParaRPr/>
          </a:p>
          <a:p>
            <a:pPr marL="342900" lvl="0" indent="-342900" algn="l" rtl="0">
              <a:spcBef>
                <a:spcPts val="360"/>
              </a:spcBef>
              <a:spcAft>
                <a:spcPts val="0"/>
              </a:spcAft>
              <a:buSzPts val="1080"/>
              <a:buChar char="■"/>
            </a:pPr>
            <a:r>
              <a:rPr lang="en-US"/>
              <a:t>GOO mission: provide rectified aerial photographs for accurately measuring DUD Reserves and facilities.  </a:t>
            </a:r>
            <a:endParaRPr/>
          </a:p>
          <a:p>
            <a:pPr marL="342900" lvl="0" indent="-342900" algn="l" rtl="0">
              <a:spcBef>
                <a:spcPts val="360"/>
              </a:spcBef>
              <a:spcAft>
                <a:spcPts val="0"/>
              </a:spcAft>
              <a:buSzPts val="1080"/>
              <a:buChar char="■"/>
            </a:pPr>
            <a:r>
              <a:rPr lang="en-US"/>
              <a:t>PCOMS supports GOO mission through acquisition, collection, rectification, storage and distribution of imagery data.</a:t>
            </a:r>
            <a:endParaRPr/>
          </a:p>
          <a:p>
            <a:pPr marL="342900" lvl="0" indent="-342900" algn="l" rtl="0">
              <a:spcBef>
                <a:spcPts val="360"/>
              </a:spcBef>
              <a:spcAft>
                <a:spcPts val="0"/>
              </a:spcAft>
              <a:buSzPts val="1080"/>
              <a:buChar char="■"/>
            </a:pPr>
            <a:r>
              <a:rPr lang="en-US"/>
              <a:t>PCOMS is designated as an authoritative source for imagery data</a:t>
            </a:r>
            <a:endParaRPr/>
          </a:p>
          <a:p>
            <a:pPr marL="342900" lvl="0" indent="-342900" algn="l" rtl="0">
              <a:spcBef>
                <a:spcPts val="360"/>
              </a:spcBef>
              <a:spcAft>
                <a:spcPts val="0"/>
              </a:spcAft>
              <a:buSzPts val="1080"/>
              <a:buChar char="■"/>
            </a:pPr>
            <a:r>
              <a:rPr lang="en-US"/>
              <a:t>Recipients include:</a:t>
            </a:r>
            <a:endParaRPr/>
          </a:p>
          <a:p>
            <a:pPr marL="742950" lvl="1" indent="-285750" algn="l" rtl="0">
              <a:spcBef>
                <a:spcPts val="320"/>
              </a:spcBef>
              <a:spcAft>
                <a:spcPts val="0"/>
              </a:spcAft>
              <a:buSzPts val="880"/>
              <a:buChar char="■"/>
            </a:pPr>
            <a:r>
              <a:rPr lang="en-US"/>
              <a:t>DUD/GOO/AP2MO users;</a:t>
            </a:r>
            <a:endParaRPr/>
          </a:p>
          <a:p>
            <a:pPr marL="742950" lvl="1" indent="-285750" algn="l" rtl="0">
              <a:spcBef>
                <a:spcPts val="320"/>
              </a:spcBef>
              <a:spcAft>
                <a:spcPts val="0"/>
              </a:spcAft>
              <a:buSzPts val="880"/>
              <a:buChar char="■"/>
            </a:pPr>
            <a:r>
              <a:rPr lang="en-US"/>
              <a:t>Authorized federal and state agencies; and </a:t>
            </a:r>
            <a:endParaRPr/>
          </a:p>
          <a:p>
            <a:pPr marL="742950" lvl="1" indent="-285750" algn="l" rtl="0">
              <a:spcBef>
                <a:spcPts val="320"/>
              </a:spcBef>
              <a:spcAft>
                <a:spcPts val="0"/>
              </a:spcAft>
              <a:buSzPts val="880"/>
              <a:buChar char="■"/>
            </a:pPr>
            <a:r>
              <a:rPr lang="en-US"/>
              <a:t>Other approved users and associates.</a:t>
            </a:r>
            <a:endParaRPr/>
          </a:p>
          <a:p>
            <a:pPr marL="342900" lvl="0" indent="-342900" algn="l" rtl="0">
              <a:spcBef>
                <a:spcPts val="360"/>
              </a:spcBef>
              <a:spcAft>
                <a:spcPts val="0"/>
              </a:spcAft>
              <a:buSzPts val="1080"/>
              <a:buChar char="■"/>
            </a:pPr>
            <a:r>
              <a:rPr lang="en-US"/>
              <a:t>INFORMATION TYPE</a:t>
            </a:r>
            <a:endParaRPr/>
          </a:p>
          <a:p>
            <a:pPr marL="742950" lvl="1" indent="-285750" algn="l" rtl="0">
              <a:spcBef>
                <a:spcPts val="320"/>
              </a:spcBef>
              <a:spcAft>
                <a:spcPts val="0"/>
              </a:spcAft>
              <a:buSzPts val="880"/>
              <a:buChar char="■"/>
            </a:pPr>
            <a:r>
              <a:rPr lang="en-US"/>
              <a:t>C.2.6.2 – Official Information Dissemination Information Type (L, L, L); Official Information Dissemination includes all efforts to provide official government information to external stakeholders through the use of various types of media, such as video, paper, web, etc.</a:t>
            </a:r>
            <a:endParaRPr/>
          </a:p>
        </p:txBody>
      </p:sp>
      <p:sp>
        <p:nvSpPr>
          <p:cNvPr id="1395" name="Google Shape;1395;p7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Information Type Analysis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9"/>
          <p:cNvSpPr txBox="1">
            <a:spLocks noGrp="1"/>
          </p:cNvSpPr>
          <p:nvPr>
            <p:ph type="body" idx="1"/>
          </p:nvPr>
        </p:nvSpPr>
        <p:spPr>
          <a:xfrm>
            <a:off x="486570" y="1064301"/>
            <a:ext cx="8200231" cy="5471409"/>
          </a:xfrm>
          <a:prstGeom prst="rect">
            <a:avLst/>
          </a:prstGeom>
          <a:noFill/>
          <a:ln>
            <a:noFill/>
          </a:ln>
        </p:spPr>
        <p:txBody>
          <a:bodyPr spcFirstLastPara="1" wrap="square" lIns="91425" tIns="45700" rIns="91425" bIns="45700" anchor="t" anchorCtr="0">
            <a:noAutofit/>
          </a:bodyPr>
          <a:lstStyle/>
          <a:p>
            <a:pPr marL="342900" lvl="0" indent="-342900" algn="l" rtl="0">
              <a:spcBef>
                <a:spcPts val="400"/>
              </a:spcBef>
              <a:spcAft>
                <a:spcPts val="0"/>
              </a:spcAft>
              <a:buSzPts val="1200"/>
              <a:buChar char="■"/>
            </a:pPr>
            <a:r>
              <a:rPr lang="en-US" dirty="0"/>
              <a:t>NIST:</a:t>
            </a:r>
            <a:endParaRPr dirty="0"/>
          </a:p>
          <a:p>
            <a:pPr marL="742950" lvl="1" indent="-285750" algn="l" rtl="0">
              <a:spcBef>
                <a:spcPts val="400"/>
              </a:spcBef>
              <a:spcAft>
                <a:spcPts val="0"/>
              </a:spcAft>
              <a:buSzPts val="1100"/>
              <a:buChar char="■"/>
            </a:pPr>
            <a:r>
              <a:rPr lang="en-US" dirty="0"/>
              <a:t>NIST SP 800-37 R2  Risk Management Framework for Information Systems and Organizations: A System Lifecycle Approach for Security and Privacy </a:t>
            </a:r>
          </a:p>
          <a:p>
            <a:pPr marL="742950" lvl="1" indent="-285750"/>
            <a:r>
              <a:rPr lang="en-US" altLang="en-US" sz="2000" dirty="0"/>
              <a:t>FIPS PUB 199 Standards for Security Categorization of Federal Information and Information Systems</a:t>
            </a:r>
          </a:p>
          <a:p>
            <a:pPr marL="742950" lvl="1" indent="-285750" algn="l" rtl="0">
              <a:spcBef>
                <a:spcPts val="400"/>
              </a:spcBef>
              <a:spcAft>
                <a:spcPts val="0"/>
              </a:spcAft>
              <a:buSzPts val="1100"/>
              <a:buChar char="■"/>
            </a:pPr>
            <a:r>
              <a:rPr lang="en-US" dirty="0"/>
              <a:t>NIST SP 800-60 Volumes 1 &amp; 2: Guide for Mapping Types of Information and Systems to Security Categories</a:t>
            </a:r>
            <a:endParaRPr dirty="0"/>
          </a:p>
          <a:p>
            <a:pPr marL="342900" lvl="0" indent="-342900" algn="l" rtl="0">
              <a:spcBef>
                <a:spcPts val="400"/>
              </a:spcBef>
              <a:spcAft>
                <a:spcPts val="0"/>
              </a:spcAft>
              <a:buSzPts val="1200"/>
              <a:buChar char="■"/>
            </a:pPr>
            <a:r>
              <a:rPr lang="en-US" dirty="0"/>
              <a:t>CNSSI:</a:t>
            </a:r>
            <a:endParaRPr dirty="0"/>
          </a:p>
          <a:p>
            <a:pPr marL="742950" lvl="1" indent="-285750" algn="l" rtl="0">
              <a:spcBef>
                <a:spcPts val="400"/>
              </a:spcBef>
              <a:spcAft>
                <a:spcPts val="0"/>
              </a:spcAft>
              <a:buSzPts val="1100"/>
              <a:buChar char="■"/>
            </a:pPr>
            <a:r>
              <a:rPr lang="en-US" dirty="0"/>
              <a:t>CNSSI 1253 Security Categorization and Control Selection for National Security Systems</a:t>
            </a:r>
          </a:p>
          <a:p>
            <a:pPr marL="285750" indent="-285750">
              <a:buSzPts val="1100"/>
            </a:pPr>
            <a:r>
              <a:rPr lang="en-US" dirty="0"/>
              <a:t>DoD:</a:t>
            </a:r>
          </a:p>
          <a:p>
            <a:pPr marL="742950" lvl="1" indent="-285750" algn="l" rtl="0">
              <a:spcBef>
                <a:spcPts val="400"/>
              </a:spcBef>
              <a:spcAft>
                <a:spcPts val="0"/>
              </a:spcAft>
              <a:buSzPts val="1100"/>
              <a:buChar char="■"/>
            </a:pPr>
            <a:r>
              <a:rPr lang="en-US" dirty="0"/>
              <a:t>DoDI 8500.01 Cybersecurity</a:t>
            </a:r>
          </a:p>
          <a:p>
            <a:pPr marL="742950" lvl="1" indent="-285750" algn="l" rtl="0">
              <a:spcBef>
                <a:spcPts val="400"/>
              </a:spcBef>
              <a:spcAft>
                <a:spcPts val="0"/>
              </a:spcAft>
              <a:buSzPts val="1100"/>
              <a:buChar char="■"/>
            </a:pPr>
            <a:r>
              <a:rPr lang="en-US" dirty="0"/>
              <a:t>DoDI 8510.01 RMF for DoD IT</a:t>
            </a:r>
          </a:p>
          <a:p>
            <a:pPr marL="800100" lvl="1" indent="-342900">
              <a:spcBef>
                <a:spcPts val="0"/>
              </a:spcBef>
              <a:buSzPts val="1200"/>
            </a:pPr>
            <a:r>
              <a:rPr lang="en-US" dirty="0"/>
              <a:t>RMF Knowledge Service </a:t>
            </a:r>
            <a:r>
              <a:rPr lang="en-US" u="sng" dirty="0">
                <a:solidFill>
                  <a:schemeClr val="hlink"/>
                </a:solidFill>
                <a:hlinkClick r:id="rId3"/>
              </a:rPr>
              <a:t>https://rmfks.osd.mil</a:t>
            </a:r>
            <a:r>
              <a:rPr lang="en-US" dirty="0"/>
              <a:t> </a:t>
            </a:r>
          </a:p>
          <a:p>
            <a:pPr marL="800100" lvl="1" indent="-342900">
              <a:buSzPts val="1200"/>
            </a:pPr>
            <a:r>
              <a:rPr lang="en-US" dirty="0"/>
              <a:t>eMASS</a:t>
            </a:r>
          </a:p>
          <a:p>
            <a:pPr marL="742950" lvl="1" indent="-285750" algn="l" rtl="0">
              <a:spcBef>
                <a:spcPts val="400"/>
              </a:spcBef>
              <a:spcAft>
                <a:spcPts val="0"/>
              </a:spcAft>
              <a:buSzPts val="1100"/>
              <a:buChar char="■"/>
            </a:pPr>
            <a:endParaRPr lang="en-US" dirty="0"/>
          </a:p>
          <a:p>
            <a:pPr marL="742950" lvl="1" indent="-285750" algn="l" rtl="0">
              <a:spcBef>
                <a:spcPts val="400"/>
              </a:spcBef>
              <a:spcAft>
                <a:spcPts val="0"/>
              </a:spcAft>
              <a:buSzPts val="1100"/>
              <a:buChar char="■"/>
            </a:pPr>
            <a:endParaRPr lang="en-US" dirty="0"/>
          </a:p>
          <a:p>
            <a:pPr marL="742950" lvl="1" indent="-285750"/>
            <a:endParaRPr lang="en-US" dirty="0"/>
          </a:p>
          <a:p>
            <a:pPr marL="742950" lvl="1" indent="-285750" algn="l" rtl="0">
              <a:spcBef>
                <a:spcPts val="400"/>
              </a:spcBef>
              <a:spcAft>
                <a:spcPts val="0"/>
              </a:spcAft>
              <a:buSzPts val="1100"/>
              <a:buChar char="■"/>
            </a:pPr>
            <a:endParaRPr dirty="0"/>
          </a:p>
          <a:p>
            <a:pPr marL="342900" lvl="0" indent="-266700" algn="l" rtl="0">
              <a:spcBef>
                <a:spcPts val="400"/>
              </a:spcBef>
              <a:spcAft>
                <a:spcPts val="0"/>
              </a:spcAft>
              <a:buSzPts val="1200"/>
              <a:buNone/>
            </a:pPr>
            <a:endParaRPr dirty="0"/>
          </a:p>
          <a:p>
            <a:pPr marL="342900" lvl="0" indent="-266700" algn="l" rtl="0">
              <a:spcBef>
                <a:spcPts val="400"/>
              </a:spcBef>
              <a:spcAft>
                <a:spcPts val="0"/>
              </a:spcAft>
              <a:buSzPts val="1200"/>
              <a:buNone/>
            </a:pPr>
            <a:endParaRPr dirty="0"/>
          </a:p>
        </p:txBody>
      </p:sp>
      <p:sp>
        <p:nvSpPr>
          <p:cNvPr id="552" name="Google Shape;552;p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Primary Resources</a:t>
            </a:r>
            <a:endParaRPr/>
          </a:p>
        </p:txBody>
      </p:sp>
      <p:sp>
        <p:nvSpPr>
          <p:cNvPr id="553" name="Google Shape;553;p9"/>
          <p:cNvSpPr txBox="1"/>
          <p:nvPr/>
        </p:nvSpPr>
        <p:spPr>
          <a:xfrm rot="-5400000">
            <a:off x="-700087" y="4465638"/>
            <a:ext cx="2097087" cy="3381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chemeClr val="lt1"/>
                </a:solidFill>
                <a:latin typeface="Tahoma"/>
                <a:ea typeface="Tahoma"/>
                <a:cs typeface="Tahoma"/>
                <a:sym typeface="Tahoma"/>
              </a:rPr>
              <a:t>Categorize  Guidance</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sp>
        <p:nvSpPr>
          <p:cNvPr id="1401" name="Google Shape;1401;p76"/>
          <p:cNvSpPr txBox="1">
            <a:spLocks noGrp="1"/>
          </p:cNvSpPr>
          <p:nvPr>
            <p:ph type="body" idx="1"/>
          </p:nvPr>
        </p:nvSpPr>
        <p:spPr>
          <a:xfrm>
            <a:off x="533400" y="1066800"/>
            <a:ext cx="8283575"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AP2MO management is responsible for all hardware, operating systems, databases, installation, administration, authorization, purchasing and maintenance of the PCOMS application and all sub-components.</a:t>
            </a:r>
            <a:endParaRPr/>
          </a:p>
          <a:p>
            <a:pPr marL="342900" lvl="0" indent="-342900" algn="l" rtl="0">
              <a:spcBef>
                <a:spcPts val="360"/>
              </a:spcBef>
              <a:spcAft>
                <a:spcPts val="0"/>
              </a:spcAft>
              <a:buSzPts val="1080"/>
              <a:buChar char="■"/>
            </a:pPr>
            <a:r>
              <a:rPr lang="en-US"/>
              <a:t>INFORMATION TYPE</a:t>
            </a:r>
            <a:endParaRPr/>
          </a:p>
          <a:p>
            <a:pPr marL="742950" lvl="1" indent="-285750" algn="l" rtl="0">
              <a:spcBef>
                <a:spcPts val="320"/>
              </a:spcBef>
              <a:spcAft>
                <a:spcPts val="0"/>
              </a:spcAft>
              <a:buSzPts val="880"/>
              <a:buChar char="■"/>
            </a:pPr>
            <a:r>
              <a:rPr lang="en-US"/>
              <a:t>C.3.5.4 – IT Infrastructure Information Type (L, L, L) IT infrastructure maintenance involves the planning, design, implementation, and maintenance of an IT Infrastructure to effectively support automated needs (i.e. operating systems, applications software, platforms, networks, servers, printers, etc.).  IT infrastructure maintenance also includes information systems configuration and security policy enforcement information.  This information includes password files, network access rules and implementing files and/or switch setting, hardware and software configuration settings, and documentation that may affect access to the information system’s data, programs, and/or processes. The impact levels associated with IT infrastructure maintenance information are primarily a function of the information processed in and through that infrastructure.</a:t>
            </a:r>
            <a:endParaRPr/>
          </a:p>
          <a:p>
            <a:pPr marL="742950" lvl="1" indent="-229869" algn="l" rtl="0">
              <a:spcBef>
                <a:spcPts val="320"/>
              </a:spcBef>
              <a:spcAft>
                <a:spcPts val="0"/>
              </a:spcAft>
              <a:buSzPts val="880"/>
              <a:buNone/>
            </a:pPr>
            <a:endParaRPr/>
          </a:p>
          <a:p>
            <a:pPr marL="342900" lvl="0" indent="-274320" algn="l" rtl="0">
              <a:spcBef>
                <a:spcPts val="360"/>
              </a:spcBef>
              <a:spcAft>
                <a:spcPts val="0"/>
              </a:spcAft>
              <a:buSzPts val="1080"/>
              <a:buNone/>
            </a:pPr>
            <a:endParaRPr/>
          </a:p>
        </p:txBody>
      </p:sp>
      <p:sp>
        <p:nvSpPr>
          <p:cNvPr id="1402" name="Google Shape;1402;p7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Information Type Analysis</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sp>
        <p:nvSpPr>
          <p:cNvPr id="1408" name="Google Shape;1408;p7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Information Type Analysis</a:t>
            </a:r>
            <a:endParaRPr/>
          </a:p>
        </p:txBody>
      </p:sp>
      <p:sp>
        <p:nvSpPr>
          <p:cNvPr id="1409" name="Google Shape;1409;p77"/>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a:t>The Aerial Photography Program Management Office (AP2MO), through PCOMS management and operations, provides:</a:t>
            </a:r>
            <a:endParaRPr/>
          </a:p>
          <a:p>
            <a:pPr marL="742950" lvl="1" indent="-285750" algn="l" rtl="0">
              <a:spcBef>
                <a:spcPts val="360"/>
              </a:spcBef>
              <a:spcAft>
                <a:spcPts val="0"/>
              </a:spcAft>
              <a:buSzPts val="990"/>
              <a:buChar char="■"/>
            </a:pPr>
            <a:r>
              <a:rPr lang="en-US"/>
              <a:t>Imagery acquisition;</a:t>
            </a:r>
            <a:endParaRPr/>
          </a:p>
          <a:p>
            <a:pPr marL="742950" lvl="1" indent="-285750" algn="l" rtl="0">
              <a:spcBef>
                <a:spcPts val="360"/>
              </a:spcBef>
              <a:spcAft>
                <a:spcPts val="0"/>
              </a:spcAft>
              <a:buSzPts val="990"/>
              <a:buChar char="■"/>
            </a:pPr>
            <a:r>
              <a:rPr lang="en-US"/>
              <a:t>Rectification;</a:t>
            </a:r>
            <a:endParaRPr/>
          </a:p>
          <a:p>
            <a:pPr marL="742950" lvl="1" indent="-285750" algn="l" rtl="0">
              <a:spcBef>
                <a:spcPts val="360"/>
              </a:spcBef>
              <a:spcAft>
                <a:spcPts val="0"/>
              </a:spcAft>
              <a:buSzPts val="990"/>
              <a:buChar char="■"/>
            </a:pPr>
            <a:r>
              <a:rPr lang="en-US"/>
              <a:t>Inspection;</a:t>
            </a:r>
            <a:endParaRPr/>
          </a:p>
          <a:p>
            <a:pPr marL="742950" lvl="1" indent="-285750" algn="l" rtl="0">
              <a:spcBef>
                <a:spcPts val="360"/>
              </a:spcBef>
              <a:spcAft>
                <a:spcPts val="0"/>
              </a:spcAft>
              <a:buSzPts val="990"/>
              <a:buChar char="■"/>
            </a:pPr>
            <a:r>
              <a:rPr lang="en-US"/>
              <a:t>Distribution; and </a:t>
            </a:r>
            <a:endParaRPr/>
          </a:p>
          <a:p>
            <a:pPr marL="742950" lvl="1" indent="-285750" algn="l" rtl="0">
              <a:spcBef>
                <a:spcPts val="360"/>
              </a:spcBef>
              <a:spcAft>
                <a:spcPts val="0"/>
              </a:spcAft>
              <a:buSzPts val="990"/>
              <a:buChar char="■"/>
            </a:pPr>
            <a:r>
              <a:rPr lang="en-US"/>
              <a:t>Archiving services. </a:t>
            </a:r>
            <a:endParaRPr/>
          </a:p>
          <a:p>
            <a:pPr marL="342900" lvl="0" indent="-342900" algn="l" rtl="0">
              <a:spcBef>
                <a:spcPts val="400"/>
              </a:spcBef>
              <a:spcAft>
                <a:spcPts val="0"/>
              </a:spcAft>
              <a:buSzPts val="1200"/>
              <a:buChar char="■"/>
            </a:pPr>
            <a:r>
              <a:rPr lang="en-US"/>
              <a:t>INFORMATION TYPE(S)</a:t>
            </a:r>
            <a:endParaRPr/>
          </a:p>
          <a:p>
            <a:pPr marL="742950" lvl="1" indent="-285750" algn="l" rtl="0">
              <a:spcBef>
                <a:spcPts val="360"/>
              </a:spcBef>
              <a:spcAft>
                <a:spcPts val="0"/>
              </a:spcAft>
              <a:buSzPts val="990"/>
              <a:buChar char="■"/>
            </a:pPr>
            <a:r>
              <a:rPr lang="en-US"/>
              <a:t>C.3.5.7 – Information Management Information Type (L, M, L) Information Management involves the coordination of information collection, storage, and dissemination, and destruction as well as managing the policies, guidelines, and standards regarding information management.</a:t>
            </a:r>
            <a:endParaRPr/>
          </a:p>
          <a:p>
            <a:pPr marL="342900" lvl="0" indent="-266700" algn="l" rtl="0">
              <a:spcBef>
                <a:spcPts val="400"/>
              </a:spcBef>
              <a:spcAft>
                <a:spcPts val="0"/>
              </a:spcAft>
              <a:buSzPts val="1200"/>
              <a:buNone/>
            </a:pPr>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14"/>
        <p:cNvGrpSpPr/>
        <p:nvPr/>
      </p:nvGrpSpPr>
      <p:grpSpPr>
        <a:xfrm>
          <a:off x="0" y="0"/>
          <a:ext cx="0" cy="0"/>
          <a:chOff x="0" y="0"/>
          <a:chExt cx="0" cy="0"/>
        </a:xfrm>
      </p:grpSpPr>
      <p:sp>
        <p:nvSpPr>
          <p:cNvPr id="1415" name="Google Shape;1415;p78"/>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080"/>
              <a:buChar char="■"/>
            </a:pPr>
            <a:r>
              <a:rPr lang="en-US"/>
              <a:t>GOO mission: Provide rectified and annotated aerial photographs for accurately measuring Dept. of Ultra Diehard (DUD) Reserves and facilities.</a:t>
            </a:r>
            <a:endParaRPr/>
          </a:p>
          <a:p>
            <a:pPr marL="342900" lvl="0" indent="-342900" algn="l" rtl="0">
              <a:spcBef>
                <a:spcPts val="360"/>
              </a:spcBef>
              <a:spcAft>
                <a:spcPts val="0"/>
              </a:spcAft>
              <a:buSzPts val="1080"/>
              <a:buChar char="■"/>
            </a:pPr>
            <a:r>
              <a:rPr lang="en-US"/>
              <a:t>Images that are properly delineated and annotated with Reserve boundaries and acreage serve as the basic record of each Reserve’s land use along with conservation information for legally mandated monitoring and reporting requirements of the PAM Act.</a:t>
            </a:r>
            <a:endParaRPr/>
          </a:p>
          <a:p>
            <a:pPr marL="342900" lvl="0" indent="-342900" algn="l" rtl="0">
              <a:spcBef>
                <a:spcPts val="360"/>
              </a:spcBef>
              <a:spcAft>
                <a:spcPts val="0"/>
              </a:spcAft>
              <a:buSzPts val="1080"/>
              <a:buChar char="■"/>
            </a:pPr>
            <a:r>
              <a:rPr lang="en-US"/>
              <a:t>INFORMATION TYPE</a:t>
            </a:r>
            <a:endParaRPr/>
          </a:p>
          <a:p>
            <a:pPr marL="742950" lvl="1" indent="-285750" algn="l" rtl="0">
              <a:spcBef>
                <a:spcPts val="320"/>
              </a:spcBef>
              <a:spcAft>
                <a:spcPts val="0"/>
              </a:spcAft>
              <a:buSzPts val="880"/>
              <a:buChar char="■"/>
            </a:pPr>
            <a:r>
              <a:rPr lang="en-US"/>
              <a:t>D.6.2 – Conservation, Marine and Land Management Information Type (L, L, L) Conservation, Marine and Land Management involves the responsibilities of surveying, maintaining, and operating public lands and monuments, as well as activities devoted to ensuring the preservation of land, water, wildlife, and natural resources, both domestically and internationally. It also includes the sustainable stewardship of natural resources on federally owned/controlled lands for commercial use (mineral mining, grazing, forestry, fishing, etc.).</a:t>
            </a:r>
            <a:endParaRPr/>
          </a:p>
        </p:txBody>
      </p:sp>
      <p:sp>
        <p:nvSpPr>
          <p:cNvPr id="1416" name="Google Shape;1416;p7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PCOMS Information Type Analysis</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2" name="Google Shape;1422;p79"/>
          <p:cNvSpPr txBox="1">
            <a:spLocks noGrp="1"/>
          </p:cNvSpPr>
          <p:nvPr>
            <p:ph type="body" idx="1"/>
          </p:nvPr>
        </p:nvSpPr>
        <p:spPr>
          <a:xfrm>
            <a:off x="152400" y="1050323"/>
            <a:ext cx="8991600" cy="617719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PCOMS Information Types</a:t>
            </a:r>
            <a:endParaRPr dirty="0"/>
          </a:p>
          <a:p>
            <a:pPr marL="742950" lvl="1" indent="-285750" algn="l" rtl="0">
              <a:spcBef>
                <a:spcPts val="400"/>
              </a:spcBef>
              <a:spcAft>
                <a:spcPts val="0"/>
              </a:spcAft>
              <a:buSzPts val="1100"/>
              <a:buChar char="■"/>
            </a:pPr>
            <a:r>
              <a:rPr lang="en-US" sz="1800" dirty="0"/>
              <a:t>C.2.1.3 – Program Monitoring Information Type                            (L, L, L) </a:t>
            </a:r>
            <a:endParaRPr sz="1800" dirty="0"/>
          </a:p>
          <a:p>
            <a:pPr marL="742950" lvl="1" indent="-285750" algn="l" rtl="0">
              <a:spcBef>
                <a:spcPts val="400"/>
              </a:spcBef>
              <a:spcAft>
                <a:spcPts val="0"/>
              </a:spcAft>
              <a:buSzPts val="1100"/>
              <a:buChar char="■"/>
            </a:pPr>
            <a:r>
              <a:rPr lang="en-US" sz="1800" dirty="0"/>
              <a:t>C.2.6.2 – Official Information Dissemination Information Type        (L, L, L)</a:t>
            </a:r>
            <a:endParaRPr sz="1800" dirty="0"/>
          </a:p>
          <a:p>
            <a:pPr marL="457200" lvl="1" indent="0">
              <a:buSzPts val="1000"/>
              <a:buNone/>
            </a:pPr>
            <a:r>
              <a:rPr lang="en-US" sz="1800" dirty="0"/>
              <a:t>    A moderate integrity value could be selected since PCOMS is </a:t>
            </a:r>
          </a:p>
          <a:p>
            <a:pPr marL="457200" lvl="1" indent="0">
              <a:buSzPts val="1000"/>
              <a:buNone/>
            </a:pPr>
            <a:r>
              <a:rPr lang="en-US" sz="1800" dirty="0"/>
              <a:t>    described as the authoritative source for the photographic data.</a:t>
            </a:r>
            <a:endParaRPr sz="1800" dirty="0"/>
          </a:p>
          <a:p>
            <a:pPr marL="742950" lvl="1" indent="-285750" algn="l" rtl="0">
              <a:spcBef>
                <a:spcPts val="400"/>
              </a:spcBef>
              <a:spcAft>
                <a:spcPts val="0"/>
              </a:spcAft>
              <a:buSzPts val="1100"/>
              <a:buChar char="■"/>
            </a:pPr>
            <a:r>
              <a:rPr lang="en-US" sz="1800" dirty="0"/>
              <a:t>C.3.5.4 – IT Infrastructure Information Type                                 (L, L, L) </a:t>
            </a:r>
            <a:endParaRPr sz="1800" dirty="0"/>
          </a:p>
          <a:p>
            <a:pPr marL="742950" lvl="1" indent="-285750" algn="l" rtl="0">
              <a:spcBef>
                <a:spcPts val="400"/>
              </a:spcBef>
              <a:spcAft>
                <a:spcPts val="0"/>
              </a:spcAft>
              <a:buSzPts val="1100"/>
              <a:buChar char="■"/>
            </a:pPr>
            <a:r>
              <a:rPr lang="en-US" sz="1800" dirty="0"/>
              <a:t>C.3.5.7 – Information Management Information Type                     (L, M, L) </a:t>
            </a:r>
          </a:p>
          <a:p>
            <a:pPr marL="742950" lvl="1" indent="-285750" algn="l" rtl="0">
              <a:spcBef>
                <a:spcPts val="400"/>
              </a:spcBef>
              <a:spcAft>
                <a:spcPts val="0"/>
              </a:spcAft>
              <a:buSzPts val="1100"/>
              <a:buChar char="■"/>
            </a:pPr>
            <a:r>
              <a:rPr lang="en-US" sz="1800" dirty="0"/>
              <a:t>D.6.2 – Conservation, Marine and Land Management Info Type       (L, L, L)</a:t>
            </a:r>
          </a:p>
          <a:p>
            <a:pPr marL="457200" lvl="1" indent="0" algn="l" rtl="0">
              <a:spcBef>
                <a:spcPts val="400"/>
              </a:spcBef>
              <a:spcAft>
                <a:spcPts val="0"/>
              </a:spcAft>
              <a:buSzPts val="1100"/>
              <a:buNone/>
            </a:pPr>
            <a:r>
              <a:rPr lang="en-US" sz="1800" dirty="0"/>
              <a:t>                                      </a:t>
            </a:r>
            <a:endParaRPr dirty="0"/>
          </a:p>
          <a:p>
            <a:pPr marL="342900" lvl="0" indent="-342900" algn="l" rtl="0">
              <a:spcBef>
                <a:spcPts val="480"/>
              </a:spcBef>
              <a:spcAft>
                <a:spcPts val="0"/>
              </a:spcAft>
              <a:buSzPts val="1440"/>
              <a:buChar char="■"/>
            </a:pPr>
            <a:r>
              <a:rPr lang="en-US" dirty="0"/>
              <a:t>PCOMS Overall Categorization</a:t>
            </a:r>
            <a:endParaRPr dirty="0"/>
          </a:p>
          <a:p>
            <a:pPr marL="742950" lvl="1" indent="-285750" algn="l" rtl="0">
              <a:spcBef>
                <a:spcPts val="400"/>
              </a:spcBef>
              <a:spcAft>
                <a:spcPts val="0"/>
              </a:spcAft>
              <a:buSzPts val="1100"/>
              <a:buChar char="■"/>
            </a:pPr>
            <a:r>
              <a:rPr lang="en-US" dirty="0"/>
              <a:t>The categorization values for the PCOMS based on the NIST 800-60 would be: 	 </a:t>
            </a:r>
            <a:r>
              <a:rPr lang="en-US" b="1" dirty="0"/>
              <a:t>Low, Moderate, Low</a:t>
            </a:r>
          </a:p>
          <a:p>
            <a:pPr marL="457200" lvl="1" indent="0" algn="l" rtl="0">
              <a:spcBef>
                <a:spcPts val="400"/>
              </a:spcBef>
              <a:spcAft>
                <a:spcPts val="0"/>
              </a:spcAft>
              <a:buSzPts val="1100"/>
              <a:buNone/>
            </a:pPr>
            <a:endParaRPr lang="en-US" dirty="0"/>
          </a:p>
          <a:p>
            <a:pPr marL="800100" lvl="1" indent="-342900"/>
            <a:r>
              <a:rPr lang="en-US" dirty="0"/>
              <a:t>Does this need to be categorized at a higher level?  Can you justify the change?</a:t>
            </a:r>
          </a:p>
          <a:p>
            <a:pPr marL="914400" lvl="2" indent="0" algn="l" rtl="0">
              <a:spcBef>
                <a:spcPts val="400"/>
              </a:spcBef>
              <a:spcAft>
                <a:spcPts val="0"/>
              </a:spcAft>
              <a:buSzPts val="1000"/>
              <a:buNone/>
            </a:pPr>
            <a:endParaRPr lang="en-US" dirty="0"/>
          </a:p>
          <a:p>
            <a:pPr marL="914400" lvl="2" indent="0" algn="l" rtl="0">
              <a:spcBef>
                <a:spcPts val="400"/>
              </a:spcBef>
              <a:spcAft>
                <a:spcPts val="0"/>
              </a:spcAft>
              <a:buSzPts val="1000"/>
              <a:buNone/>
            </a:pPr>
            <a:endParaRPr dirty="0"/>
          </a:p>
        </p:txBody>
      </p:sp>
      <p:sp>
        <p:nvSpPr>
          <p:cNvPr id="1423" name="Google Shape;1423;p7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PCOMS Categorization Determination</a:t>
            </a:r>
            <a:endParaRPr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sp>
        <p:nvSpPr>
          <p:cNvPr id="1429" name="Google Shape;1429;p8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System Categorization Activity</a:t>
            </a:r>
            <a:endParaRPr/>
          </a:p>
        </p:txBody>
      </p:sp>
      <p:sp>
        <p:nvSpPr>
          <p:cNvPr id="1430" name="Google Shape;1430;p80"/>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ACTIVITY: Review the System Description for the Location Inventory Management Baseline Operations (LIMBO) system and develop a System Categorization</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sp>
        <p:nvSpPr>
          <p:cNvPr id="1189" name="Google Shape;1189;p57"/>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All systems must be registered with the DoD Component Cybersecurity Program</a:t>
            </a:r>
          </a:p>
          <a:p>
            <a:pPr marL="342900" lvl="0" indent="-342900" algn="l" rtl="0">
              <a:spcBef>
                <a:spcPts val="480"/>
              </a:spcBef>
              <a:spcAft>
                <a:spcPts val="0"/>
              </a:spcAft>
              <a:buSzPts val="1440"/>
              <a:buChar char="■"/>
            </a:pPr>
            <a:r>
              <a:rPr lang="en-US" dirty="0"/>
              <a:t>Establishes information system and governing organization relationship</a:t>
            </a:r>
            <a:endParaRPr dirty="0"/>
          </a:p>
          <a:p>
            <a:pPr marL="742950" lvl="1" indent="-285750" algn="l" rtl="0">
              <a:spcBef>
                <a:spcPts val="480"/>
              </a:spcBef>
              <a:spcAft>
                <a:spcPts val="0"/>
              </a:spcAft>
              <a:buSzPts val="1320"/>
              <a:buChar char="■"/>
            </a:pPr>
            <a:r>
              <a:rPr lang="en-US" dirty="0"/>
              <a:t>Provides management and tracking capability</a:t>
            </a:r>
            <a:endParaRPr dirty="0"/>
          </a:p>
          <a:p>
            <a:pPr marL="742950" lvl="1" indent="-285750" algn="l" rtl="0">
              <a:spcBef>
                <a:spcPts val="480"/>
              </a:spcBef>
              <a:spcAft>
                <a:spcPts val="0"/>
              </a:spcAft>
              <a:buSzPts val="1320"/>
              <a:buChar char="■"/>
            </a:pPr>
            <a:r>
              <a:rPr lang="en-US" dirty="0"/>
              <a:t>Notifies governing organization of new system</a:t>
            </a:r>
            <a:endParaRPr dirty="0"/>
          </a:p>
          <a:p>
            <a:pPr marL="742950" lvl="1" indent="-285750" algn="l" rtl="0">
              <a:spcBef>
                <a:spcPts val="480"/>
              </a:spcBef>
              <a:spcAft>
                <a:spcPts val="0"/>
              </a:spcAft>
              <a:buSzPts val="1320"/>
              <a:buChar char="■"/>
            </a:pPr>
            <a:r>
              <a:rPr lang="en-US" dirty="0"/>
              <a:t>Identifies information system (with subsystems) in the system inventory </a:t>
            </a:r>
            <a:endParaRPr dirty="0"/>
          </a:p>
          <a:p>
            <a:pPr marL="742950" lvl="1" indent="-285750" algn="l" rtl="0">
              <a:spcBef>
                <a:spcPts val="480"/>
              </a:spcBef>
              <a:spcAft>
                <a:spcPts val="0"/>
              </a:spcAft>
              <a:buSzPts val="1320"/>
              <a:buChar char="■"/>
            </a:pPr>
            <a:r>
              <a:rPr lang="en-US" dirty="0"/>
              <a:t>Identifies system with DoD mission (i.e., Warfighting, Enterprise, Business, and Defense Intelligence)</a:t>
            </a:r>
            <a:endParaRPr dirty="0"/>
          </a:p>
          <a:p>
            <a:pPr marL="742950" lvl="1" indent="-285750" algn="l" rtl="0">
              <a:spcBef>
                <a:spcPts val="480"/>
              </a:spcBef>
              <a:spcAft>
                <a:spcPts val="0"/>
              </a:spcAft>
              <a:buSzPts val="1320"/>
              <a:buChar char="■"/>
            </a:pPr>
            <a:r>
              <a:rPr lang="en-US" dirty="0"/>
              <a:t>Tracks FISMA compliance of system</a:t>
            </a:r>
            <a:endParaRPr dirty="0"/>
          </a:p>
        </p:txBody>
      </p:sp>
      <p:sp>
        <p:nvSpPr>
          <p:cNvPr id="1190" name="Google Shape;1190;p57"/>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Register the System</a:t>
            </a:r>
            <a:endParaRPr dirty="0"/>
          </a:p>
        </p:txBody>
      </p:sp>
    </p:spTree>
    <p:extLst>
      <p:ext uri="{BB962C8B-B14F-4D97-AF65-F5344CB8AC3E}">
        <p14:creationId xmlns:p14="http://schemas.microsoft.com/office/powerpoint/2010/main" val="37430610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625"/>
        <p:cNvGrpSpPr/>
        <p:nvPr/>
      </p:nvGrpSpPr>
      <p:grpSpPr>
        <a:xfrm>
          <a:off x="0" y="0"/>
          <a:ext cx="0" cy="0"/>
          <a:chOff x="0" y="0"/>
          <a:chExt cx="0" cy="0"/>
        </a:xfrm>
      </p:grpSpPr>
      <p:sp>
        <p:nvSpPr>
          <p:cNvPr id="1626" name="Google Shape;1626;p9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eMASS Supports Project Planning</a:t>
            </a:r>
            <a:endParaRPr dirty="0"/>
          </a:p>
        </p:txBody>
      </p:sp>
      <p:grpSp>
        <p:nvGrpSpPr>
          <p:cNvPr id="1627" name="Google Shape;1627;p98"/>
          <p:cNvGrpSpPr/>
          <p:nvPr/>
        </p:nvGrpSpPr>
        <p:grpSpPr>
          <a:xfrm>
            <a:off x="15183" y="1219192"/>
            <a:ext cx="9125021" cy="4521209"/>
            <a:chOff x="15183" y="76192"/>
            <a:chExt cx="9125021" cy="4521209"/>
          </a:xfrm>
        </p:grpSpPr>
        <p:sp>
          <p:nvSpPr>
            <p:cNvPr id="1628" name="Google Shape;1628;p98"/>
            <p:cNvSpPr/>
            <p:nvPr/>
          </p:nvSpPr>
          <p:spPr>
            <a:xfrm>
              <a:off x="15183"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98"/>
            <p:cNvSpPr txBox="1"/>
            <p:nvPr/>
          </p:nvSpPr>
          <p:spPr>
            <a:xfrm>
              <a:off x="15183"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Security-process management and reporting based on compliance with IA Controls</a:t>
              </a:r>
              <a:endParaRPr sz="1400">
                <a:solidFill>
                  <a:schemeClr val="lt1"/>
                </a:solidFill>
                <a:latin typeface="Tahoma"/>
                <a:ea typeface="Tahoma"/>
                <a:cs typeface="Tahoma"/>
                <a:sym typeface="Tahoma"/>
              </a:endParaRPr>
            </a:p>
          </p:txBody>
        </p:sp>
        <p:sp>
          <p:nvSpPr>
            <p:cNvPr id="1630" name="Google Shape;1630;p98"/>
            <p:cNvSpPr/>
            <p:nvPr/>
          </p:nvSpPr>
          <p:spPr>
            <a:xfrm>
              <a:off x="41969" y="76192"/>
              <a:ext cx="1196131" cy="1353541"/>
            </a:xfrm>
            <a:prstGeom prst="ellipse">
              <a:avLst/>
            </a:prstGeom>
            <a:blipFill rotWithShape="1">
              <a:blip r:embed="rId3">
                <a:alphaModFix/>
              </a:blip>
              <a:stretch>
                <a:fillRect l="-41998" r="-41997"/>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98"/>
            <p:cNvSpPr/>
            <p:nvPr/>
          </p:nvSpPr>
          <p:spPr>
            <a:xfrm>
              <a:off x="1325838"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98"/>
            <p:cNvSpPr txBox="1"/>
            <p:nvPr/>
          </p:nvSpPr>
          <p:spPr>
            <a:xfrm>
              <a:off x="1325838"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Standardized information exchange to facilitate dynamic connection decisions</a:t>
              </a:r>
              <a:endParaRPr/>
            </a:p>
          </p:txBody>
        </p:sp>
        <p:sp>
          <p:nvSpPr>
            <p:cNvPr id="1633" name="Google Shape;1633;p98"/>
            <p:cNvSpPr/>
            <p:nvPr/>
          </p:nvSpPr>
          <p:spPr>
            <a:xfrm>
              <a:off x="1352624" y="76192"/>
              <a:ext cx="1196131" cy="1353541"/>
            </a:xfrm>
            <a:prstGeom prst="ellipse">
              <a:avLst/>
            </a:prstGeom>
            <a:blipFill rotWithShape="1">
              <a:blip r:embed="rId4">
                <a:alphaModFix/>
              </a:blip>
              <a:stretch>
                <a:fillRect l="-18999" r="-18999"/>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98"/>
            <p:cNvSpPr/>
            <p:nvPr/>
          </p:nvSpPr>
          <p:spPr>
            <a:xfrm>
              <a:off x="2636493"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98"/>
            <p:cNvSpPr txBox="1"/>
            <p:nvPr/>
          </p:nvSpPr>
          <p:spPr>
            <a:xfrm>
              <a:off x="2636493"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Manages workflow among roles</a:t>
              </a:r>
              <a:endParaRPr/>
            </a:p>
          </p:txBody>
        </p:sp>
        <p:sp>
          <p:nvSpPr>
            <p:cNvPr id="1636" name="Google Shape;1636;p98"/>
            <p:cNvSpPr/>
            <p:nvPr/>
          </p:nvSpPr>
          <p:spPr>
            <a:xfrm>
              <a:off x="2666999" y="152397"/>
              <a:ext cx="1196131" cy="1353541"/>
            </a:xfrm>
            <a:prstGeom prst="ellipse">
              <a:avLst/>
            </a:prstGeom>
            <a:blipFill rotWithShape="1">
              <a:blip r:embed="rId5">
                <a:alphaModFix/>
              </a:blip>
              <a:stretch>
                <a:fillRect l="-72995" r="-72995"/>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98"/>
            <p:cNvSpPr/>
            <p:nvPr/>
          </p:nvSpPr>
          <p:spPr>
            <a:xfrm>
              <a:off x="3947148"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98"/>
            <p:cNvSpPr txBox="1"/>
            <p:nvPr/>
          </p:nvSpPr>
          <p:spPr>
            <a:xfrm>
              <a:off x="3947148"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Generates reports based on user needs (as required by RMF and FISMA)</a:t>
              </a:r>
              <a:endParaRPr/>
            </a:p>
          </p:txBody>
        </p:sp>
        <p:sp>
          <p:nvSpPr>
            <p:cNvPr id="1639" name="Google Shape;1639;p98"/>
            <p:cNvSpPr/>
            <p:nvPr/>
          </p:nvSpPr>
          <p:spPr>
            <a:xfrm>
              <a:off x="3973934" y="76192"/>
              <a:ext cx="1196131" cy="1353541"/>
            </a:xfrm>
            <a:prstGeom prst="ellipse">
              <a:avLst/>
            </a:prstGeom>
            <a:blipFill rotWithShape="1">
              <a:blip r:embed="rId6">
                <a:alphaModFix/>
              </a:blip>
              <a:stretch>
                <a:fillRect l="-80995" r="-80997"/>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98"/>
            <p:cNvSpPr/>
            <p:nvPr/>
          </p:nvSpPr>
          <p:spPr>
            <a:xfrm>
              <a:off x="5257803"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98"/>
            <p:cNvSpPr txBox="1"/>
            <p:nvPr/>
          </p:nvSpPr>
          <p:spPr>
            <a:xfrm>
              <a:off x="5257803"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Simplified management of A&amp;A process from package submission through completion</a:t>
              </a:r>
              <a:endParaRPr/>
            </a:p>
          </p:txBody>
        </p:sp>
        <p:sp>
          <p:nvSpPr>
            <p:cNvPr id="1642" name="Google Shape;1642;p98"/>
            <p:cNvSpPr/>
            <p:nvPr/>
          </p:nvSpPr>
          <p:spPr>
            <a:xfrm>
              <a:off x="5284589" y="76192"/>
              <a:ext cx="1196131" cy="1353541"/>
            </a:xfrm>
            <a:prstGeom prst="ellipse">
              <a:avLst/>
            </a:prstGeom>
            <a:blipFill rotWithShape="1">
              <a:blip r:embed="rId7">
                <a:alphaModFix/>
              </a:blip>
              <a:stretch>
                <a:fillRect l="-18999" r="-18999"/>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98"/>
            <p:cNvSpPr/>
            <p:nvPr/>
          </p:nvSpPr>
          <p:spPr>
            <a:xfrm>
              <a:off x="6557069"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98"/>
            <p:cNvSpPr txBox="1"/>
            <p:nvPr/>
          </p:nvSpPr>
          <p:spPr>
            <a:xfrm>
              <a:off x="6557069"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Traceable systems-security engineering across the entire system-development life cycle</a:t>
              </a:r>
              <a:endParaRPr/>
            </a:p>
          </p:txBody>
        </p:sp>
        <p:sp>
          <p:nvSpPr>
            <p:cNvPr id="1645" name="Google Shape;1645;p98"/>
            <p:cNvSpPr/>
            <p:nvPr/>
          </p:nvSpPr>
          <p:spPr>
            <a:xfrm>
              <a:off x="6595243" y="76192"/>
              <a:ext cx="1196131" cy="1353541"/>
            </a:xfrm>
            <a:prstGeom prst="ellipse">
              <a:avLst/>
            </a:prstGeom>
            <a:blipFill rotWithShape="1">
              <a:blip r:embed="rId8">
                <a:alphaModFix/>
              </a:blip>
              <a:stretch>
                <a:fillRect l="-18999" r="-18999"/>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98"/>
            <p:cNvSpPr/>
            <p:nvPr/>
          </p:nvSpPr>
          <p:spPr>
            <a:xfrm>
              <a:off x="7867724" y="457191"/>
              <a:ext cx="1272480" cy="4140210"/>
            </a:xfrm>
            <a:prstGeom prst="roundRect">
              <a:avLst>
                <a:gd name="adj" fmla="val 10000"/>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98"/>
            <p:cNvSpPr txBox="1"/>
            <p:nvPr/>
          </p:nvSpPr>
          <p:spPr>
            <a:xfrm>
              <a:off x="7867724" y="2113276"/>
              <a:ext cx="1272480" cy="165608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a:solidFill>
                    <a:schemeClr val="lt1"/>
                  </a:solidFill>
                  <a:latin typeface="Tahoma"/>
                  <a:ea typeface="Tahoma"/>
                  <a:cs typeface="Tahoma"/>
                  <a:sym typeface="Tahoma"/>
                </a:rPr>
                <a:t>Facilitation of regulatory and IA management-reporting requirementssuch as those contained in FISMA</a:t>
              </a:r>
              <a:endParaRPr/>
            </a:p>
          </p:txBody>
        </p:sp>
        <p:sp>
          <p:nvSpPr>
            <p:cNvPr id="1648" name="Google Shape;1648;p98"/>
            <p:cNvSpPr/>
            <p:nvPr/>
          </p:nvSpPr>
          <p:spPr>
            <a:xfrm>
              <a:off x="7905898" y="76192"/>
              <a:ext cx="1196131" cy="1353541"/>
            </a:xfrm>
            <a:prstGeom prst="ellipse">
              <a:avLst/>
            </a:prstGeom>
            <a:blipFill rotWithShape="1">
              <a:blip r:embed="rId9">
                <a:alphaModFix/>
              </a:blip>
              <a:stretch>
                <a:fillRect l="-20998" r="-20998"/>
              </a:stretch>
            </a:blipFill>
            <a:ln w="19050" cap="flat" cmpd="sng">
              <a:solidFill>
                <a:srgbClr val="749BC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98"/>
            <p:cNvSpPr/>
            <p:nvPr/>
          </p:nvSpPr>
          <p:spPr>
            <a:xfrm>
              <a:off x="365759" y="3799840"/>
              <a:ext cx="8412480" cy="712470"/>
            </a:xfrm>
            <a:prstGeom prst="leftRightArrow">
              <a:avLst>
                <a:gd name="adj1" fmla="val 50000"/>
                <a:gd name="adj2" fmla="val 50000"/>
              </a:avLst>
            </a:prstGeom>
            <a:solidFill>
              <a:srgbClr val="B1C0D7"/>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50" name="Google Shape;1650;p98"/>
          <p:cNvSpPr txBox="1"/>
          <p:nvPr/>
        </p:nvSpPr>
        <p:spPr>
          <a:xfrm>
            <a:off x="631825" y="5867400"/>
            <a:ext cx="851217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Tahoma"/>
                <a:ea typeface="Tahoma"/>
                <a:cs typeface="Tahoma"/>
                <a:sym typeface="Tahoma"/>
              </a:rPr>
              <a:t>Access to eMASS requires a DoD eMASS training certificate from the </a:t>
            </a:r>
            <a:r>
              <a:rPr lang="en-US" sz="2400" u="sng">
                <a:solidFill>
                  <a:schemeClr val="dk1"/>
                </a:solidFill>
                <a:latin typeface="Tahoma"/>
                <a:ea typeface="Tahoma"/>
                <a:cs typeface="Tahoma"/>
                <a:sym typeface="Tahoma"/>
                <a:hlinkClick r:id="rId10">
                  <a:extLst>
                    <a:ext uri="{A12FA001-AC4F-418D-AE19-62706E023703}">
                      <ahyp:hlinkClr xmlns:ahyp="http://schemas.microsoft.com/office/drawing/2018/hyperlinkcolor" val="tx"/>
                    </a:ext>
                  </a:extLst>
                </a:hlinkClick>
              </a:rPr>
              <a:t>https://cyber.mil</a:t>
            </a:r>
            <a:r>
              <a:rPr lang="en-US" sz="2400">
                <a:solidFill>
                  <a:schemeClr val="dk1"/>
                </a:solidFill>
                <a:latin typeface="Tahoma"/>
                <a:ea typeface="Tahoma"/>
                <a:cs typeface="Tahoma"/>
                <a:sym typeface="Tahoma"/>
              </a:rPr>
              <a:t> website (CAC required).</a:t>
            </a:r>
            <a:endParaRPr/>
          </a:p>
          <a:p>
            <a:pPr marL="0" marR="0" lvl="0" indent="0" algn="l" rtl="0">
              <a:spcBef>
                <a:spcPts val="0"/>
              </a:spcBef>
              <a:spcAft>
                <a:spcPts val="0"/>
              </a:spcAft>
              <a:buNone/>
            </a:pPr>
            <a:endParaRPr sz="2400">
              <a:solidFill>
                <a:schemeClr val="dk1"/>
              </a:solidFill>
              <a:latin typeface="Tahoma"/>
              <a:ea typeface="Tahoma"/>
              <a:cs typeface="Tahoma"/>
              <a:sym typeface="Tahoma"/>
            </a:endParaRPr>
          </a:p>
        </p:txBody>
      </p:sp>
    </p:spTree>
    <p:extLst>
      <p:ext uri="{BB962C8B-B14F-4D97-AF65-F5344CB8AC3E}">
        <p14:creationId xmlns:p14="http://schemas.microsoft.com/office/powerpoint/2010/main" val="248215435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sp>
        <p:nvSpPr>
          <p:cNvPr id="1437" name="Google Shape;1437;p81"/>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dirty="0"/>
              <a:t>Allows organizations management/tracking capability</a:t>
            </a:r>
            <a:endParaRPr dirty="0"/>
          </a:p>
          <a:p>
            <a:pPr marL="342900" lvl="0" indent="-342900" algn="l" rtl="0">
              <a:spcBef>
                <a:spcPts val="480"/>
              </a:spcBef>
              <a:spcAft>
                <a:spcPts val="0"/>
              </a:spcAft>
              <a:buSzPts val="1440"/>
              <a:buChar char="■"/>
            </a:pPr>
            <a:r>
              <a:rPr lang="en-US" dirty="0"/>
              <a:t>Establishes information system and governing organization relationship:</a:t>
            </a:r>
            <a:endParaRPr dirty="0"/>
          </a:p>
          <a:p>
            <a:pPr marL="742950" lvl="1" indent="-285750" algn="l" rtl="0">
              <a:spcBef>
                <a:spcPts val="480"/>
              </a:spcBef>
              <a:spcAft>
                <a:spcPts val="0"/>
              </a:spcAft>
              <a:buSzPts val="1320"/>
              <a:buChar char="■"/>
            </a:pPr>
            <a:r>
              <a:rPr lang="en-US" dirty="0"/>
              <a:t>Notifies governing organization of new system</a:t>
            </a:r>
            <a:endParaRPr dirty="0"/>
          </a:p>
          <a:p>
            <a:pPr marL="742950" lvl="1" indent="-285750" algn="l" rtl="0">
              <a:spcBef>
                <a:spcPts val="480"/>
              </a:spcBef>
              <a:spcAft>
                <a:spcPts val="0"/>
              </a:spcAft>
              <a:buSzPts val="1320"/>
              <a:buChar char="■"/>
            </a:pPr>
            <a:r>
              <a:rPr lang="en-US" dirty="0"/>
              <a:t>Identifies information system with Common Control provider</a:t>
            </a:r>
            <a:endParaRPr dirty="0"/>
          </a:p>
          <a:p>
            <a:pPr marL="742950" lvl="1" indent="-285750" algn="l" rtl="0">
              <a:spcBef>
                <a:spcPts val="480"/>
              </a:spcBef>
              <a:spcAft>
                <a:spcPts val="0"/>
              </a:spcAft>
              <a:buSzPts val="1320"/>
              <a:buChar char="■"/>
            </a:pPr>
            <a:r>
              <a:rPr lang="en-US" dirty="0"/>
              <a:t>Provides workflow and approvals throughout the RMF process</a:t>
            </a:r>
            <a:endParaRPr dirty="0"/>
          </a:p>
          <a:p>
            <a:pPr marL="342900" lvl="0" indent="-342900" algn="l" rtl="0">
              <a:spcBef>
                <a:spcPts val="480"/>
              </a:spcBef>
              <a:spcAft>
                <a:spcPts val="0"/>
              </a:spcAft>
              <a:buSzPts val="1440"/>
              <a:buChar char="■"/>
            </a:pPr>
            <a:r>
              <a:rPr lang="en-US" dirty="0"/>
              <a:t>The organization determines the level of detail provided in the security plan</a:t>
            </a:r>
            <a:endParaRPr dirty="0"/>
          </a:p>
          <a:p>
            <a:pPr marL="342900" lvl="0" indent="-342900" algn="l" rtl="0">
              <a:spcBef>
                <a:spcPts val="480"/>
              </a:spcBef>
              <a:spcAft>
                <a:spcPts val="0"/>
              </a:spcAft>
              <a:buSzPts val="1440"/>
              <a:buChar char="■"/>
            </a:pPr>
            <a:r>
              <a:rPr lang="en-US" dirty="0"/>
              <a:t>The level of detail is typically commensurate with the security categorization of the information system</a:t>
            </a:r>
            <a:endParaRPr dirty="0"/>
          </a:p>
          <a:p>
            <a:pPr marL="742950" lvl="1" indent="-201930" algn="l" rtl="0">
              <a:spcBef>
                <a:spcPts val="480"/>
              </a:spcBef>
              <a:spcAft>
                <a:spcPts val="0"/>
              </a:spcAft>
              <a:buSzPts val="1320"/>
              <a:buNone/>
            </a:pPr>
            <a:endParaRPr dirty="0"/>
          </a:p>
        </p:txBody>
      </p:sp>
      <p:sp>
        <p:nvSpPr>
          <p:cNvPr id="1438" name="Google Shape;1438;p81"/>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Registration</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450"/>
        <p:cNvGrpSpPr/>
        <p:nvPr/>
      </p:nvGrpSpPr>
      <p:grpSpPr>
        <a:xfrm>
          <a:off x="0" y="0"/>
          <a:ext cx="0" cy="0"/>
          <a:chOff x="0" y="0"/>
          <a:chExt cx="0" cy="0"/>
        </a:xfrm>
      </p:grpSpPr>
      <p:sp>
        <p:nvSpPr>
          <p:cNvPr id="1451" name="Google Shape;1451;p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System Registration </a:t>
            </a:r>
            <a:br>
              <a:rPr lang="en-US"/>
            </a:br>
            <a:r>
              <a:rPr lang="en-US"/>
              <a:t>System Information – Information Types</a:t>
            </a:r>
            <a:endParaRPr/>
          </a:p>
        </p:txBody>
      </p:sp>
      <p:sp>
        <p:nvSpPr>
          <p:cNvPr id="1452" name="Google Shape;1452;p83"/>
          <p:cNvSpPr/>
          <p:nvPr/>
        </p:nvSpPr>
        <p:spPr>
          <a:xfrm>
            <a:off x="533400" y="5907075"/>
            <a:ext cx="8445526"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dirty="0">
                <a:solidFill>
                  <a:srgbClr val="0F243E"/>
                </a:solidFill>
                <a:latin typeface="Arial"/>
                <a:ea typeface="Arial"/>
                <a:cs typeface="Arial"/>
                <a:sym typeface="Arial"/>
              </a:rPr>
              <a:t>Note: Information Types is an optional module during new system registration. It is not mandatory at this time.</a:t>
            </a:r>
            <a:endParaRPr dirty="0"/>
          </a:p>
          <a:p>
            <a:pPr marL="0" marR="0" lvl="0" indent="0" algn="l" rtl="0">
              <a:spcBef>
                <a:spcPts val="0"/>
              </a:spcBef>
              <a:spcAft>
                <a:spcPts val="0"/>
              </a:spcAft>
              <a:buNone/>
            </a:pPr>
            <a:endParaRPr sz="1200" b="1" dirty="0">
              <a:solidFill>
                <a:srgbClr val="0F243E"/>
              </a:solidFill>
              <a:latin typeface="Arial"/>
              <a:ea typeface="Arial"/>
              <a:cs typeface="Arial"/>
              <a:sym typeface="Arial"/>
            </a:endParaRPr>
          </a:p>
          <a:p>
            <a:pPr marL="0" marR="0" lvl="0" indent="0" algn="l" rtl="0">
              <a:spcBef>
                <a:spcPts val="0"/>
              </a:spcBef>
              <a:spcAft>
                <a:spcPts val="0"/>
              </a:spcAft>
              <a:buNone/>
            </a:pPr>
            <a:r>
              <a:rPr lang="en-US" sz="1200" b="1" dirty="0">
                <a:solidFill>
                  <a:srgbClr val="0F243E"/>
                </a:solidFill>
                <a:latin typeface="Arial"/>
                <a:ea typeface="Arial"/>
                <a:cs typeface="Arial"/>
                <a:sym typeface="Arial"/>
              </a:rPr>
              <a:t>Note: Certain eMASS instances have custom organizational information types available for application. 	</a:t>
            </a:r>
            <a:endParaRPr dirty="0"/>
          </a:p>
        </p:txBody>
      </p:sp>
      <p:pic>
        <p:nvPicPr>
          <p:cNvPr id="4" name="Picture 3">
            <a:extLst>
              <a:ext uri="{FF2B5EF4-FFF2-40B4-BE49-F238E27FC236}">
                <a16:creationId xmlns:a16="http://schemas.microsoft.com/office/drawing/2014/main" id="{58954468-BDCD-67EB-686F-A365B39D011B}"/>
              </a:ext>
            </a:extLst>
          </p:cNvPr>
          <p:cNvPicPr>
            <a:picLocks noChangeAspect="1"/>
          </p:cNvPicPr>
          <p:nvPr/>
        </p:nvPicPr>
        <p:blipFill>
          <a:blip r:embed="rId3">
            <a:alphaModFix/>
            <a:lum/>
          </a:blip>
          <a:stretch>
            <a:fillRect/>
          </a:stretch>
        </p:blipFill>
        <p:spPr>
          <a:xfrm>
            <a:off x="157720" y="1022117"/>
            <a:ext cx="8828560" cy="4831112"/>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459"/>
        <p:cNvGrpSpPr/>
        <p:nvPr/>
      </p:nvGrpSpPr>
      <p:grpSpPr>
        <a:xfrm>
          <a:off x="0" y="0"/>
          <a:ext cx="0" cy="0"/>
          <a:chOff x="0" y="0"/>
          <a:chExt cx="0" cy="0"/>
        </a:xfrm>
      </p:grpSpPr>
      <p:sp>
        <p:nvSpPr>
          <p:cNvPr id="1460" name="Google Shape;1460;p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System Registration </a:t>
            </a:r>
            <a:br>
              <a:rPr lang="en-US"/>
            </a:br>
            <a:r>
              <a:rPr lang="en-US"/>
              <a:t>System Information – Information Types</a:t>
            </a:r>
            <a:endParaRPr/>
          </a:p>
        </p:txBody>
      </p:sp>
      <p:pic>
        <p:nvPicPr>
          <p:cNvPr id="6" name="Picture 5">
            <a:extLst>
              <a:ext uri="{FF2B5EF4-FFF2-40B4-BE49-F238E27FC236}">
                <a16:creationId xmlns:a16="http://schemas.microsoft.com/office/drawing/2014/main" id="{A942A5B9-868E-C82E-A526-5CCEA3697C04}"/>
              </a:ext>
            </a:extLst>
          </p:cNvPr>
          <p:cNvPicPr>
            <a:picLocks noChangeAspect="1"/>
          </p:cNvPicPr>
          <p:nvPr/>
        </p:nvPicPr>
        <p:blipFill>
          <a:blip r:embed="rId3">
            <a:lum/>
          </a:blip>
          <a:stretch>
            <a:fillRect/>
          </a:stretch>
        </p:blipFill>
        <p:spPr>
          <a:xfrm>
            <a:off x="172995" y="1378810"/>
            <a:ext cx="8643980" cy="442886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10"/>
          <p:cNvSpPr txBox="1">
            <a:spLocks noGrp="1"/>
          </p:cNvSpPr>
          <p:nvPr>
            <p:ph type="body" idx="1"/>
          </p:nvPr>
        </p:nvSpPr>
        <p:spPr>
          <a:xfrm>
            <a:off x="487363" y="1295400"/>
            <a:ext cx="8329612" cy="5181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a:t>“Authoritative source” for RMF procedures and guidance, e.g.</a:t>
            </a:r>
            <a:endParaRPr/>
          </a:p>
          <a:p>
            <a:pPr marL="742950" lvl="1" indent="-285750" algn="l" rtl="0">
              <a:spcBef>
                <a:spcPts val="480"/>
              </a:spcBef>
              <a:spcAft>
                <a:spcPts val="0"/>
              </a:spcAft>
              <a:buSzPts val="1320"/>
              <a:buChar char="■"/>
            </a:pPr>
            <a:r>
              <a:rPr lang="en-US"/>
              <a:t>Guidance on Life Cycle Steps</a:t>
            </a:r>
            <a:endParaRPr/>
          </a:p>
          <a:p>
            <a:pPr marL="742950" lvl="1" indent="-285750" algn="l" rtl="0">
              <a:spcBef>
                <a:spcPts val="480"/>
              </a:spcBef>
              <a:spcAft>
                <a:spcPts val="0"/>
              </a:spcAft>
              <a:buSzPts val="1320"/>
              <a:buChar char="■"/>
            </a:pPr>
            <a:r>
              <a:rPr lang="en-US"/>
              <a:t>Assessment procedures</a:t>
            </a:r>
            <a:endParaRPr/>
          </a:p>
          <a:p>
            <a:pPr marL="742950" lvl="1" indent="-285750" algn="l" rtl="0">
              <a:spcBef>
                <a:spcPts val="480"/>
              </a:spcBef>
              <a:spcAft>
                <a:spcPts val="0"/>
              </a:spcAft>
              <a:buSzPts val="1320"/>
              <a:buChar char="■"/>
            </a:pPr>
            <a:r>
              <a:rPr lang="en-US"/>
              <a:t>Security control overlays</a:t>
            </a:r>
            <a:endParaRPr/>
          </a:p>
          <a:p>
            <a:pPr marL="342900" lvl="0" indent="-342900" algn="l" rtl="0">
              <a:spcBef>
                <a:spcPts val="480"/>
              </a:spcBef>
              <a:spcAft>
                <a:spcPts val="0"/>
              </a:spcAft>
              <a:buSzPts val="1440"/>
              <a:buChar char="■"/>
            </a:pPr>
            <a:r>
              <a:rPr lang="en-US"/>
              <a:t>Maintained by RMF Technical Advisory Group (TAG)</a:t>
            </a:r>
            <a:endParaRPr/>
          </a:p>
          <a:p>
            <a:pPr marL="342900" lvl="0" indent="-342900" algn="l" rtl="0">
              <a:spcBef>
                <a:spcPts val="480"/>
              </a:spcBef>
              <a:spcAft>
                <a:spcPts val="0"/>
              </a:spcAft>
              <a:buSzPts val="1440"/>
              <a:buChar char="■"/>
            </a:pPr>
            <a:r>
              <a:rPr lang="en-US" u="sng">
                <a:solidFill>
                  <a:schemeClr val="hlink"/>
                </a:solidFill>
                <a:hlinkClick r:id="rId3"/>
              </a:rPr>
              <a:t>https://rmfks.osd.mil</a:t>
            </a:r>
            <a:endParaRPr/>
          </a:p>
          <a:p>
            <a:pPr marL="742950" lvl="1" indent="-285750" algn="l" rtl="0">
              <a:spcBef>
                <a:spcPts val="480"/>
              </a:spcBef>
              <a:spcAft>
                <a:spcPts val="0"/>
              </a:spcAft>
              <a:buSzPts val="1320"/>
              <a:buChar char="■"/>
            </a:pPr>
            <a:r>
              <a:rPr lang="en-US"/>
              <a:t>Accessible by CAC, or ECA Certificate </a:t>
            </a:r>
            <a:br>
              <a:rPr lang="en-US"/>
            </a:br>
            <a:r>
              <a:rPr lang="en-US"/>
              <a:t>with approval of a DoD employee</a:t>
            </a:r>
            <a:endParaRPr/>
          </a:p>
          <a:p>
            <a:pPr marL="342900" lvl="0" indent="-342900" algn="l" rtl="0">
              <a:spcBef>
                <a:spcPts val="480"/>
              </a:spcBef>
              <a:spcAft>
                <a:spcPts val="0"/>
              </a:spcAft>
              <a:buSzPts val="1440"/>
              <a:buChar char="■"/>
            </a:pPr>
            <a:r>
              <a:rPr lang="en-US"/>
              <a:t>KS content is used throughout this course</a:t>
            </a:r>
            <a:endParaRPr/>
          </a:p>
          <a:p>
            <a:pPr marL="742950" lvl="1" indent="-201930" algn="l" rtl="0">
              <a:spcBef>
                <a:spcPts val="480"/>
              </a:spcBef>
              <a:spcAft>
                <a:spcPts val="0"/>
              </a:spcAft>
              <a:buSzPts val="1320"/>
              <a:buNone/>
            </a:pPr>
            <a:endParaRPr/>
          </a:p>
          <a:p>
            <a:pPr marL="342900" lvl="0" indent="-251459" algn="l" rtl="0">
              <a:spcBef>
                <a:spcPts val="480"/>
              </a:spcBef>
              <a:spcAft>
                <a:spcPts val="0"/>
              </a:spcAft>
              <a:buSzPts val="1440"/>
              <a:buNone/>
            </a:pPr>
            <a:endParaRPr/>
          </a:p>
        </p:txBody>
      </p:sp>
      <p:sp>
        <p:nvSpPr>
          <p:cNvPr id="561" name="Google Shape;561;p10"/>
          <p:cNvSpPr txBox="1">
            <a:spLocks noGrp="1"/>
          </p:cNvSpPr>
          <p:nvPr>
            <p:ph type="title"/>
          </p:nvPr>
        </p:nvSpPr>
        <p:spPr>
          <a:xfrm>
            <a:off x="1295400" y="0"/>
            <a:ext cx="7521575"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Knowledge Service (KS)</a:t>
            </a:r>
            <a:endParaRPr/>
          </a:p>
        </p:txBody>
      </p:sp>
      <p:sp>
        <p:nvSpPr>
          <p:cNvPr id="562" name="Google Shape;562;p10"/>
          <p:cNvSpPr txBox="1"/>
          <p:nvPr/>
        </p:nvSpPr>
        <p:spPr>
          <a:xfrm rot="-5400000">
            <a:off x="-1508919" y="3871119"/>
            <a:ext cx="3660775" cy="3381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cap="small">
                <a:solidFill>
                  <a:srgbClr val="FFFFFF"/>
                </a:solidFill>
                <a:latin typeface="Tahoma"/>
                <a:ea typeface="Tahoma"/>
                <a:cs typeface="Tahoma"/>
                <a:sym typeface="Tahoma"/>
              </a:rPr>
              <a:t>Project Planning – Knowledge Service</a:t>
            </a:r>
            <a:endParaRPr/>
          </a:p>
        </p:txBody>
      </p:sp>
      <p:pic>
        <p:nvPicPr>
          <p:cNvPr id="563" name="Google Shape;563;p10"/>
          <p:cNvPicPr preferRelativeResize="0"/>
          <p:nvPr/>
        </p:nvPicPr>
        <p:blipFill rotWithShape="1">
          <a:blip r:embed="rId4">
            <a:alphaModFix/>
          </a:blip>
          <a:srcRect l="49984" t="60152" r="35920" b="14785"/>
          <a:stretch/>
        </p:blipFill>
        <p:spPr>
          <a:xfrm>
            <a:off x="7256585" y="1905000"/>
            <a:ext cx="1371600" cy="1371600"/>
          </a:xfrm>
          <a:prstGeom prst="ellipse">
            <a:avLst/>
          </a:prstGeom>
          <a:noFill/>
          <a:ln>
            <a:noFill/>
          </a:ln>
          <a:effectLst>
            <a:outerShdw blurRad="292100" dist="139700" dir="2700000" algn="tl" rotWithShape="0">
              <a:srgbClr val="333333">
                <a:alpha val="64705"/>
              </a:srgbClr>
            </a:outerShdw>
          </a:effectLst>
        </p:spPr>
      </p:pic>
      <p:sp>
        <p:nvSpPr>
          <p:cNvPr id="564" name="Google Shape;564;p10"/>
          <p:cNvSpPr txBox="1"/>
          <p:nvPr/>
        </p:nvSpPr>
        <p:spPr>
          <a:xfrm>
            <a:off x="7239000" y="0"/>
            <a:ext cx="1905000" cy="30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chemeClr val="lt1"/>
              </a:buClr>
              <a:buSzPts val="1200"/>
              <a:buFont typeface="Noto Sans Symbols"/>
              <a:buNone/>
            </a:pPr>
            <a:fld id="{00000000-1234-1234-1234-123412341234}" type="slidenum">
              <a:rPr lang="en-US" sz="1200">
                <a:solidFill>
                  <a:schemeClr val="lt1"/>
                </a:solidFill>
                <a:latin typeface="Tahoma"/>
                <a:ea typeface="Tahoma"/>
                <a:cs typeface="Tahoma"/>
                <a:sym typeface="Tahoma"/>
              </a:rPr>
              <a:t>9</a:t>
            </a:fld>
            <a:endParaRPr sz="1200">
              <a:solidFill>
                <a:schemeClr val="lt1"/>
              </a:solidFill>
              <a:latin typeface="Tahoma"/>
              <a:ea typeface="Tahoma"/>
              <a:cs typeface="Tahoma"/>
              <a:sym typeface="Tahom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466"/>
        <p:cNvGrpSpPr/>
        <p:nvPr/>
      </p:nvGrpSpPr>
      <p:grpSpPr>
        <a:xfrm>
          <a:off x="0" y="0"/>
          <a:ext cx="0" cy="0"/>
          <a:chOff x="0" y="0"/>
          <a:chExt cx="0" cy="0"/>
        </a:xfrm>
      </p:grpSpPr>
      <p:sp>
        <p:nvSpPr>
          <p:cNvPr id="1467" name="Google Shape;1467;p8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eMASS System Registration </a:t>
            </a:r>
            <a:br>
              <a:rPr lang="en-US"/>
            </a:br>
            <a:r>
              <a:rPr lang="en-US"/>
              <a:t>System Information – Information Types</a:t>
            </a:r>
            <a:endParaRPr/>
          </a:p>
        </p:txBody>
      </p:sp>
      <p:pic>
        <p:nvPicPr>
          <p:cNvPr id="3" name="Picture 2">
            <a:extLst>
              <a:ext uri="{FF2B5EF4-FFF2-40B4-BE49-F238E27FC236}">
                <a16:creationId xmlns:a16="http://schemas.microsoft.com/office/drawing/2014/main" id="{2C2CA58B-E5B7-124B-23A3-32277D4D9CC2}"/>
              </a:ext>
            </a:extLst>
          </p:cNvPr>
          <p:cNvPicPr>
            <a:picLocks noChangeAspect="1"/>
          </p:cNvPicPr>
          <p:nvPr/>
        </p:nvPicPr>
        <p:blipFill>
          <a:blip r:embed="rId3">
            <a:lum/>
          </a:blip>
          <a:stretch>
            <a:fillRect/>
          </a:stretch>
        </p:blipFill>
        <p:spPr>
          <a:xfrm>
            <a:off x="469557" y="1018061"/>
            <a:ext cx="8513805" cy="5197387"/>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576"/>
        <p:cNvGrpSpPr/>
        <p:nvPr/>
      </p:nvGrpSpPr>
      <p:grpSpPr>
        <a:xfrm>
          <a:off x="0" y="0"/>
          <a:ext cx="0" cy="0"/>
          <a:chOff x="0" y="0"/>
          <a:chExt cx="0" cy="0"/>
        </a:xfrm>
      </p:grpSpPr>
      <p:sp>
        <p:nvSpPr>
          <p:cNvPr id="1577" name="Google Shape;1577;p95"/>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200"/>
              <a:buChar char="■"/>
            </a:pPr>
            <a:r>
              <a:rPr lang="en-US" dirty="0"/>
              <a:t>Steps are equally important</a:t>
            </a:r>
            <a:endParaRPr dirty="0"/>
          </a:p>
          <a:p>
            <a:pPr marL="342900" lvl="0" indent="-342900" algn="l" rtl="0">
              <a:spcBef>
                <a:spcPts val="400"/>
              </a:spcBef>
              <a:spcAft>
                <a:spcPts val="0"/>
              </a:spcAft>
              <a:buSzPts val="1200"/>
              <a:buChar char="■"/>
            </a:pPr>
            <a:r>
              <a:rPr lang="en-US" dirty="0"/>
              <a:t>Control granularity renders DIACAP not a comparable work effort</a:t>
            </a:r>
            <a:endParaRPr dirty="0"/>
          </a:p>
          <a:p>
            <a:pPr marL="342900" lvl="0" indent="-342900" algn="l" rtl="0">
              <a:spcBef>
                <a:spcPts val="400"/>
              </a:spcBef>
              <a:spcAft>
                <a:spcPts val="0"/>
              </a:spcAft>
              <a:buSzPts val="1200"/>
              <a:buChar char="■"/>
            </a:pPr>
            <a:r>
              <a:rPr lang="en-US" dirty="0"/>
              <a:t>Some steps considerably more time/effort than others</a:t>
            </a:r>
            <a:endParaRPr dirty="0"/>
          </a:p>
        </p:txBody>
      </p:sp>
      <p:sp>
        <p:nvSpPr>
          <p:cNvPr id="1578" name="Google Shape;1578;p9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RMF Planning Tips</a:t>
            </a:r>
            <a:endParaRPr/>
          </a:p>
        </p:txBody>
      </p:sp>
      <p:grpSp>
        <p:nvGrpSpPr>
          <p:cNvPr id="1579" name="Google Shape;1579;p95"/>
          <p:cNvGrpSpPr/>
          <p:nvPr/>
        </p:nvGrpSpPr>
        <p:grpSpPr>
          <a:xfrm>
            <a:off x="4004011" y="1370943"/>
            <a:ext cx="5098376" cy="5070713"/>
            <a:chOff x="41611" y="227943"/>
            <a:chExt cx="5098376" cy="5070713"/>
          </a:xfrm>
        </p:grpSpPr>
        <p:sp>
          <p:nvSpPr>
            <p:cNvPr id="1580" name="Google Shape;1580;p95"/>
            <p:cNvSpPr/>
            <p:nvPr/>
          </p:nvSpPr>
          <p:spPr>
            <a:xfrm>
              <a:off x="466343" y="497386"/>
              <a:ext cx="4352544" cy="4352544"/>
            </a:xfrm>
            <a:prstGeom prst="pie">
              <a:avLst>
                <a:gd name="adj1" fmla="val 16200000"/>
                <a:gd name="adj2" fmla="val 19800000"/>
              </a:avLst>
            </a:pr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95"/>
            <p:cNvSpPr txBox="1"/>
            <p:nvPr/>
          </p:nvSpPr>
          <p:spPr>
            <a:xfrm>
              <a:off x="2746247" y="1053372"/>
              <a:ext cx="1139952" cy="880872"/>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Tahoma"/>
                <a:buNone/>
              </a:pPr>
              <a:r>
                <a:rPr lang="en-US" sz="1600" b="1">
                  <a:solidFill>
                    <a:schemeClr val="lt1"/>
                  </a:solidFill>
                  <a:latin typeface="Tahoma"/>
                  <a:ea typeface="Tahoma"/>
                  <a:cs typeface="Tahoma"/>
                  <a:sym typeface="Tahoma"/>
                </a:rPr>
                <a:t>Categorize</a:t>
              </a:r>
              <a:endParaRPr/>
            </a:p>
          </p:txBody>
        </p:sp>
        <p:sp>
          <p:nvSpPr>
            <p:cNvPr id="1582" name="Google Shape;1582;p95"/>
            <p:cNvSpPr/>
            <p:nvPr/>
          </p:nvSpPr>
          <p:spPr>
            <a:xfrm>
              <a:off x="518159" y="587028"/>
              <a:ext cx="4352544" cy="4352544"/>
            </a:xfrm>
            <a:prstGeom prst="pie">
              <a:avLst>
                <a:gd name="adj1" fmla="val 19800000"/>
                <a:gd name="adj2" fmla="val 1800000"/>
              </a:avLst>
            </a:prstGeom>
            <a:solidFill>
              <a:schemeClr val="accent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95"/>
            <p:cNvSpPr txBox="1"/>
            <p:nvPr/>
          </p:nvSpPr>
          <p:spPr>
            <a:xfrm>
              <a:off x="3471672" y="2348772"/>
              <a:ext cx="1191768" cy="854964"/>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Tahoma"/>
                <a:buNone/>
              </a:pPr>
              <a:r>
                <a:rPr lang="en-US" sz="1800" b="1">
                  <a:solidFill>
                    <a:schemeClr val="lt1"/>
                  </a:solidFill>
                  <a:latin typeface="Tahoma"/>
                  <a:ea typeface="Tahoma"/>
                  <a:cs typeface="Tahoma"/>
                  <a:sym typeface="Tahoma"/>
                </a:rPr>
                <a:t>Select</a:t>
              </a:r>
              <a:endParaRPr/>
            </a:p>
          </p:txBody>
        </p:sp>
        <p:sp>
          <p:nvSpPr>
            <p:cNvPr id="1584" name="Google Shape;1584;p95"/>
            <p:cNvSpPr/>
            <p:nvPr/>
          </p:nvSpPr>
          <p:spPr>
            <a:xfrm>
              <a:off x="466343" y="676669"/>
              <a:ext cx="4352544" cy="4352544"/>
            </a:xfrm>
            <a:prstGeom prst="pie">
              <a:avLst>
                <a:gd name="adj1" fmla="val 1800000"/>
                <a:gd name="adj2" fmla="val 5400000"/>
              </a:avLst>
            </a:prstGeom>
            <a:solidFill>
              <a:schemeClr val="accent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95"/>
            <p:cNvSpPr txBox="1"/>
            <p:nvPr/>
          </p:nvSpPr>
          <p:spPr>
            <a:xfrm>
              <a:off x="2746247" y="3618264"/>
              <a:ext cx="1139952" cy="880872"/>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chemeClr val="lt1"/>
                </a:buClr>
                <a:buSzPts val="1400"/>
                <a:buFont typeface="Tahoma"/>
                <a:buNone/>
              </a:pPr>
              <a:r>
                <a:rPr lang="en-US" sz="1400" b="1">
                  <a:solidFill>
                    <a:schemeClr val="lt1"/>
                  </a:solidFill>
                  <a:latin typeface="Tahoma"/>
                  <a:ea typeface="Tahoma"/>
                  <a:cs typeface="Tahoma"/>
                  <a:sym typeface="Tahoma"/>
                </a:rPr>
                <a:t>Implement</a:t>
              </a:r>
              <a:endParaRPr/>
            </a:p>
          </p:txBody>
        </p:sp>
        <p:sp>
          <p:nvSpPr>
            <p:cNvPr id="1586" name="Google Shape;1586;p95"/>
            <p:cNvSpPr/>
            <p:nvPr/>
          </p:nvSpPr>
          <p:spPr>
            <a:xfrm>
              <a:off x="362711" y="676669"/>
              <a:ext cx="4352544" cy="4352544"/>
            </a:xfrm>
            <a:prstGeom prst="pie">
              <a:avLst>
                <a:gd name="adj1" fmla="val 5400000"/>
                <a:gd name="adj2" fmla="val 9000000"/>
              </a:avLst>
            </a:prstGeom>
            <a:solidFill>
              <a:srgbClr val="49ACC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95"/>
            <p:cNvSpPr txBox="1"/>
            <p:nvPr/>
          </p:nvSpPr>
          <p:spPr>
            <a:xfrm>
              <a:off x="1295399" y="3618264"/>
              <a:ext cx="1139952" cy="88087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Tahoma"/>
                <a:buNone/>
              </a:pPr>
              <a:r>
                <a:rPr lang="en-US" sz="1800" b="1">
                  <a:solidFill>
                    <a:schemeClr val="lt1"/>
                  </a:solidFill>
                  <a:latin typeface="Tahoma"/>
                  <a:ea typeface="Tahoma"/>
                  <a:cs typeface="Tahoma"/>
                  <a:sym typeface="Tahoma"/>
                </a:rPr>
                <a:t>Assess</a:t>
              </a:r>
              <a:endParaRPr/>
            </a:p>
          </p:txBody>
        </p:sp>
        <p:sp>
          <p:nvSpPr>
            <p:cNvPr id="1588" name="Google Shape;1588;p95"/>
            <p:cNvSpPr/>
            <p:nvPr/>
          </p:nvSpPr>
          <p:spPr>
            <a:xfrm>
              <a:off x="310895" y="587028"/>
              <a:ext cx="4352544" cy="4352544"/>
            </a:xfrm>
            <a:prstGeom prst="pie">
              <a:avLst>
                <a:gd name="adj1" fmla="val 9000000"/>
                <a:gd name="adj2" fmla="val 12600000"/>
              </a:avLst>
            </a:prstGeom>
            <a:solidFill>
              <a:srgbClr val="F7954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95"/>
            <p:cNvSpPr txBox="1"/>
            <p:nvPr/>
          </p:nvSpPr>
          <p:spPr>
            <a:xfrm>
              <a:off x="518160" y="2348772"/>
              <a:ext cx="1191768" cy="854964"/>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Tahoma"/>
                <a:buNone/>
              </a:pPr>
              <a:r>
                <a:rPr lang="en-US" sz="1800" b="1">
                  <a:solidFill>
                    <a:schemeClr val="lt1"/>
                  </a:solidFill>
                  <a:latin typeface="Tahoma"/>
                  <a:ea typeface="Tahoma"/>
                  <a:cs typeface="Tahoma"/>
                  <a:sym typeface="Tahoma"/>
                </a:rPr>
                <a:t>Authorize</a:t>
              </a:r>
              <a:endParaRPr/>
            </a:p>
          </p:txBody>
        </p:sp>
        <p:sp>
          <p:nvSpPr>
            <p:cNvPr id="1590" name="Google Shape;1590;p95"/>
            <p:cNvSpPr/>
            <p:nvPr/>
          </p:nvSpPr>
          <p:spPr>
            <a:xfrm>
              <a:off x="362711" y="497386"/>
              <a:ext cx="4352544" cy="4352544"/>
            </a:xfrm>
            <a:prstGeom prst="pie">
              <a:avLst>
                <a:gd name="adj1" fmla="val 12600000"/>
                <a:gd name="adj2" fmla="val 16200000"/>
              </a:avLst>
            </a:pr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95"/>
            <p:cNvSpPr txBox="1"/>
            <p:nvPr/>
          </p:nvSpPr>
          <p:spPr>
            <a:xfrm>
              <a:off x="1295399" y="1053372"/>
              <a:ext cx="1139952" cy="88087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Tahoma"/>
                <a:buNone/>
              </a:pPr>
              <a:r>
                <a:rPr lang="en-US" sz="1800" b="1">
                  <a:solidFill>
                    <a:schemeClr val="lt1"/>
                  </a:solidFill>
                  <a:latin typeface="Tahoma"/>
                  <a:ea typeface="Tahoma"/>
                  <a:cs typeface="Tahoma"/>
                  <a:sym typeface="Tahoma"/>
                </a:rPr>
                <a:t>Monitor</a:t>
              </a:r>
              <a:endParaRPr/>
            </a:p>
          </p:txBody>
        </p:sp>
        <p:sp>
          <p:nvSpPr>
            <p:cNvPr id="1592" name="Google Shape;1592;p95"/>
            <p:cNvSpPr/>
            <p:nvPr/>
          </p:nvSpPr>
          <p:spPr>
            <a:xfrm>
              <a:off x="196741" y="227943"/>
              <a:ext cx="4891430" cy="4891430"/>
            </a:xfrm>
            <a:custGeom>
              <a:avLst/>
              <a:gdLst/>
              <a:ahLst/>
              <a:cxnLst/>
              <a:rect l="l" t="t" r="r" b="b"/>
              <a:pathLst>
                <a:path w="120000" h="120000" extrusionOk="0">
                  <a:moveTo>
                    <a:pt x="60004" y="4067"/>
                  </a:moveTo>
                  <a:lnTo>
                    <a:pt x="60004" y="4067"/>
                  </a:lnTo>
                  <a:cubicBezTo>
                    <a:pt x="78196" y="4069"/>
                    <a:pt x="95251" y="12917"/>
                    <a:pt x="105727" y="27790"/>
                  </a:cubicBezTo>
                  <a:lnTo>
                    <a:pt x="109239" y="25763"/>
                  </a:lnTo>
                  <a:lnTo>
                    <a:pt x="105797" y="33559"/>
                  </a:lnTo>
                  <a:lnTo>
                    <a:pt x="96909" y="32882"/>
                  </a:lnTo>
                  <a:lnTo>
                    <a:pt x="100419" y="30855"/>
                  </a:lnTo>
                  <a:cubicBezTo>
                    <a:pt x="91053" y="17867"/>
                    <a:pt x="76017" y="10171"/>
                    <a:pt x="60004" y="10169"/>
                  </a:cubicBezTo>
                  <a:close/>
                </a:path>
              </a:pathLst>
            </a:cu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95"/>
            <p:cNvSpPr/>
            <p:nvPr/>
          </p:nvSpPr>
          <p:spPr>
            <a:xfrm>
              <a:off x="248557" y="317584"/>
              <a:ext cx="4891430" cy="4891430"/>
            </a:xfrm>
            <a:custGeom>
              <a:avLst/>
              <a:gdLst/>
              <a:ahLst/>
              <a:cxnLst/>
              <a:rect l="l" t="t" r="r" b="b"/>
              <a:pathLst>
                <a:path w="120000" h="120000" extrusionOk="0">
                  <a:moveTo>
                    <a:pt x="108439" y="32034"/>
                  </a:moveTo>
                  <a:lnTo>
                    <a:pt x="108439" y="32034"/>
                  </a:lnTo>
                  <a:cubicBezTo>
                    <a:pt x="117536" y="47790"/>
                    <a:pt x="118401" y="66986"/>
                    <a:pt x="110758" y="83496"/>
                  </a:cubicBezTo>
                  <a:lnTo>
                    <a:pt x="114269" y="85523"/>
                  </a:lnTo>
                  <a:lnTo>
                    <a:pt x="105797" y="86441"/>
                  </a:lnTo>
                  <a:lnTo>
                    <a:pt x="101940" y="78405"/>
                  </a:lnTo>
                  <a:lnTo>
                    <a:pt x="105449" y="80431"/>
                  </a:lnTo>
                  <a:cubicBezTo>
                    <a:pt x="112015" y="65825"/>
                    <a:pt x="111162" y="48953"/>
                    <a:pt x="103155" y="35085"/>
                  </a:cubicBezTo>
                  <a:close/>
                </a:path>
              </a:pathLst>
            </a:custGeom>
            <a:solidFill>
              <a:schemeClr val="accent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95"/>
            <p:cNvSpPr/>
            <p:nvPr/>
          </p:nvSpPr>
          <p:spPr>
            <a:xfrm>
              <a:off x="196741" y="407226"/>
              <a:ext cx="4891430" cy="4891430"/>
            </a:xfrm>
            <a:custGeom>
              <a:avLst/>
              <a:gdLst/>
              <a:ahLst/>
              <a:cxnLst/>
              <a:rect l="l" t="t" r="r" b="b"/>
              <a:pathLst>
                <a:path w="120000" h="120000" extrusionOk="0">
                  <a:moveTo>
                    <a:pt x="108439" y="87966"/>
                  </a:moveTo>
                  <a:cubicBezTo>
                    <a:pt x="99343" y="103721"/>
                    <a:pt x="83153" y="114068"/>
                    <a:pt x="65035" y="115706"/>
                  </a:cubicBezTo>
                  <a:lnTo>
                    <a:pt x="65035" y="119760"/>
                  </a:lnTo>
                  <a:lnTo>
                    <a:pt x="60004" y="112882"/>
                  </a:lnTo>
                  <a:lnTo>
                    <a:pt x="65034" y="105523"/>
                  </a:lnTo>
                  <a:lnTo>
                    <a:pt x="65034" y="109576"/>
                  </a:lnTo>
                  <a:lnTo>
                    <a:pt x="65034" y="109576"/>
                  </a:lnTo>
                  <a:cubicBezTo>
                    <a:pt x="80965" y="107958"/>
                    <a:pt x="95148" y="98783"/>
                    <a:pt x="103155" y="84915"/>
                  </a:cubicBezTo>
                  <a:close/>
                </a:path>
              </a:pathLst>
            </a:custGeom>
            <a:solidFill>
              <a:schemeClr val="accent4"/>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95"/>
            <p:cNvSpPr/>
            <p:nvPr/>
          </p:nvSpPr>
          <p:spPr>
            <a:xfrm>
              <a:off x="93427" y="407226"/>
              <a:ext cx="4891430" cy="4891430"/>
            </a:xfrm>
            <a:custGeom>
              <a:avLst/>
              <a:gdLst/>
              <a:ahLst/>
              <a:cxnLst/>
              <a:rect l="l" t="t" r="r" b="b"/>
              <a:pathLst>
                <a:path w="120000" h="120000" extrusionOk="0">
                  <a:moveTo>
                    <a:pt x="59996" y="115933"/>
                  </a:moveTo>
                  <a:lnTo>
                    <a:pt x="59996" y="115933"/>
                  </a:lnTo>
                  <a:cubicBezTo>
                    <a:pt x="41804" y="115931"/>
                    <a:pt x="24749" y="107083"/>
                    <a:pt x="14273" y="92210"/>
                  </a:cubicBezTo>
                  <a:lnTo>
                    <a:pt x="10761" y="94237"/>
                  </a:lnTo>
                  <a:lnTo>
                    <a:pt x="14203" y="86441"/>
                  </a:lnTo>
                  <a:lnTo>
                    <a:pt x="23091" y="87118"/>
                  </a:lnTo>
                  <a:lnTo>
                    <a:pt x="19581" y="89145"/>
                  </a:lnTo>
                  <a:lnTo>
                    <a:pt x="19581" y="89145"/>
                  </a:lnTo>
                  <a:cubicBezTo>
                    <a:pt x="28947" y="102133"/>
                    <a:pt x="43983" y="109829"/>
                    <a:pt x="59996" y="109831"/>
                  </a:cubicBezTo>
                  <a:close/>
                </a:path>
              </a:pathLst>
            </a:custGeom>
            <a:solidFill>
              <a:srgbClr val="49ACC5"/>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95"/>
            <p:cNvSpPr/>
            <p:nvPr/>
          </p:nvSpPr>
          <p:spPr>
            <a:xfrm>
              <a:off x="41611" y="317584"/>
              <a:ext cx="4891430" cy="4891430"/>
            </a:xfrm>
            <a:custGeom>
              <a:avLst/>
              <a:gdLst/>
              <a:ahLst/>
              <a:cxnLst/>
              <a:rect l="l" t="t" r="r" b="b"/>
              <a:pathLst>
                <a:path w="120000" h="120000" extrusionOk="0">
                  <a:moveTo>
                    <a:pt x="11561" y="87966"/>
                  </a:moveTo>
                  <a:lnTo>
                    <a:pt x="11561" y="87966"/>
                  </a:lnTo>
                  <a:cubicBezTo>
                    <a:pt x="2464" y="72210"/>
                    <a:pt x="1599" y="53014"/>
                    <a:pt x="9242" y="36504"/>
                  </a:cubicBezTo>
                  <a:lnTo>
                    <a:pt x="5731" y="34477"/>
                  </a:lnTo>
                  <a:lnTo>
                    <a:pt x="14203" y="33559"/>
                  </a:lnTo>
                  <a:lnTo>
                    <a:pt x="18060" y="41595"/>
                  </a:lnTo>
                  <a:lnTo>
                    <a:pt x="14551" y="39569"/>
                  </a:lnTo>
                  <a:lnTo>
                    <a:pt x="14551" y="39569"/>
                  </a:lnTo>
                  <a:cubicBezTo>
                    <a:pt x="7985" y="54175"/>
                    <a:pt x="8838" y="71047"/>
                    <a:pt x="16845" y="84915"/>
                  </a:cubicBezTo>
                  <a:close/>
                </a:path>
              </a:pathLst>
            </a:custGeom>
            <a:solidFill>
              <a:srgbClr val="F79543"/>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95"/>
            <p:cNvSpPr/>
            <p:nvPr/>
          </p:nvSpPr>
          <p:spPr>
            <a:xfrm>
              <a:off x="93427" y="227943"/>
              <a:ext cx="4891430" cy="4891430"/>
            </a:xfrm>
            <a:custGeom>
              <a:avLst/>
              <a:gdLst/>
              <a:ahLst/>
              <a:cxnLst/>
              <a:rect l="l" t="t" r="r" b="b"/>
              <a:pathLst>
                <a:path w="120000" h="120000" extrusionOk="0">
                  <a:moveTo>
                    <a:pt x="11561" y="32034"/>
                  </a:moveTo>
                  <a:lnTo>
                    <a:pt x="11561" y="32034"/>
                  </a:lnTo>
                  <a:cubicBezTo>
                    <a:pt x="20657" y="16279"/>
                    <a:pt x="36847" y="5932"/>
                    <a:pt x="54965" y="4294"/>
                  </a:cubicBezTo>
                  <a:lnTo>
                    <a:pt x="54965" y="240"/>
                  </a:lnTo>
                  <a:lnTo>
                    <a:pt x="59996" y="7118"/>
                  </a:lnTo>
                  <a:lnTo>
                    <a:pt x="54966" y="14477"/>
                  </a:lnTo>
                  <a:lnTo>
                    <a:pt x="54966" y="10424"/>
                  </a:lnTo>
                  <a:lnTo>
                    <a:pt x="54966" y="10424"/>
                  </a:lnTo>
                  <a:cubicBezTo>
                    <a:pt x="39035" y="12042"/>
                    <a:pt x="24852" y="21217"/>
                    <a:pt x="16845" y="35085"/>
                  </a:cubicBezTo>
                  <a:close/>
                </a:path>
              </a:pathLst>
            </a:custGeom>
            <a:solidFill>
              <a:srgbClr val="BF504D"/>
            </a:solidFill>
            <a:ln>
              <a:noFill/>
            </a:ln>
            <a:effectLst>
              <a:outerShdw blurRad="50800" dist="38100" dir="2700000" algn="ctr" rotWithShape="0">
                <a:srgbClr val="000000">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602"/>
        <p:cNvGrpSpPr/>
        <p:nvPr/>
      </p:nvGrpSpPr>
      <p:grpSpPr>
        <a:xfrm>
          <a:off x="0" y="0"/>
          <a:ext cx="0" cy="0"/>
          <a:chOff x="0" y="0"/>
          <a:chExt cx="0" cy="0"/>
        </a:xfrm>
      </p:grpSpPr>
      <p:sp>
        <p:nvSpPr>
          <p:cNvPr id="1603" name="Google Shape;1603;p9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Categorize Project Planning</a:t>
            </a:r>
            <a:endParaRPr/>
          </a:p>
        </p:txBody>
      </p:sp>
      <p:grpSp>
        <p:nvGrpSpPr>
          <p:cNvPr id="1604" name="Google Shape;1604;p96"/>
          <p:cNvGrpSpPr/>
          <p:nvPr/>
        </p:nvGrpSpPr>
        <p:grpSpPr>
          <a:xfrm>
            <a:off x="1242156" y="1145327"/>
            <a:ext cx="6126286" cy="5481744"/>
            <a:chOff x="2004156" y="2327"/>
            <a:chExt cx="6126286" cy="5481744"/>
          </a:xfrm>
        </p:grpSpPr>
        <p:sp>
          <p:nvSpPr>
            <p:cNvPr id="1605" name="Google Shape;1605;p96"/>
            <p:cNvSpPr/>
            <p:nvPr/>
          </p:nvSpPr>
          <p:spPr>
            <a:xfrm>
              <a:off x="4025831" y="2327"/>
              <a:ext cx="4104611" cy="1856450"/>
            </a:xfrm>
            <a:prstGeom prst="rect">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96"/>
            <p:cNvSpPr txBox="1"/>
            <p:nvPr/>
          </p:nvSpPr>
          <p:spPr>
            <a:xfrm>
              <a:off x="4025831" y="2327"/>
              <a:ext cx="4104611" cy="1856450"/>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chemeClr val="lt1"/>
                </a:buClr>
                <a:buSzPts val="1900"/>
                <a:buFont typeface="Tahoma"/>
                <a:buNone/>
              </a:pPr>
              <a:r>
                <a:rPr lang="en-US" sz="1900">
                  <a:solidFill>
                    <a:schemeClr val="lt1"/>
                  </a:solidFill>
                  <a:latin typeface="Tahoma"/>
                  <a:ea typeface="Tahoma"/>
                  <a:cs typeface="Tahoma"/>
                  <a:sym typeface="Tahoma"/>
                </a:rPr>
                <a:t>Supporting Roles</a:t>
              </a:r>
              <a:endParaRPr sz="1900">
                <a:solidFill>
                  <a:schemeClr val="lt1"/>
                </a:solidFill>
                <a:latin typeface="Tahoma"/>
                <a:ea typeface="Tahoma"/>
                <a:cs typeface="Tahoma"/>
                <a:sym typeface="Tahoma"/>
              </a:endParaRPr>
            </a:p>
            <a:p>
              <a:pPr marL="114300" marR="0" lvl="1" indent="-114300" algn="l" rtl="0">
                <a:lnSpc>
                  <a:spcPct val="90000"/>
                </a:lnSpc>
                <a:spcBef>
                  <a:spcPts val="66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Risk Executive (Function)</a:t>
              </a:r>
              <a:endParaRPr/>
            </a:p>
            <a:p>
              <a:pPr marL="114300" marR="0" lvl="1" indent="-114300" algn="l" rtl="0">
                <a:lnSpc>
                  <a:spcPct val="90000"/>
                </a:lnSpc>
                <a:spcBef>
                  <a:spcPts val="22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AO or AODR</a:t>
              </a:r>
              <a:endParaRPr/>
            </a:p>
            <a:p>
              <a:pPr marL="114300" marR="0" lvl="1" indent="-114300" algn="l" rtl="0">
                <a:lnSpc>
                  <a:spcPct val="90000"/>
                </a:lnSpc>
                <a:spcBef>
                  <a:spcPts val="22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CIO, SISO, ISSM, ISSO</a:t>
              </a:r>
              <a:endParaRPr/>
            </a:p>
            <a:p>
              <a:pPr marL="114300" marR="0" lvl="1" indent="-114300" algn="l" rtl="0">
                <a:lnSpc>
                  <a:spcPct val="90000"/>
                </a:lnSpc>
                <a:spcBef>
                  <a:spcPts val="22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Operational Personnel (Administrators, etc.)</a:t>
              </a:r>
              <a:endParaRPr/>
            </a:p>
          </p:txBody>
        </p:sp>
        <p:sp>
          <p:nvSpPr>
            <p:cNvPr id="1607" name="Google Shape;1607;p96"/>
            <p:cNvSpPr/>
            <p:nvPr/>
          </p:nvSpPr>
          <p:spPr>
            <a:xfrm>
              <a:off x="2004156" y="2327"/>
              <a:ext cx="1837885" cy="1856450"/>
            </a:xfrm>
            <a:prstGeom prst="rect">
              <a:avLst/>
            </a:prstGeom>
            <a:blipFill rotWithShape="1">
              <a:blip r:embed="rId3">
                <a:alphaModFix/>
              </a:blip>
              <a:stretch>
                <a:fillRect l="-16997" r="-16998"/>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96"/>
            <p:cNvSpPr/>
            <p:nvPr/>
          </p:nvSpPr>
          <p:spPr>
            <a:xfrm>
              <a:off x="2004156" y="2165092"/>
              <a:ext cx="4104611" cy="1856450"/>
            </a:xfrm>
            <a:prstGeom prst="rect">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96"/>
            <p:cNvSpPr txBox="1"/>
            <p:nvPr/>
          </p:nvSpPr>
          <p:spPr>
            <a:xfrm>
              <a:off x="2004156" y="2165092"/>
              <a:ext cx="4104611" cy="1856450"/>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chemeClr val="lt1"/>
                </a:buClr>
                <a:buSzPts val="1900"/>
                <a:buFont typeface="Tahoma"/>
                <a:buNone/>
              </a:pPr>
              <a:r>
                <a:rPr lang="en-US" sz="1900">
                  <a:solidFill>
                    <a:schemeClr val="lt1"/>
                  </a:solidFill>
                  <a:latin typeface="Tahoma"/>
                  <a:ea typeface="Tahoma"/>
                  <a:cs typeface="Tahoma"/>
                  <a:sym typeface="Tahoma"/>
                </a:rPr>
                <a:t>Resources Required</a:t>
              </a:r>
              <a:endParaRPr/>
            </a:p>
            <a:p>
              <a:pPr marL="114300" marR="0" lvl="1" indent="-114300" algn="l" rtl="0">
                <a:lnSpc>
                  <a:spcPct val="90000"/>
                </a:lnSpc>
                <a:spcBef>
                  <a:spcPts val="66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Role Holders to Provide System Information</a:t>
              </a:r>
              <a:endParaRPr/>
            </a:p>
            <a:p>
              <a:pPr marL="114300" marR="0" lvl="1" indent="-114300" algn="l" rtl="0">
                <a:lnSpc>
                  <a:spcPct val="90000"/>
                </a:lnSpc>
                <a:spcBef>
                  <a:spcPts val="22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Qualified Security Personnel</a:t>
              </a:r>
              <a:endParaRPr/>
            </a:p>
            <a:p>
              <a:pPr marL="114300" marR="0" lvl="1" indent="-114300" algn="l" rtl="0">
                <a:lnSpc>
                  <a:spcPct val="90000"/>
                </a:lnSpc>
                <a:spcBef>
                  <a:spcPts val="22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Tool(s) to Document Categorization and Registration Information (eMASS, APMS, etc.)</a:t>
              </a:r>
              <a:endParaRPr/>
            </a:p>
          </p:txBody>
        </p:sp>
        <p:sp>
          <p:nvSpPr>
            <p:cNvPr id="1610" name="Google Shape;1610;p96"/>
            <p:cNvSpPr/>
            <p:nvPr/>
          </p:nvSpPr>
          <p:spPr>
            <a:xfrm>
              <a:off x="6243154" y="2117529"/>
              <a:ext cx="1837885" cy="1856450"/>
            </a:xfrm>
            <a:prstGeom prst="rect">
              <a:avLst/>
            </a:prstGeom>
            <a:blipFill rotWithShape="1">
              <a:blip r:embed="rId4">
                <a:alphaModFix/>
              </a:blip>
              <a:stretch>
                <a:fillRect l="-4999" r="-4998"/>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96"/>
            <p:cNvSpPr/>
            <p:nvPr/>
          </p:nvSpPr>
          <p:spPr>
            <a:xfrm>
              <a:off x="4025831" y="4327856"/>
              <a:ext cx="4104611" cy="1156215"/>
            </a:xfrm>
            <a:prstGeom prst="rect">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96"/>
            <p:cNvSpPr txBox="1"/>
            <p:nvPr/>
          </p:nvSpPr>
          <p:spPr>
            <a:xfrm>
              <a:off x="4025831" y="4327856"/>
              <a:ext cx="4104611" cy="115621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chemeClr val="lt1"/>
                </a:buClr>
                <a:buSzPts val="1900"/>
                <a:buFont typeface="Tahoma"/>
                <a:buNone/>
              </a:pPr>
              <a:r>
                <a:rPr lang="en-US" sz="1900">
                  <a:solidFill>
                    <a:schemeClr val="lt1"/>
                  </a:solidFill>
                  <a:latin typeface="Tahoma"/>
                  <a:ea typeface="Tahoma"/>
                  <a:cs typeface="Tahoma"/>
                  <a:sym typeface="Tahoma"/>
                </a:rPr>
                <a:t>Timeframe</a:t>
              </a:r>
              <a:endParaRPr/>
            </a:p>
            <a:p>
              <a:pPr marL="114300" marR="0" lvl="1" indent="-114300" algn="l" rtl="0">
                <a:lnSpc>
                  <a:spcPct val="90000"/>
                </a:lnSpc>
                <a:spcBef>
                  <a:spcPts val="665"/>
                </a:spcBef>
                <a:spcAft>
                  <a:spcPts val="0"/>
                </a:spcAft>
                <a:buClr>
                  <a:schemeClr val="lt1"/>
                </a:buClr>
                <a:buSzPts val="1500"/>
                <a:buFont typeface="Tahoma"/>
                <a:buChar char="•"/>
              </a:pPr>
              <a:r>
                <a:rPr lang="en-US" sz="1500" b="0" i="0" u="none" strike="noStrike" cap="none">
                  <a:solidFill>
                    <a:schemeClr val="lt1"/>
                  </a:solidFill>
                  <a:latin typeface="Tahoma"/>
                  <a:ea typeface="Tahoma"/>
                  <a:cs typeface="Tahoma"/>
                  <a:sym typeface="Tahoma"/>
                </a:rPr>
                <a:t>Days to weeks depending on personnel availability</a:t>
              </a:r>
              <a:endParaRPr/>
            </a:p>
          </p:txBody>
        </p:sp>
        <p:sp>
          <p:nvSpPr>
            <p:cNvPr id="1613" name="Google Shape;1613;p96"/>
            <p:cNvSpPr/>
            <p:nvPr/>
          </p:nvSpPr>
          <p:spPr>
            <a:xfrm>
              <a:off x="2004156" y="4327856"/>
              <a:ext cx="1837885" cy="1156215"/>
            </a:xfrm>
            <a:prstGeom prst="rect">
              <a:avLst/>
            </a:prstGeom>
            <a:blipFill rotWithShape="1">
              <a:blip r:embed="rId5">
                <a:alphaModFix/>
              </a:blip>
              <a:stretch>
                <a:fillRect l="-8999" r="-8998"/>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618"/>
        <p:cNvGrpSpPr/>
        <p:nvPr/>
      </p:nvGrpSpPr>
      <p:grpSpPr>
        <a:xfrm>
          <a:off x="0" y="0"/>
          <a:ext cx="0" cy="0"/>
          <a:chOff x="0" y="0"/>
          <a:chExt cx="0" cy="0"/>
        </a:xfrm>
      </p:grpSpPr>
      <p:sp>
        <p:nvSpPr>
          <p:cNvPr id="1619" name="Google Shape;1619;p97"/>
          <p:cNvSpPr txBox="1">
            <a:spLocks noGrp="1"/>
          </p:cNvSpPr>
          <p:nvPr>
            <p:ph type="body" idx="4"/>
          </p:nvPr>
        </p:nvSpPr>
        <p:spPr>
          <a:xfrm>
            <a:off x="914400" y="1616072"/>
            <a:ext cx="6553200" cy="48006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1440"/>
              <a:buChar char="■"/>
            </a:pPr>
            <a:r>
              <a:rPr lang="en-US" sz="2400" dirty="0"/>
              <a:t>DoDI 8500.01 - Cybersecurity </a:t>
            </a:r>
            <a:endParaRPr dirty="0"/>
          </a:p>
          <a:p>
            <a:pPr marL="342900" lvl="0" indent="-342900" algn="l" rtl="0">
              <a:spcBef>
                <a:spcPts val="480"/>
              </a:spcBef>
              <a:spcAft>
                <a:spcPts val="0"/>
              </a:spcAft>
              <a:buSzPts val="1440"/>
              <a:buChar char="■"/>
            </a:pPr>
            <a:r>
              <a:rPr lang="en-US" sz="2400" dirty="0"/>
              <a:t>DoDI 8510.01 - RMF for DoD IT </a:t>
            </a:r>
          </a:p>
          <a:p>
            <a:pPr marL="342900" lvl="0" indent="-342900" algn="l" rtl="0">
              <a:spcBef>
                <a:spcPts val="480"/>
              </a:spcBef>
              <a:spcAft>
                <a:spcPts val="0"/>
              </a:spcAft>
              <a:buSzPts val="1440"/>
              <a:buChar char="■"/>
            </a:pPr>
            <a:r>
              <a:rPr lang="en-US" sz="2400" dirty="0"/>
              <a:t>CNSSI 1253 - System Categorization and Security Control Selection</a:t>
            </a:r>
            <a:endParaRPr dirty="0"/>
          </a:p>
          <a:p>
            <a:pPr marL="342900" lvl="0" indent="-342900" algn="l" rtl="0">
              <a:spcBef>
                <a:spcPts val="480"/>
              </a:spcBef>
              <a:spcAft>
                <a:spcPts val="0"/>
              </a:spcAft>
              <a:buSzPts val="1440"/>
              <a:buChar char="■"/>
            </a:pPr>
            <a:r>
              <a:rPr lang="en-US" sz="2400" dirty="0"/>
              <a:t>NIST SP 800-37 R2 - RMF Process</a:t>
            </a:r>
            <a:endParaRPr dirty="0"/>
          </a:p>
          <a:p>
            <a:pPr marL="342900" lvl="0" indent="-342900" algn="l" rtl="0">
              <a:spcBef>
                <a:spcPts val="480"/>
              </a:spcBef>
              <a:spcAft>
                <a:spcPts val="0"/>
              </a:spcAft>
              <a:buSzPts val="1440"/>
              <a:buChar char="■"/>
            </a:pPr>
            <a:r>
              <a:rPr lang="en-US" sz="2400" dirty="0"/>
              <a:t>NIST SP 800-60 V 1 &amp; 2 Categorization</a:t>
            </a:r>
            <a:endParaRPr dirty="0"/>
          </a:p>
          <a:p>
            <a:pPr marL="342900" lvl="0" indent="-274320" algn="l" rtl="0">
              <a:spcBef>
                <a:spcPts val="360"/>
              </a:spcBef>
              <a:spcAft>
                <a:spcPts val="0"/>
              </a:spcAft>
              <a:buSzPts val="1080"/>
              <a:buNone/>
            </a:pPr>
            <a:endParaRPr dirty="0"/>
          </a:p>
        </p:txBody>
      </p:sp>
      <p:sp>
        <p:nvSpPr>
          <p:cNvPr id="1620" name="Google Shape;1620;p9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br>
              <a:rPr lang="en-US"/>
            </a:br>
            <a:r>
              <a:rPr lang="en-US"/>
              <a:t>Categorize Guidance</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20" name="Google Shape;1520;p89"/>
          <p:cNvSpPr txBox="1">
            <a:spLocks noGrp="1"/>
          </p:cNvSpPr>
          <p:nvPr>
            <p:ph type="body" idx="2"/>
          </p:nvPr>
        </p:nvSpPr>
        <p:spPr>
          <a:xfrm>
            <a:off x="473908" y="1878013"/>
            <a:ext cx="8076967" cy="4446589"/>
          </a:xfrm>
          <a:prstGeom prst="rect">
            <a:avLst/>
          </a:prstGeom>
          <a:noFill/>
          <a:ln>
            <a:noFill/>
          </a:ln>
        </p:spPr>
        <p:txBody>
          <a:bodyPr spcFirstLastPara="1" wrap="square" lIns="91425" tIns="45700" rIns="91425" bIns="45700" anchor="t" anchorCtr="0">
            <a:noAutofit/>
          </a:bodyPr>
          <a:lstStyle/>
          <a:p>
            <a:pPr marL="342900" lvl="0" indent="-259080" algn="l" rtl="0">
              <a:spcBef>
                <a:spcPts val="440"/>
              </a:spcBef>
              <a:spcAft>
                <a:spcPts val="0"/>
              </a:spcAft>
              <a:buSzPts val="1320"/>
              <a:buNone/>
            </a:pPr>
            <a:endParaRPr dirty="0"/>
          </a:p>
          <a:p>
            <a:pPr marL="342900" lvl="0" indent="-259080" algn="l" rtl="0">
              <a:spcBef>
                <a:spcPts val="440"/>
              </a:spcBef>
              <a:spcAft>
                <a:spcPts val="0"/>
              </a:spcAft>
              <a:buSzPts val="1320"/>
              <a:buNone/>
            </a:pPr>
            <a:endParaRPr dirty="0"/>
          </a:p>
        </p:txBody>
      </p:sp>
      <p:sp>
        <p:nvSpPr>
          <p:cNvPr id="1523" name="Google Shape;1523;p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Artifacts Resulting from Categorization</a:t>
            </a:r>
            <a:endParaRPr dirty="0"/>
          </a:p>
        </p:txBody>
      </p:sp>
      <p:sp>
        <p:nvSpPr>
          <p:cNvPr id="5" name="TextBox 4">
            <a:extLst>
              <a:ext uri="{FF2B5EF4-FFF2-40B4-BE49-F238E27FC236}">
                <a16:creationId xmlns:a16="http://schemas.microsoft.com/office/drawing/2014/main" id="{43FC263C-E176-6D54-AAF9-37D4C8B51859}"/>
              </a:ext>
            </a:extLst>
          </p:cNvPr>
          <p:cNvSpPr txBox="1"/>
          <p:nvPr/>
        </p:nvSpPr>
        <p:spPr>
          <a:xfrm>
            <a:off x="751297" y="1131263"/>
            <a:ext cx="8190627" cy="4093428"/>
          </a:xfrm>
          <a:prstGeom prst="rect">
            <a:avLst/>
          </a:prstGeom>
          <a:noFill/>
        </p:spPr>
        <p:txBody>
          <a:bodyPr wrap="square" rtlCol="0">
            <a:spAutoFit/>
          </a:bodyPr>
          <a:lstStyle/>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System Categorization artifact signed</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Finalized System Description</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Finalized System Boundary</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Cybersecurity Portfolio (FISMA) System Record</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F0000"/>
              </a:buClr>
              <a:buSzPct val="75000"/>
              <a:buFont typeface="Wingdings" panose="05000000000000000000" pitchFamily="2" charset="2"/>
              <a:buChar char="§"/>
            </a:pPr>
            <a:r>
              <a:rPr lang="en-US" sz="2400" dirty="0">
                <a:latin typeface="Tahoma" panose="020B0604030504040204" pitchFamily="34" charset="0"/>
                <a:ea typeface="Tahoma" panose="020B0604030504040204" pitchFamily="34" charset="0"/>
                <a:cs typeface="Tahoma" panose="020B0604030504040204" pitchFamily="34" charset="0"/>
              </a:rPr>
              <a:t>eMASS System Record (initiated)</a:t>
            </a:r>
          </a:p>
          <a:p>
            <a:pPr marL="342900" indent="-342900">
              <a:buClr>
                <a:srgbClr val="FF0000"/>
              </a:buClr>
              <a:buSzPct val="75000"/>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855675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graphicFrame>
        <p:nvGraphicFramePr>
          <p:cNvPr id="1656" name="Google Shape;1656;p99"/>
          <p:cNvGraphicFramePr/>
          <p:nvPr>
            <p:extLst>
              <p:ext uri="{D42A27DB-BD31-4B8C-83A1-F6EECF244321}">
                <p14:modId xmlns:p14="http://schemas.microsoft.com/office/powerpoint/2010/main" val="1954111604"/>
              </p:ext>
            </p:extLst>
          </p:nvPr>
        </p:nvGraphicFramePr>
        <p:xfrm>
          <a:off x="358322" y="1699054"/>
          <a:ext cx="8458653" cy="4052010"/>
        </p:xfrm>
        <a:graphic>
          <a:graphicData uri="http://schemas.openxmlformats.org/drawingml/2006/table">
            <a:tbl>
              <a:tblPr>
                <a:noFill/>
                <a:tableStyleId>{BC791E3E-DBEF-4FD4-A848-0265DCA25957}</a:tableStyleId>
              </a:tblPr>
              <a:tblGrid>
                <a:gridCol w="3580003">
                  <a:extLst>
                    <a:ext uri="{9D8B030D-6E8A-4147-A177-3AD203B41FA5}">
                      <a16:colId xmlns:a16="http://schemas.microsoft.com/office/drawing/2014/main" val="20000"/>
                    </a:ext>
                  </a:extLst>
                </a:gridCol>
                <a:gridCol w="2910075">
                  <a:extLst>
                    <a:ext uri="{9D8B030D-6E8A-4147-A177-3AD203B41FA5}">
                      <a16:colId xmlns:a16="http://schemas.microsoft.com/office/drawing/2014/main" val="20001"/>
                    </a:ext>
                  </a:extLst>
                </a:gridCol>
                <a:gridCol w="1968575">
                  <a:extLst>
                    <a:ext uri="{9D8B030D-6E8A-4147-A177-3AD203B41FA5}">
                      <a16:colId xmlns:a16="http://schemas.microsoft.com/office/drawing/2014/main" val="20002"/>
                    </a:ext>
                  </a:extLst>
                </a:gridCol>
              </a:tblGrid>
              <a:tr h="534939">
                <a:tc gridSpan="3">
                  <a:txBody>
                    <a:bodyPr/>
                    <a:lstStyle/>
                    <a:p>
                      <a:pPr marL="0" marR="0" lvl="0" indent="0" algn="l" rtl="0">
                        <a:spcBef>
                          <a:spcPts val="0"/>
                        </a:spcBef>
                        <a:spcAft>
                          <a:spcPts val="0"/>
                        </a:spcAft>
                        <a:buNone/>
                      </a:pPr>
                      <a:r>
                        <a:rPr lang="en-US" sz="2400" u="none" strike="noStrike" dirty="0">
                          <a:solidFill>
                            <a:schemeClr val="lt1"/>
                          </a:solidFill>
                        </a:rPr>
                        <a:t>Step 1: CATEGORIZE</a:t>
                      </a:r>
                      <a:endParaRPr sz="2400" b="0" i="0" u="none" strike="noStrike" dirty="0">
                        <a:solidFill>
                          <a:schemeClr val="lt1"/>
                        </a:solidFill>
                        <a:latin typeface="Calibri"/>
                        <a:ea typeface="Calibri"/>
                        <a:cs typeface="Calibri"/>
                        <a:sym typeface="Calibri"/>
                      </a:endParaRPr>
                    </a:p>
                  </a:txBody>
                  <a:tcPr marL="91450" marR="91450" marT="45725" marB="45725" anchor="b">
                    <a:solidFill>
                      <a:schemeClr val="dk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20233">
                <a:tc>
                  <a:txBody>
                    <a:bodyPr/>
                    <a:lstStyle/>
                    <a:p>
                      <a:pPr marL="0" marR="0" lvl="0" indent="0" algn="ctr" rtl="0">
                        <a:spcBef>
                          <a:spcPts val="0"/>
                        </a:spcBef>
                        <a:spcAft>
                          <a:spcPts val="0"/>
                        </a:spcAft>
                        <a:buNone/>
                      </a:pPr>
                      <a:r>
                        <a:rPr lang="en-US" sz="2000" b="0" u="none" strike="noStrike">
                          <a:solidFill>
                            <a:schemeClr val="lt1"/>
                          </a:solidFill>
                        </a:rPr>
                        <a:t>RMF Tasks </a:t>
                      </a:r>
                      <a:endParaRPr sz="2000" b="0" i="0" u="none" strike="noStrike">
                        <a:solidFill>
                          <a:schemeClr val="lt1"/>
                        </a:solidFill>
                        <a:latin typeface="Tahoma"/>
                        <a:ea typeface="Tahoma"/>
                        <a:cs typeface="Tahoma"/>
                        <a:sym typeface="Tahoma"/>
                      </a:endParaRPr>
                    </a:p>
                  </a:txBody>
                  <a:tcPr marL="91450" marR="91450" marT="45725" marB="45725" anchor="ctr">
                    <a:solidFill>
                      <a:srgbClr val="8CB3E3"/>
                    </a:solidFill>
                  </a:tcPr>
                </a:tc>
                <a:tc>
                  <a:txBody>
                    <a:bodyPr/>
                    <a:lstStyle/>
                    <a:p>
                      <a:pPr marL="0" marR="0" lvl="0" indent="0" algn="ctr" rtl="0">
                        <a:spcBef>
                          <a:spcPts val="0"/>
                        </a:spcBef>
                        <a:spcAft>
                          <a:spcPts val="0"/>
                        </a:spcAft>
                        <a:buNone/>
                      </a:pPr>
                      <a:r>
                        <a:rPr lang="en-US" sz="2000" b="0" u="none" strike="noStrike">
                          <a:solidFill>
                            <a:schemeClr val="lt1"/>
                          </a:solidFill>
                        </a:rPr>
                        <a:t>Per DoD KS Primary Responsibility </a:t>
                      </a:r>
                      <a:endParaRPr sz="2000" b="0" i="0" u="none" strike="noStrike">
                        <a:solidFill>
                          <a:schemeClr val="lt1"/>
                        </a:solidFill>
                        <a:latin typeface="Tahoma"/>
                        <a:ea typeface="Tahoma"/>
                        <a:cs typeface="Tahoma"/>
                        <a:sym typeface="Tahoma"/>
                      </a:endParaRPr>
                    </a:p>
                  </a:txBody>
                  <a:tcPr marL="91450" marR="91450" marT="45725" marB="45725" anchor="ctr">
                    <a:solidFill>
                      <a:srgbClr val="8CB3E3"/>
                    </a:solidFill>
                  </a:tcPr>
                </a:tc>
                <a:tc>
                  <a:txBody>
                    <a:bodyPr/>
                    <a:lstStyle/>
                    <a:p>
                      <a:pPr marL="0" marR="0" lvl="0" indent="0" algn="ctr" rtl="0">
                        <a:spcBef>
                          <a:spcPts val="0"/>
                        </a:spcBef>
                        <a:spcAft>
                          <a:spcPts val="0"/>
                        </a:spcAft>
                        <a:buNone/>
                      </a:pPr>
                      <a:r>
                        <a:rPr lang="en-US" sz="2000" b="0" u="none" strike="noStrike" dirty="0">
                          <a:solidFill>
                            <a:schemeClr val="lt1"/>
                          </a:solidFill>
                        </a:rPr>
                        <a:t>Per DoD KS </a:t>
                      </a:r>
                      <a:br>
                        <a:rPr lang="en-US" sz="2000" b="0" u="none" strike="noStrike" dirty="0">
                          <a:solidFill>
                            <a:schemeClr val="lt1"/>
                          </a:solidFill>
                        </a:rPr>
                      </a:br>
                      <a:r>
                        <a:rPr lang="en-US" sz="2000" b="0" u="none" strike="noStrike" dirty="0">
                          <a:solidFill>
                            <a:schemeClr val="lt1"/>
                          </a:solidFill>
                        </a:rPr>
                        <a:t>Stakeholders</a:t>
                      </a:r>
                      <a:endParaRPr sz="2000" b="0" i="0" u="none" strike="noStrike" dirty="0">
                        <a:solidFill>
                          <a:schemeClr val="lt1"/>
                        </a:solidFill>
                        <a:latin typeface="Tahoma"/>
                        <a:ea typeface="Tahoma"/>
                        <a:cs typeface="Tahoma"/>
                        <a:sym typeface="Tahoma"/>
                      </a:endParaRPr>
                    </a:p>
                  </a:txBody>
                  <a:tcPr marL="91450" marR="91450" marT="45725" marB="45725" anchor="ctr">
                    <a:solidFill>
                      <a:srgbClr val="8CB3E3"/>
                    </a:solidFill>
                  </a:tcPr>
                </a:tc>
                <a:extLst>
                  <a:ext uri="{0D108BD9-81ED-4DB2-BD59-A6C34878D82A}">
                    <a16:rowId xmlns:a16="http://schemas.microsoft.com/office/drawing/2014/main" val="10001"/>
                  </a:ext>
                </a:extLst>
              </a:tr>
              <a:tr h="1141557">
                <a:tc>
                  <a:txBody>
                    <a:bodyPr/>
                    <a:lstStyle/>
                    <a:p>
                      <a:pPr marL="0" marR="0" lvl="0" indent="0" algn="l" rtl="0">
                        <a:spcBef>
                          <a:spcPts val="0"/>
                        </a:spcBef>
                        <a:spcAft>
                          <a:spcPts val="0"/>
                        </a:spcAft>
                        <a:buNone/>
                      </a:pPr>
                      <a:r>
                        <a:rPr lang="en-US" sz="1800" u="none" strike="noStrike" dirty="0"/>
                        <a:t>Categorize the system in accordance with the CNSSI 1253</a:t>
                      </a:r>
                      <a:endParaRPr sz="1800" b="0" i="0" u="none" strike="noStrike" dirty="0">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a:t>IO, ISO, Mission Owner(s)</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a:t>AO, AODR</a:t>
                      </a:r>
                      <a:br>
                        <a:rPr lang="en-US" sz="1800" u="none" strike="noStrike"/>
                      </a:br>
                      <a:r>
                        <a:rPr lang="en-US" sz="1800" u="none" strike="noStrike"/>
                        <a:t>CIO, ISSM, PM/SM SISO</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extLst>
                  <a:ext uri="{0D108BD9-81ED-4DB2-BD59-A6C34878D82A}">
                    <a16:rowId xmlns:a16="http://schemas.microsoft.com/office/drawing/2014/main" val="10002"/>
                  </a:ext>
                </a:extLst>
              </a:tr>
              <a:tr h="1069865">
                <a:tc>
                  <a:txBody>
                    <a:bodyPr/>
                    <a:lstStyle/>
                    <a:p>
                      <a:pPr marL="0" marR="0" lvl="0" indent="0" algn="l" rtl="0">
                        <a:spcBef>
                          <a:spcPts val="0"/>
                        </a:spcBef>
                        <a:spcAft>
                          <a:spcPts val="0"/>
                        </a:spcAft>
                        <a:buNone/>
                      </a:pPr>
                      <a:r>
                        <a:rPr lang="en-US" sz="1800" u="none" strike="noStrike"/>
                        <a:t>Initiate the Security Plan</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a:t>Information System Owner </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a:t>AO, AODR</a:t>
                      </a:r>
                      <a:br>
                        <a:rPr lang="en-US" sz="1800" u="none" strike="noStrike"/>
                      </a:br>
                      <a:r>
                        <a:rPr lang="en-US" sz="1800" u="none" strike="noStrike"/>
                        <a:t>CIO, ISSM, PM/SM SISO</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extLst>
                  <a:ext uri="{0D108BD9-81ED-4DB2-BD59-A6C34878D82A}">
                    <a16:rowId xmlns:a16="http://schemas.microsoft.com/office/drawing/2014/main" val="10003"/>
                  </a:ext>
                </a:extLst>
              </a:tr>
              <a:tr h="485416">
                <a:tc>
                  <a:txBody>
                    <a:bodyPr/>
                    <a:lstStyle/>
                    <a:p>
                      <a:pPr marL="0" marR="0" lvl="0" indent="0" algn="l" rtl="0">
                        <a:spcBef>
                          <a:spcPts val="0"/>
                        </a:spcBef>
                        <a:spcAft>
                          <a:spcPts val="0"/>
                        </a:spcAft>
                        <a:buNone/>
                      </a:pPr>
                      <a:r>
                        <a:rPr lang="en-US" sz="1800" u="none" strike="noStrike"/>
                        <a:t>Register system with DoD</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a:t>ISO, PM/SM</a:t>
                      </a:r>
                      <a:endParaRPr sz="1800" b="0" i="0" u="none" strike="noStrike">
                        <a:solidFill>
                          <a:srgbClr val="000000"/>
                        </a:solidFill>
                        <a:latin typeface="Tahoma"/>
                        <a:ea typeface="Tahoma"/>
                        <a:cs typeface="Tahoma"/>
                        <a:sym typeface="Tahoma"/>
                      </a:endParaRPr>
                    </a:p>
                  </a:txBody>
                  <a:tcPr marL="91450" marR="91450" marT="45725" marB="45725">
                    <a:solidFill>
                      <a:schemeClr val="lt2"/>
                    </a:solidFill>
                  </a:tcPr>
                </a:tc>
                <a:tc>
                  <a:txBody>
                    <a:bodyPr/>
                    <a:lstStyle/>
                    <a:p>
                      <a:pPr marL="0" marR="0" lvl="0" indent="0" algn="l" rtl="0">
                        <a:spcBef>
                          <a:spcPts val="0"/>
                        </a:spcBef>
                        <a:spcAft>
                          <a:spcPts val="0"/>
                        </a:spcAft>
                        <a:buNone/>
                      </a:pPr>
                      <a:r>
                        <a:rPr lang="en-US" sz="1800" u="none" strike="noStrike" dirty="0"/>
                        <a:t>ISSM</a:t>
                      </a:r>
                      <a:endParaRPr sz="1800" b="0" i="0" u="none" strike="noStrike" dirty="0">
                        <a:solidFill>
                          <a:srgbClr val="000000"/>
                        </a:solidFill>
                        <a:latin typeface="Tahoma"/>
                        <a:ea typeface="Tahoma"/>
                        <a:cs typeface="Tahoma"/>
                        <a:sym typeface="Tahoma"/>
                      </a:endParaRPr>
                    </a:p>
                  </a:txBody>
                  <a:tcPr marL="91450" marR="91450" marT="45725" marB="45725">
                    <a:solidFill>
                      <a:schemeClr val="lt2"/>
                    </a:solidFill>
                  </a:tcPr>
                </a:tc>
                <a:extLst>
                  <a:ext uri="{0D108BD9-81ED-4DB2-BD59-A6C34878D82A}">
                    <a16:rowId xmlns:a16="http://schemas.microsoft.com/office/drawing/2014/main" val="10004"/>
                  </a:ext>
                </a:extLst>
              </a:tr>
            </a:tbl>
          </a:graphicData>
        </a:graphic>
      </p:graphicFrame>
      <p:sp>
        <p:nvSpPr>
          <p:cNvPr id="1657" name="Google Shape;1657;p99"/>
          <p:cNvSpPr txBox="1">
            <a:spLocks noGrp="1"/>
          </p:cNvSpPr>
          <p:nvPr>
            <p:ph type="title"/>
          </p:nvPr>
        </p:nvSpPr>
        <p:spPr>
          <a:xfrm>
            <a:off x="1149178" y="0"/>
            <a:ext cx="7994822" cy="990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dirty="0"/>
              <a:t>Categorize Summary Tasks and Responsibilities</a:t>
            </a:r>
            <a:endParaRPr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663"/>
        <p:cNvGrpSpPr/>
        <p:nvPr/>
      </p:nvGrpSpPr>
      <p:grpSpPr>
        <a:xfrm>
          <a:off x="0" y="0"/>
          <a:ext cx="0" cy="0"/>
          <a:chOff x="0" y="0"/>
          <a:chExt cx="0" cy="0"/>
        </a:xfrm>
      </p:grpSpPr>
      <p:sp>
        <p:nvSpPr>
          <p:cNvPr id="1664" name="Google Shape;1664;p10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2100"/>
              <a:buFont typeface="Tahoma"/>
              <a:buAutoNum type="arabicPeriod"/>
            </a:pPr>
            <a:r>
              <a:rPr lang="en-US" dirty="0"/>
              <a:t>What are the major steps in doing the categorization for your system?</a:t>
            </a:r>
            <a:endParaRPr dirty="0"/>
          </a:p>
          <a:p>
            <a:pPr marL="342900" lvl="0" indent="-342900" algn="l" rtl="0">
              <a:spcBef>
                <a:spcPts val="400"/>
              </a:spcBef>
              <a:spcAft>
                <a:spcPts val="0"/>
              </a:spcAft>
              <a:buSzPts val="2100"/>
              <a:buFont typeface="Tahoma"/>
              <a:buAutoNum type="arabicPeriod"/>
            </a:pPr>
            <a:r>
              <a:rPr lang="en-US" dirty="0"/>
              <a:t>What do you need to have in place or agreed upon before you start to categorize the information and the system?</a:t>
            </a:r>
            <a:endParaRPr dirty="0"/>
          </a:p>
          <a:p>
            <a:pPr marL="342900" lvl="0" indent="-342900" algn="l" rtl="0">
              <a:spcBef>
                <a:spcPts val="400"/>
              </a:spcBef>
              <a:spcAft>
                <a:spcPts val="0"/>
              </a:spcAft>
              <a:buSzPts val="2100"/>
              <a:buFont typeface="Tahoma"/>
              <a:buAutoNum type="arabicPeriod"/>
            </a:pPr>
            <a:r>
              <a:rPr lang="en-US" dirty="0"/>
              <a:t>What documentation will you use to help you follow the process to categorize the system</a:t>
            </a:r>
            <a:endParaRPr dirty="0"/>
          </a:p>
          <a:p>
            <a:pPr marL="342900" lvl="0" indent="-342900" algn="l" rtl="0">
              <a:spcBef>
                <a:spcPts val="400"/>
              </a:spcBef>
              <a:spcAft>
                <a:spcPts val="0"/>
              </a:spcAft>
              <a:buSzPts val="2100"/>
              <a:buFont typeface="Tahoma"/>
              <a:buAutoNum type="arabicPeriod"/>
            </a:pPr>
            <a:r>
              <a:rPr lang="en-US" dirty="0"/>
              <a:t>What guidance is unique to NSS, and DoD as opposed to only using NIST guidance?</a:t>
            </a:r>
            <a:endParaRPr dirty="0"/>
          </a:p>
          <a:p>
            <a:pPr marL="342900" lvl="0" indent="-342900" algn="l" rtl="0">
              <a:spcBef>
                <a:spcPts val="400"/>
              </a:spcBef>
              <a:spcAft>
                <a:spcPts val="0"/>
              </a:spcAft>
              <a:buSzPts val="2100"/>
              <a:buFont typeface="Tahoma"/>
              <a:buAutoNum type="arabicPeriod"/>
            </a:pPr>
            <a:r>
              <a:rPr lang="en-US" dirty="0"/>
              <a:t>What would you do to prepare for defining your system boundary?</a:t>
            </a:r>
            <a:endParaRPr dirty="0"/>
          </a:p>
          <a:p>
            <a:pPr marL="342900" lvl="0" indent="-342900" algn="l" rtl="0">
              <a:spcBef>
                <a:spcPts val="400"/>
              </a:spcBef>
              <a:spcAft>
                <a:spcPts val="0"/>
              </a:spcAft>
              <a:buSzPts val="2100"/>
              <a:buFont typeface="Tahoma"/>
              <a:buAutoNum type="arabicPeriod"/>
            </a:pPr>
            <a:r>
              <a:rPr lang="en-US" dirty="0"/>
              <a:t>What information can you use regarding transition to RMF that helps convey the change in scope?</a:t>
            </a:r>
            <a:endParaRPr dirty="0"/>
          </a:p>
          <a:p>
            <a:pPr marL="342900" lvl="0" indent="-209550" algn="l" rtl="0">
              <a:spcBef>
                <a:spcPts val="400"/>
              </a:spcBef>
              <a:spcAft>
                <a:spcPts val="0"/>
              </a:spcAft>
              <a:buSzPts val="2100"/>
              <a:buFont typeface="Tahoma"/>
              <a:buNone/>
            </a:pPr>
            <a:endParaRPr dirty="0"/>
          </a:p>
          <a:p>
            <a:pPr marL="342900" lvl="0" indent="-209550" algn="l" rtl="0">
              <a:spcBef>
                <a:spcPts val="400"/>
              </a:spcBef>
              <a:spcAft>
                <a:spcPts val="0"/>
              </a:spcAft>
              <a:buSzPts val="2100"/>
              <a:buFont typeface="Tahoma"/>
              <a:buNone/>
            </a:pPr>
            <a:endParaRPr dirty="0"/>
          </a:p>
        </p:txBody>
      </p:sp>
      <p:sp>
        <p:nvSpPr>
          <p:cNvPr id="1665" name="Google Shape;1665;p100"/>
          <p:cNvSpPr txBox="1">
            <a:spLocks noGrp="1"/>
          </p:cNvSpPr>
          <p:nvPr>
            <p:ph type="title" idx="4294967295"/>
          </p:nvPr>
        </p:nvSpPr>
        <p:spPr>
          <a:xfrm>
            <a:off x="1546225" y="0"/>
            <a:ext cx="75977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Review Questions</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1672" name="Google Shape;1672;p101"/>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SzPts val="2100"/>
              <a:buFont typeface="Tahoma"/>
              <a:buAutoNum type="arabicPeriod"/>
            </a:pPr>
            <a:r>
              <a:rPr lang="en-US"/>
              <a:t>Who are the key players at this stage? Is there anyone who has a newer role that you might not have incorporated in the same way previously?</a:t>
            </a:r>
            <a:endParaRPr/>
          </a:p>
          <a:p>
            <a:pPr marL="342900" lvl="0" indent="-342900" algn="l" rtl="0">
              <a:spcBef>
                <a:spcPts val="400"/>
              </a:spcBef>
              <a:spcAft>
                <a:spcPts val="0"/>
              </a:spcAft>
              <a:buSzPts val="2100"/>
              <a:buFont typeface="Tahoma"/>
              <a:buAutoNum type="arabicPeriod"/>
            </a:pPr>
            <a:r>
              <a:rPr lang="en-US"/>
              <a:t>What factors might affect provisional impact levels? </a:t>
            </a:r>
            <a:endParaRPr/>
          </a:p>
          <a:p>
            <a:pPr marL="342900" lvl="0" indent="-342900" algn="l" rtl="0">
              <a:spcBef>
                <a:spcPts val="400"/>
              </a:spcBef>
              <a:spcAft>
                <a:spcPts val="0"/>
              </a:spcAft>
              <a:buSzPts val="2100"/>
              <a:buFont typeface="Tahoma"/>
              <a:buAutoNum type="arabicPeriod"/>
            </a:pPr>
            <a:r>
              <a:rPr lang="en-US"/>
              <a:t>Can a system be categorized as containing both Management and Support Information types as well as Mission Information Types?</a:t>
            </a:r>
            <a:endParaRPr/>
          </a:p>
          <a:p>
            <a:pPr marL="342900" lvl="0" indent="-342900" algn="l" rtl="0">
              <a:spcBef>
                <a:spcPts val="400"/>
              </a:spcBef>
              <a:spcAft>
                <a:spcPts val="0"/>
              </a:spcAft>
              <a:buSzPts val="2100"/>
              <a:buFont typeface="Tahoma"/>
              <a:buAutoNum type="arabicPeriod"/>
            </a:pPr>
            <a:r>
              <a:rPr lang="en-US"/>
              <a:t>Can Overlays be applied to any NSS baseline? </a:t>
            </a:r>
            <a:endParaRPr/>
          </a:p>
          <a:p>
            <a:pPr marL="342900" lvl="0" indent="-342900" algn="l" rtl="0">
              <a:spcBef>
                <a:spcPts val="400"/>
              </a:spcBef>
              <a:spcAft>
                <a:spcPts val="0"/>
              </a:spcAft>
              <a:buSzPts val="2100"/>
              <a:buFont typeface="Tahoma"/>
              <a:buAutoNum type="arabicPeriod"/>
            </a:pPr>
            <a:r>
              <a:rPr lang="en-US"/>
              <a:t>Must Contractor Owned/Contractor Operated (COCO) Systems be categorized and registered?</a:t>
            </a:r>
            <a:endParaRPr/>
          </a:p>
          <a:p>
            <a:pPr marL="342900" lvl="0" indent="-209550" algn="l" rtl="0">
              <a:spcBef>
                <a:spcPts val="400"/>
              </a:spcBef>
              <a:spcAft>
                <a:spcPts val="0"/>
              </a:spcAft>
              <a:buSzPts val="2100"/>
              <a:buFont typeface="Tahoma"/>
              <a:buNone/>
            </a:pPr>
            <a:endParaRPr/>
          </a:p>
        </p:txBody>
      </p:sp>
      <p:sp>
        <p:nvSpPr>
          <p:cNvPr id="1673" name="Google Shape;1673;p101"/>
          <p:cNvSpPr txBox="1">
            <a:spLocks noGrp="1"/>
          </p:cNvSpPr>
          <p:nvPr>
            <p:ph type="title" idx="4294967295"/>
          </p:nvPr>
        </p:nvSpPr>
        <p:spPr>
          <a:xfrm>
            <a:off x="1622425" y="0"/>
            <a:ext cx="7521575" cy="922338"/>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Review Questions</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681"/>
        <p:cNvGrpSpPr/>
        <p:nvPr/>
      </p:nvGrpSpPr>
      <p:grpSpPr>
        <a:xfrm>
          <a:off x="0" y="0"/>
          <a:ext cx="0" cy="0"/>
          <a:chOff x="0" y="0"/>
          <a:chExt cx="0" cy="0"/>
        </a:xfrm>
      </p:grpSpPr>
      <p:sp>
        <p:nvSpPr>
          <p:cNvPr id="1682" name="Google Shape;1682;p102"/>
          <p:cNvSpPr txBox="1">
            <a:spLocks noGrp="1"/>
          </p:cNvSpPr>
          <p:nvPr>
            <p:ph type="ctrTitle"/>
          </p:nvPr>
        </p:nvSpPr>
        <p:spPr>
          <a:xfrm>
            <a:off x="361950" y="1676400"/>
            <a:ext cx="6172200" cy="22860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en-US"/>
              <a:t>End of Section 1 </a:t>
            </a:r>
            <a:br>
              <a:rPr lang="en-US"/>
            </a:br>
            <a:br>
              <a:rPr lang="en-US"/>
            </a:br>
            <a:r>
              <a:rPr lang="en-US"/>
              <a:t>NEXT:  “Select”</a:t>
            </a:r>
            <a:endParaRPr/>
          </a:p>
        </p:txBody>
      </p:sp>
      <p:pic>
        <p:nvPicPr>
          <p:cNvPr id="1683" name="Google Shape;1683;p102"/>
          <p:cNvPicPr preferRelativeResize="0"/>
          <p:nvPr/>
        </p:nvPicPr>
        <p:blipFill rotWithShape="1">
          <a:blip r:embed="rId3">
            <a:alphaModFix/>
          </a:blip>
          <a:srcRect/>
          <a:stretch/>
        </p:blipFill>
        <p:spPr>
          <a:xfrm>
            <a:off x="417512" y="762000"/>
            <a:ext cx="4154488" cy="914400"/>
          </a:xfrm>
          <a:prstGeom prst="rect">
            <a:avLst/>
          </a:prstGeom>
          <a:noFill/>
          <a:ln w="57150" cap="flat" cmpd="sng">
            <a:solidFill>
              <a:schemeClr val="lt1"/>
            </a:solidFill>
            <a:prstDash val="solid"/>
            <a:round/>
            <a:headEnd type="none" w="sm" len="sm"/>
            <a:tailEnd type="none" w="sm" len="sm"/>
          </a:ln>
          <a:effectLst>
            <a:outerShdw blurRad="292100" dist="139700" dir="2700000" algn="tl" rotWithShape="0">
              <a:srgbClr val="333333">
                <a:alpha val="64705"/>
              </a:srgbClr>
            </a:outerShdw>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4D49471A-1C43-4971-AF44-B289221C20E7}_168.png&quot;/&gt;&lt;left val=&quot;85&quot;/&gt;&lt;top val=&quot;0&quot;/&gt;&lt;width val=&quot;608&quot;/&gt;&lt;height val=&quot;86&quot;/&gt;&lt;hasText val=&quot;1&quot;/&gt;&lt;/Image&gt;&lt;/ThreeDShapeInfo&gt;"/>
  <p:tag name="PRESENTER_SHAPETEXTINFO" val="&lt;ShapeTextInfo&gt;&lt;TableIndex row=&quot;-1&quot; col=&quot;-1&quot;&gt;&lt;linesCount val=&quot;1&quot;/&gt;&lt;lineCharCount val=&quot;21&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244FC4D1-C9B8-43E3-9FD2-F9FD1D03B404}_166.png&quot;/&gt;&lt;left val=&quot;59&quot;/&gt;&lt;top val=&quot;429&quot;/&gt;&lt;width val=&quot;592&quot;/&gt;&lt;height val=&quot;97&quot;/&gt;&lt;hasText val=&quot;1&quot;/&gt;&lt;/Image&gt;&lt;/ThreeDShapeInfo&gt;"/>
  <p:tag name="PRESENTER_SHAPETEXTINFO" val="&lt;ShapeTextInfo&gt;&lt;TableIndex row=&quot;-1&quot; col=&quot;-1&quot;&gt;&lt;linesCount val=&quot;3&quot;/&gt;&lt;lineCharCount val=&quot;53&quot;/&gt;&lt;lineCharCount val=&quot;3&quot;/&gt;&lt;lineCharCount val=&quot;5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1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INFO" val="&lt;ThreeDShapeInfo&gt;&lt;uuid val=&quot;{3D9BAD77-7DA4-41EE-BC5D-FAD8BC83ED95}&quot;/&gt;&lt;isInvalidForFieldText val=&quot;0&quot;/&gt;&lt;Image&gt;&lt;filename val=&quot;C:\Users\ASUS-O~1\AppData\Local\Temp\PR\data\asimages\{3D9BAD77-7DA4-41EE-BC5D-FAD8BC83ED95}_2.png&quot;/&gt;&lt;left val=&quot;33&quot;/&gt;&lt;top val=&quot;146&quot;/&gt;&lt;width val=&quot;655&quot;/&gt;&lt;height val=&quot;375&quot;/&gt;&lt;hasText val=&quot;1&quot;/&gt;&lt;/Image&gt;&lt;/ThreeDShapeInfo&gt;"/>
</p:tagLst>
</file>

<file path=ppt/tags/tag1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265D53E0-396E-40C5-9355-DAFC67A801E1}_83.png&quot;/&gt;&lt;left val=&quot;47&quot;/&gt;&lt;top val=&quot;105&quot;/&gt;&lt;width val=&quot;647&quot;/&gt;&lt;height val=&quot;379&quot;/&gt;&lt;hasText val=&quot;1&quot;/&gt;&lt;/Image&gt;&lt;/ThreeDShapeInfo&gt;"/>
  <p:tag name="PRESENTER_SHAPETEXTINFO" val="&lt;ShapeTextInfo&gt;&lt;TableIndex row=&quot;-1&quot; col=&quot;-1&quot;&gt;&lt;linesCount val=&quot;7&quot;/&gt;&lt;lineCharCount val=&quot;47&quot;/&gt;&lt;lineCharCount val=&quot;49&quot;/&gt;&lt;lineCharCount val=&quot;25&quot;/&gt;&lt;lineCharCount val=&quot;46&quot;/&gt;&lt;lineCharCount val=&quot;57&quot;/&gt;&lt;lineCharCount val=&quot;51&quot;/&gt;&lt;lineCharCount val=&quot;47&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B8914ABC-BA73-4509-9E6B-634361F43341}_2.png&quot;/&gt;&lt;left val=&quot;8&quot;/&gt;&lt;top val=&quot;517&quot;/&gt;&lt;width val=&quot;126&quot;/&gt;&lt;height val=&quot;26&quot;/&gt;&lt;hasText val=&quot;1&quot;/&gt;&lt;/Image&gt;&lt;/ThreeDShapeInfo&gt;"/>
  <p:tag name="PRESENTER_SHAPETEXTINFO" val="&lt;ShapeTextInfo&gt;&lt;TableIndex row=&quot;-1&quot; col=&quot;-1&quot;&gt;&lt;linesCount val=&quot;1&quot;/&gt;&lt;lineCharCount val=&quot;6&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65397372-1215-4177-8013-B783B22C1176}_83.png&quot;/&gt;&lt;left val=&quot;85&quot;/&gt;&lt;top val=&quot;-7&quot;/&gt;&lt;width val=&quot;616&quot;/&gt;&lt;height val=&quot;93&quot;/&gt;&lt;hasText val=&quot;1&quot;/&gt;&lt;/Image&gt;&lt;/ThreeDShapeInfo&gt;"/>
  <p:tag name="PRESENTER_SHAPETEXTINFO" val="&lt;ShapeTextInfo&gt;&lt;TableIndex row=&quot;-1&quot; col=&quot;-1&quot;&gt;&lt;linesCount val=&quot;2&quot;/&gt;&lt;lineCharCount val=&quot;42&quot;/&gt;&lt;lineCharCount val=&quot;16&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78C60E33-FFBF-44D0-B7C8-2847DDB8E190}_83.png&quot;/&gt;&lt;left val=&quot;462&quot;/&gt;&lt;top val=&quot;399&quot;/&gt;&lt;width val=&quot;249&quot;/&gt;&lt;height val=&quot;63&quot;/&gt;&lt;hasText val=&quot;1&quot;/&gt;&lt;/Image&gt;&lt;/ThreeDShapeInfo&gt;"/>
  <p:tag name="PRESENTER_SHAPETEXTINFO" val="&lt;ShapeTextInfo&gt;&lt;TableIndex row=&quot;-1&quot; col=&quot;-1&quot;&gt;&lt;linesCount val=&quot;2&quot;/&gt;&lt;lineCharCount val=&quot;26&quot;/&gt;&lt;lineCharCount val=&quot;4&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EAC6762D-4FE8-456B-8C60-BC5E7C61C10E}_83.png&quot;/&gt;&lt;left val=&quot;23&quot;/&gt;&lt;top val=&quot;382&quot;/&gt;&lt;width val=&quot;378&quot;/&gt;&lt;height val=&quot;110&quot;/&gt;&lt;hasText val=&quot;1&quot;/&gt;&lt;/Image&gt;&lt;/ThreeDShapeInfo&gt;"/>
  <p:tag name="PRESENTER_SHAPETEXTINFO" val="&lt;ShapeTextInfo&gt;&lt;TableIndex row=&quot;1&quot; col=&quot;1&quot;&gt;&lt;linesCount val=&quot;1&quot;/&gt;&lt;lineCharCount val=&quot;9&quot;/&gt;&lt;/TableIndex&gt;&lt;TableIndex row=&quot;1&quot; col=&quot;2&quot;&gt;&lt;linesCount val=&quot;1&quot;/&gt;&lt;lineCharCount val=&quot;1&quot;/&gt;&lt;/TableIndex&gt;&lt;TableIndex row=&quot;1&quot; col=&quot;3&quot;&gt;&lt;linesCount val=&quot;1&quot;/&gt;&lt;lineCharCount val=&quot;1&quot;/&gt;&lt;/TableIndex&gt;&lt;TableIndex row=&quot;1&quot; col=&quot;4&quot;&gt;&lt;linesCount val=&quot;1&quot;/&gt;&lt;lineCharCount val=&quot;1&quot;/&gt;&lt;/TableIndex&gt;&lt;TableIndex row=&quot;2&quot; col=&quot;1&quot;&gt;&lt;linesCount val=&quot;1&quot;/&gt;&lt;lineCharCount val=&quot;19&quot;/&gt;&lt;/TableIndex&gt;&lt;TableIndex row=&quot;2&quot; col=&quot;2&quot;&gt;&lt;linesCount val=&quot;1&quot;/&gt;&lt;lineCharCount val=&quot;1&quot;/&gt;&lt;/TableIndex&gt;&lt;TableIndex row=&quot;2&quot; col=&quot;3&quot;&gt;&lt;linesCount val=&quot;1&quot;/&gt;&lt;lineCharCount val=&quot;1&quot;/&gt;&lt;/TableIndex&gt;&lt;TableIndex row=&quot;2&quot; col=&quot;4&quot;&gt;&lt;linesCount val=&quot;1&quot;/&gt;&lt;lineCharCount val=&quot;1&quot;/&gt;&lt;/TableIndex&gt;&lt;TableIndex row=&quot;3&quot; col=&quot;1&quot;&gt;&lt;linesCount val=&quot;1&quot;/&gt;&lt;lineCharCount val=&quot;17&quot;/&gt;&lt;/TableIndex&gt;&lt;TableIndex row=&quot;3&quot; col=&quot;2&quot;&gt;&lt;linesCount val=&quot;1&quot;/&gt;&lt;lineCharCount val=&quot;1&quot;/&gt;&lt;/TableIndex&gt;&lt;TableIndex row=&quot;3&quot; col=&quot;3&quot;&gt;&lt;linesCount val=&quot;1&quot;/&gt;&lt;lineCharCount val=&quot;1&quot;/&gt;&lt;/TableIndex&gt;&lt;TableIndex row=&quot;3&quot; col=&quot;4&quot;&gt;&lt;linesCount val=&quot;1&quot;/&gt;&lt;lineCharCount val=&quot;1&quot;/&gt;&lt;/TableIndex&gt;&lt;TableIndex row=&quot;4&quot; col=&quot;1&quot;&gt;&lt;linesCount val=&quot;1&quot;/&gt;&lt;lineCharCount val=&quot;18&quot;/&gt;&lt;/TableIndex&gt;&lt;TableIndex row=&quot;4&quot; col=&quot;2&quot;&gt;&lt;linesCount val=&quot;1&quot;/&gt;&lt;lineCharCount val=&quot;1&quot;/&gt;&lt;/TableIndex&gt;&lt;TableIndex row=&quot;4&quot; col=&quot;3&quot;&gt;&lt;linesCount val=&quot;1&quot;/&gt;&lt;lineCharCount val=&quot;1&quot;/&gt;&lt;/TableIndex&gt;&lt;TableIndex row=&quot;4&quot; col=&quot;4&quot;&gt;&lt;linesCount val=&quot;1&quot;/&gt;&lt;lineCharCount val=&quot;1&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AE87E029-4C1C-4170-BF43-88FC0CF7270F}_2.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7BC324AA-AAF2-4709-AC89-A39B8364E2EF}_176.png&quot;/&gt;&lt;left val=&quot;682&quot;/&gt;&lt;top val=&quot;508&quot;/&gt;&lt;width val=&quot;38&quot;/&gt;&lt;height val=&quot;30&quot;/&gt;&lt;hasText val=&quot;1&quot;/&gt;&lt;/Image&gt;&lt;/ThreeDShapeInfo&gt;"/>
  <p:tag name="PRESENTER_SHAPETEXTINFO" val="&lt;ShapeTextInfo&gt;&lt;TableIndex row=&quot;-1&quot; col=&quot;-1&quot;&gt;&lt;linesCount val=&quot;1&quot;/&gt;&lt;lineCharCount val=&quot;3&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SUS-O~1\AppData\Local\Temp\PR\data\asimages\{98E0EAD0-112E-4FCE-B39B-2D7E10F9A7BD}_2.png&quot;/&gt;&lt;left val=&quot;335&quot;/&gt;&lt;top val=&quot;0&quot;/&gt;&lt;width val=&quot;366&quot;/&gt;&lt;height val=&quot;84&quot;/&gt;&lt;hasText val=&quot;1&quot;/&gt;&lt;/Image&gt;&lt;/ThreeDShapeInfo&gt;"/>
  <p:tag name="PRESENTER_SHAPETEXTINFO" val="&lt;ShapeTextInfo&gt;&lt;TableIndex row=&quot;-1&quot; col=&quot;-1&quot;&gt;&lt;linesCount val=&quot;1&quot;/&gt;&lt;lineCharCount val=&quot;15&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INFO" val="&lt;ThreeDShapeInfo&gt;&lt;uuid val=&quot;{1E4BA1A2-F043-41BD-ACD9-041CB1B45688}&quot;/&gt;&lt;isInvalidForFieldText val=&quot;0&quot;/&gt;&lt;Image&gt;&lt;filename val=&quot;C:\Users\ASUS-O~1\AppData\Local\Temp\PR\data\asimages\{1E4BA1A2-F043-41BD-ACD9-041CB1B45688}_2.png&quot;/&gt;&lt;left val=&quot;-1&quot;/&gt;&lt;top val=&quot;101&quot;/&gt;&lt;width val=&quot;722&quot;/&gt;&lt;height val=&quot;186&quot;/&gt;&lt;hasText val=&quot;1&quot;/&gt;&lt;/Image&gt;&lt;/ThreeDShapeInfo&gt;"/>
</p:tagLst>
</file>

<file path=ppt/theme/theme1.xml><?xml version="1.0" encoding="utf-8"?>
<a:theme xmlns:a="http://schemas.openxmlformats.org/drawingml/2006/main" name="4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BAI2012">
  <a:themeElements>
    <a:clrScheme name="Custom BAI">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AI2012">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BAI2012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AI2012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AI2012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AI2012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AI2012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AI2012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AI2012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1354</TotalTime>
  <Words>18990</Words>
  <Application>Microsoft Macintosh PowerPoint</Application>
  <PresentationFormat>On-screen Show (4:3)</PresentationFormat>
  <Paragraphs>1666</Paragraphs>
  <Slides>98</Slides>
  <Notes>98</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98</vt:i4>
      </vt:variant>
    </vt:vector>
  </HeadingPairs>
  <TitlesOfParts>
    <vt:vector size="113" baseType="lpstr">
      <vt:lpstr>Noto Sans Symbols</vt:lpstr>
      <vt:lpstr>Helvetica Neue</vt:lpstr>
      <vt:lpstr>Gill Sans MT</vt:lpstr>
      <vt:lpstr>Wingdings</vt:lpstr>
      <vt:lpstr>Tahoma</vt:lpstr>
      <vt:lpstr>Arial Black</vt:lpstr>
      <vt:lpstr>Lato</vt:lpstr>
      <vt:lpstr>Arial</vt:lpstr>
      <vt:lpstr>Times New Roman</vt:lpstr>
      <vt:lpstr>Calibri</vt:lpstr>
      <vt:lpstr>4_BAI2012</vt:lpstr>
      <vt:lpstr>5_BAI2012</vt:lpstr>
      <vt:lpstr>2_BAI2012</vt:lpstr>
      <vt:lpstr>2_BAI2012</vt:lpstr>
      <vt:lpstr>3_BAI2012</vt:lpstr>
      <vt:lpstr>PowerPoint Presentation</vt:lpstr>
      <vt:lpstr>Getting Started</vt:lpstr>
      <vt:lpstr>ACTIVITY</vt:lpstr>
      <vt:lpstr> Learning Goals</vt:lpstr>
      <vt:lpstr>Introduction to the Course Material</vt:lpstr>
      <vt:lpstr>RMF Publications Library</vt:lpstr>
      <vt:lpstr>Course Format</vt:lpstr>
      <vt:lpstr> Primary Resources</vt:lpstr>
      <vt:lpstr>Knowledge Service (KS)</vt:lpstr>
      <vt:lpstr>RMF Knowledge Service </vt:lpstr>
      <vt:lpstr>eMASS: Enterprise Mission Assurance Support System</vt:lpstr>
      <vt:lpstr>Knowledge Service Training </vt:lpstr>
      <vt:lpstr>DoD Cyber Exchange (previously DISA IASE)</vt:lpstr>
      <vt:lpstr>Can RMF be modified?</vt:lpstr>
      <vt:lpstr>Prepare</vt:lpstr>
      <vt:lpstr>Preparing for the RMF</vt:lpstr>
      <vt:lpstr>RMF Life Cycle </vt:lpstr>
      <vt:lpstr>Where We Are In the RMF for DoD Process </vt:lpstr>
      <vt:lpstr>Organization Preparation Requirements</vt:lpstr>
      <vt:lpstr>System Preparation - Gather Information</vt:lpstr>
      <vt:lpstr>Where to Begin – Gain Agreement</vt:lpstr>
      <vt:lpstr>Organizational Preparation Develop Risk Management Strategy</vt:lpstr>
      <vt:lpstr>System Preparation Risk Assessment, Response and Monitoring</vt:lpstr>
      <vt:lpstr>DoD Has Baseline Assumptions – Assess Risks to Determine If More Protection Is Required</vt:lpstr>
      <vt:lpstr>Example Risk Assessment Results (Likelihood and Impact) in a Heat Map</vt:lpstr>
      <vt:lpstr>Overview</vt:lpstr>
      <vt:lpstr>Informal Risk Assessment Activity</vt:lpstr>
      <vt:lpstr>PowerPoint Presentation</vt:lpstr>
      <vt:lpstr>Identify Key Roles and Responsibilities </vt:lpstr>
      <vt:lpstr>Personnel Considerations  DoD Cyber Workforce Framework</vt:lpstr>
      <vt:lpstr>Former DoDD 8570.01 Versus DoDD 8140 series</vt:lpstr>
      <vt:lpstr>National Initiative for Cybersecurity Education (NICE) Framework</vt:lpstr>
      <vt:lpstr>NICE: 7 Categories – 32 Specialty Areas</vt:lpstr>
      <vt:lpstr>DoD Cyber Workforce Framework (DCWF)</vt:lpstr>
      <vt:lpstr>Sample Work Role Qualification Matrix</vt:lpstr>
      <vt:lpstr>ISSM Matrix – DoD 8140 Certifications and Education (https://cyber.mil)</vt:lpstr>
      <vt:lpstr>Artifacts Resulting from Preparation</vt:lpstr>
      <vt:lpstr>Artifacts Resulting from Preparation</vt:lpstr>
      <vt:lpstr>Categorize</vt:lpstr>
      <vt:lpstr>Where We Are In the RMF for DoD Process </vt:lpstr>
      <vt:lpstr>System Categorization (DIACAP vs. RMF)</vt:lpstr>
      <vt:lpstr>Initiate Security Plan </vt:lpstr>
      <vt:lpstr>Categorize the System</vt:lpstr>
      <vt:lpstr>Impact Values Based on Information Types: Processed, Stored, Transmitted</vt:lpstr>
      <vt:lpstr>Determine Impact</vt:lpstr>
      <vt:lpstr>FIPS 199 Impact Values for DoD</vt:lpstr>
      <vt:lpstr>Information Types</vt:lpstr>
      <vt:lpstr>Select Provisional Impact Levels (2 of 2) </vt:lpstr>
      <vt:lpstr> Categorize Process Overview</vt:lpstr>
      <vt:lpstr>Impact Values Based on Information Type</vt:lpstr>
      <vt:lpstr>Review/Adjust/Finalize “Information Type” Impact Levels</vt:lpstr>
      <vt:lpstr>Finalize Impact Levels</vt:lpstr>
      <vt:lpstr>Summary:  Categorize in DoD Requires Three Impact Values</vt:lpstr>
      <vt:lpstr>NSS All DoD versus non-NSS (non-DoD)</vt:lpstr>
      <vt:lpstr>System Categorization of non-NSS</vt:lpstr>
      <vt:lpstr>Understand your System Type</vt:lpstr>
      <vt:lpstr>Must be Assessed and Authorized</vt:lpstr>
      <vt:lpstr>PIT Systems &amp; Major Applications</vt:lpstr>
      <vt:lpstr>PIT Systems &amp; Major Applications</vt:lpstr>
      <vt:lpstr>Enclave</vt:lpstr>
      <vt:lpstr>Assess Only</vt:lpstr>
      <vt:lpstr>PIT, IT Service, IT Product</vt:lpstr>
      <vt:lpstr>Describe the System</vt:lpstr>
      <vt:lpstr>System Boundary Considerations </vt:lpstr>
      <vt:lpstr>What You Need to Determine  Before You Can Propose a Boundary</vt:lpstr>
      <vt:lpstr>Boundaries – Understanding Enclaves – per DoDI 8500.01</vt:lpstr>
      <vt:lpstr>Where to Find Information to Help Define Boundaries</vt:lpstr>
      <vt:lpstr>Common Mistakes in Setting the System Boundary </vt:lpstr>
      <vt:lpstr>PCOMS Boundary</vt:lpstr>
      <vt:lpstr>DUD Organization</vt:lpstr>
      <vt:lpstr>Overview</vt:lpstr>
      <vt:lpstr>RMF Boundaries Require Detail</vt:lpstr>
      <vt:lpstr>Boundary - PCOMS Physical Environment Overview</vt:lpstr>
      <vt:lpstr>PCOMS - Identify Data Elements: Determine Essential System Specific Information</vt:lpstr>
      <vt:lpstr>Boundary Considerations – PCOMS Systems and Interconnections</vt:lpstr>
      <vt:lpstr>PCOMS Systems and Interconnections</vt:lpstr>
      <vt:lpstr>Preparing to Identify Information Types for PCOMS</vt:lpstr>
      <vt:lpstr>PCOMS Information Type Analysis</vt:lpstr>
      <vt:lpstr>PCOMS Information Type Analysis</vt:lpstr>
      <vt:lpstr>PCOMS Information Type Analysis</vt:lpstr>
      <vt:lpstr>PCOMS Information Type Analysis</vt:lpstr>
      <vt:lpstr>PCOMS Information Type Analysis</vt:lpstr>
      <vt:lpstr>PCOMS Categorization Determination</vt:lpstr>
      <vt:lpstr>System Categorization Activity</vt:lpstr>
      <vt:lpstr>Register the System</vt:lpstr>
      <vt:lpstr>eMASS Supports Project Planning</vt:lpstr>
      <vt:lpstr>eMASS Registration</vt:lpstr>
      <vt:lpstr>eMASS System Registration  System Information – Information Types</vt:lpstr>
      <vt:lpstr>eMASS System Registration  System Information – Information Types</vt:lpstr>
      <vt:lpstr>eMASS System Registration  System Information – Information Types</vt:lpstr>
      <vt:lpstr>RMF Planning Tips</vt:lpstr>
      <vt:lpstr>Categorize Project Planning</vt:lpstr>
      <vt:lpstr> Categorize Guidance</vt:lpstr>
      <vt:lpstr>Artifacts Resulting from Categorization</vt:lpstr>
      <vt:lpstr>Categorize Summary Tasks and Responsibilities</vt:lpstr>
      <vt:lpstr>Review Questions</vt:lpstr>
      <vt:lpstr>Review Questions</vt:lpstr>
      <vt:lpstr>End of Section 1   NEXT:  “Select”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 J Berman</dc:creator>
  <cp:lastModifiedBy>Schall, Philip D (Computational Sciences)</cp:lastModifiedBy>
  <cp:revision>66</cp:revision>
  <cp:lastPrinted>2022-01-05T23:13:04Z</cp:lastPrinted>
  <dcterms:created xsi:type="dcterms:W3CDTF">2012-09-06T12:47:44Z</dcterms:created>
  <dcterms:modified xsi:type="dcterms:W3CDTF">2025-01-20T18:49:23Z</dcterms:modified>
</cp:coreProperties>
</file>